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Lst>
  <p:sldSz cy="6858000" cx="12192000"/>
  <p:notesSz cx="6858000" cy="9144000"/>
  <p:embeddedFontLst>
    <p:embeddedFont>
      <p:font typeface="Play"/>
      <p:regular r:id="rId40"/>
      <p:bold r:id="rId41"/>
    </p:embeddedFont>
    <p:embeddedFont>
      <p:font typeface="Google Sans"/>
      <p:regular r:id="rId42"/>
      <p:bold r:id="rId43"/>
      <p:italic r:id="rId44"/>
      <p:boldItalic r:id="rId45"/>
    </p:embeddedFont>
    <p:embeddedFont>
      <p:font typeface="Open Sans"/>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0" roundtripDataSignature="AMtx7mgmJmTZJWHWWUEglic9nmLibxBhA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Play-regular.fntdata"/><Relationship Id="rId42" Type="http://schemas.openxmlformats.org/officeDocument/2006/relationships/font" Target="fonts/GoogleSans-regular.fntdata"/><Relationship Id="rId41" Type="http://schemas.openxmlformats.org/officeDocument/2006/relationships/font" Target="fonts/Play-bold.fntdata"/><Relationship Id="rId44" Type="http://schemas.openxmlformats.org/officeDocument/2006/relationships/font" Target="fonts/GoogleSans-italic.fntdata"/><Relationship Id="rId43" Type="http://schemas.openxmlformats.org/officeDocument/2006/relationships/font" Target="fonts/GoogleSans-bold.fntdata"/><Relationship Id="rId46" Type="http://schemas.openxmlformats.org/officeDocument/2006/relationships/font" Target="fonts/OpenSans-regular.fntdata"/><Relationship Id="rId45" Type="http://schemas.openxmlformats.org/officeDocument/2006/relationships/font" Target="fonts/GoogleSans-boldItalic.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OpenSans-italic.fntdata"/><Relationship Id="rId47" Type="http://schemas.openxmlformats.org/officeDocument/2006/relationships/font" Target="fonts/OpenSans-bold.fntdata"/><Relationship Id="rId49" Type="http://schemas.openxmlformats.org/officeDocument/2006/relationships/font" Target="fonts/OpenSans-boldItalic.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l-GR"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 name="Google Shape;4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 name="Shape 53"/>
        <p:cNvGrpSpPr/>
        <p:nvPr/>
      </p:nvGrpSpPr>
      <p:grpSpPr>
        <a:xfrm>
          <a:off x="0" y="0"/>
          <a:ext cx="0" cy="0"/>
          <a:chOff x="0" y="0"/>
          <a:chExt cx="0" cy="0"/>
        </a:xfrm>
      </p:grpSpPr>
      <p:sp>
        <p:nvSpPr>
          <p:cNvPr id="54" name="Google Shape;54;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 name="Google Shape;55;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 name="Google Shape;6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 name="Shape 74"/>
        <p:cNvGrpSpPr/>
        <p:nvPr/>
      </p:nvGrpSpPr>
      <p:grpSpPr>
        <a:xfrm>
          <a:off x="0" y="0"/>
          <a:ext cx="0" cy="0"/>
          <a:chOff x="0" y="0"/>
          <a:chExt cx="0" cy="0"/>
        </a:xfrm>
      </p:grpSpPr>
      <p:sp>
        <p:nvSpPr>
          <p:cNvPr id="75" name="Google Shape;7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6" name="Google Shape;76;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l-GR"/>
              <a:t>This slide adds theory to the resource section. Explain that trainers curate an ecosystem, not a static pack. A resource is useful only if it supports learning, access, consent and repeatable delivery.</a:t>
            </a:r>
            <a:endParaRPr/>
          </a:p>
        </p:txBody>
      </p:sp>
      <p:sp>
        <p:nvSpPr>
          <p:cNvPr id="77" name="Google Shape;77;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l-GR"/>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98" name="Google Shape;98;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3" name="Google Shape;103;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2" name="Google Shape;122;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3" name="Google Shape;14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4" name="Google Shape;15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9" name="Google Shape;159;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0" name="Google Shape;160;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l-GR"/>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72" name="Google Shape;172;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2" name="Google Shape;18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6" name="Google Shape;196;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8" name="Google Shape;218;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3" name="Google Shape;223;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4" name="Google Shape;224;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l-GR"/>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2" name="Google Shape;232;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4" name="Google Shape;24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9" name="Google Shape;24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8" name="Google Shape;258;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1" name="Google Shape;271;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9" name="Google Shape;28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4" name="Google Shape;294;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1" name="Google Shape;31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2" name="Google Shape;342;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3" name="Google Shape;353;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8" name="Google Shape;358;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6" name="Google Shape;366;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7" name="Google Shape;387;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0" name="Shape 390"/>
        <p:cNvGrpSpPr/>
        <p:nvPr/>
      </p:nvGrpSpPr>
      <p:grpSpPr>
        <a:xfrm>
          <a:off x="0" y="0"/>
          <a:ext cx="0" cy="0"/>
          <a:chOff x="0" y="0"/>
          <a:chExt cx="0" cy="0"/>
        </a:xfrm>
      </p:grpSpPr>
      <p:sp>
        <p:nvSpPr>
          <p:cNvPr id="391" name="Google Shape;391;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2" name="Google Shape;392;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0" name="Google Shape;410;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 name="Google Shape;415;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l-GR"/>
              <a:t>This slide integrates the sharing levels and five ethical checks from the previous Module 6 document. It is not legal advice; trainers should follow project and partner procedures.</a:t>
            </a:r>
            <a:endParaRPr/>
          </a:p>
        </p:txBody>
      </p:sp>
      <p:sp>
        <p:nvSpPr>
          <p:cNvPr id="416" name="Google Shape;416;p3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l-GR"/>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1" name="Google Shape;441;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2" name="Google Shape;442;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l-GR"/>
              <a:t>‹#›</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5" name="Shape 455"/>
        <p:cNvGrpSpPr/>
        <p:nvPr/>
      </p:nvGrpSpPr>
      <p:grpSpPr>
        <a:xfrm>
          <a:off x="0" y="0"/>
          <a:ext cx="0" cy="0"/>
          <a:chOff x="0" y="0"/>
          <a:chExt cx="0" cy="0"/>
        </a:xfrm>
      </p:grpSpPr>
      <p:sp>
        <p:nvSpPr>
          <p:cNvPr id="456" name="Google Shape;456;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7" name="Google Shape;457;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2" name="Google Shape;462;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5" name="Google Shape;475;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Title Slide" showMasterSp="0">
  <p:cSld name="4_Title Slide">
    <p:bg>
      <p:bgPr>
        <a:solidFill>
          <a:schemeClr val="lt2">
            <a:alpha val="0"/>
          </a:schemeClr>
        </a:solidFill>
      </p:bgPr>
    </p:bg>
    <p:spTree>
      <p:nvGrpSpPr>
        <p:cNvPr id="12" name="Shape 12"/>
        <p:cNvGrpSpPr/>
        <p:nvPr/>
      </p:nvGrpSpPr>
      <p:grpSpPr>
        <a:xfrm>
          <a:off x="0" y="0"/>
          <a:ext cx="0" cy="0"/>
          <a:chOff x="0" y="0"/>
          <a:chExt cx="0" cy="0"/>
        </a:xfrm>
      </p:grpSpPr>
      <p:sp>
        <p:nvSpPr>
          <p:cNvPr id="13" name="Google Shape;13;p37"/>
          <p:cNvSpPr/>
          <p:nvPr/>
        </p:nvSpPr>
        <p:spPr>
          <a:xfrm>
            <a:off x="1" y="2184266"/>
            <a:ext cx="310895" cy="1331189"/>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4" name="Google Shape;14;p37"/>
          <p:cNvSpPr/>
          <p:nvPr/>
        </p:nvSpPr>
        <p:spPr>
          <a:xfrm flipH="1" rot="-5400000">
            <a:off x="-507419" y="4140073"/>
            <a:ext cx="1331189" cy="316348"/>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5" name="Google Shape;15;p37"/>
          <p:cNvSpPr txBox="1"/>
          <p:nvPr>
            <p:ph type="ctrTitle"/>
          </p:nvPr>
        </p:nvSpPr>
        <p:spPr>
          <a:xfrm>
            <a:off x="522221" y="2184268"/>
            <a:ext cx="6626724" cy="1334065"/>
          </a:xfrm>
          <a:prstGeom prst="rect">
            <a:avLst/>
          </a:prstGeom>
          <a:noFill/>
          <a:ln>
            <a:noFill/>
          </a:ln>
        </p:spPr>
        <p:txBody>
          <a:bodyPr anchorCtr="0" anchor="ctr" bIns="46800" lIns="90000" spcFirstLastPara="1" rIns="90000" wrap="square" tIns="46800">
            <a:normAutofit/>
          </a:bodyPr>
          <a:lstStyle>
            <a:lvl1pPr lvl="0" algn="l">
              <a:lnSpc>
                <a:spcPct val="100000"/>
              </a:lnSpc>
              <a:spcBef>
                <a:spcPts val="0"/>
              </a:spcBef>
              <a:spcAft>
                <a:spcPts val="0"/>
              </a:spcAft>
              <a:buClr>
                <a:schemeClr val="dk1"/>
              </a:buClr>
              <a:buSzPts val="2000"/>
              <a:buFont typeface="Calibri"/>
              <a:buNone/>
              <a:defRPr b="1" sz="2000">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37"/>
          <p:cNvSpPr txBox="1"/>
          <p:nvPr>
            <p:ph idx="1" type="subTitle"/>
          </p:nvPr>
        </p:nvSpPr>
        <p:spPr>
          <a:xfrm>
            <a:off x="548354" y="3651830"/>
            <a:ext cx="6605867" cy="1292830"/>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1000"/>
              </a:spcBef>
              <a:spcAft>
                <a:spcPts val="0"/>
              </a:spcAft>
              <a:buClr>
                <a:schemeClr val="accent1"/>
              </a:buClr>
              <a:buSzPts val="1600"/>
              <a:buFont typeface="Arial"/>
              <a:buNone/>
              <a:defRPr b="1" i="1" sz="1600" u="none" cap="none" strike="noStrike">
                <a:solidFill>
                  <a:schemeClr val="accent1"/>
                </a:solidFill>
                <a:latin typeface="Calibri"/>
                <a:ea typeface="Calibri"/>
                <a:cs typeface="Calibri"/>
                <a:sym typeface="Calibri"/>
              </a:defRPr>
            </a:lvl1pPr>
            <a:lvl2pPr lvl="1" marR="0" rtl="0" algn="ctr">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2pPr>
            <a:lvl3pPr lvl="2" marR="0" rtl="0" algn="ctr">
              <a:lnSpc>
                <a:spcPct val="90000"/>
              </a:lnSpc>
              <a:spcBef>
                <a:spcPts val="500"/>
              </a:spcBef>
              <a:spcAft>
                <a:spcPts val="0"/>
              </a:spcAft>
              <a:buClr>
                <a:schemeClr val="dk1"/>
              </a:buClr>
              <a:buSzPts val="1800"/>
              <a:buFont typeface="Arial"/>
              <a:buNone/>
              <a:defRPr b="0" i="0" sz="1800" u="none" cap="none" strike="noStrike">
                <a:solidFill>
                  <a:schemeClr val="dk1"/>
                </a:solidFill>
                <a:latin typeface="Calibri"/>
                <a:ea typeface="Calibri"/>
                <a:cs typeface="Calibri"/>
                <a:sym typeface="Calibri"/>
              </a:defRPr>
            </a:lvl3pPr>
            <a:lvl4pPr lvl="3"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4pPr>
            <a:lvl5pPr lvl="4"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5pPr>
            <a:lvl6pPr lvl="5"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6pPr>
            <a:lvl7pPr lvl="6"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7pPr>
            <a:lvl8pPr lvl="7"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8pPr>
            <a:lvl9pPr lvl="8" marR="0" rtl="0" algn="ctr">
              <a:lnSpc>
                <a:spcPct val="90000"/>
              </a:lnSpc>
              <a:spcBef>
                <a:spcPts val="50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9pPr>
          </a:lstStyle>
          <a:p/>
        </p:txBody>
      </p:sp>
      <p:pic>
        <p:nvPicPr>
          <p:cNvPr id="17" name="Google Shape;17;p37"/>
          <p:cNvPicPr preferRelativeResize="0"/>
          <p:nvPr/>
        </p:nvPicPr>
        <p:blipFill rotWithShape="1">
          <a:blip r:embed="rId2">
            <a:alphaModFix/>
          </a:blip>
          <a:srcRect b="0" l="0" r="0" t="0"/>
          <a:stretch/>
        </p:blipFill>
        <p:spPr>
          <a:xfrm>
            <a:off x="6797876" y="1237346"/>
            <a:ext cx="5322378" cy="4556217"/>
          </a:xfrm>
          <a:prstGeom prst="rect">
            <a:avLst/>
          </a:prstGeom>
          <a:noFill/>
          <a:ln>
            <a:noFill/>
          </a:ln>
        </p:spPr>
      </p:pic>
      <p:pic>
        <p:nvPicPr>
          <p:cNvPr id="18" name="Google Shape;18;p37"/>
          <p:cNvPicPr preferRelativeResize="0"/>
          <p:nvPr/>
        </p:nvPicPr>
        <p:blipFill rotWithShape="1">
          <a:blip r:embed="rId3">
            <a:alphaModFix/>
          </a:blip>
          <a:srcRect b="0" l="0" r="0" t="0"/>
          <a:stretch/>
        </p:blipFill>
        <p:spPr>
          <a:xfrm>
            <a:off x="482364" y="394982"/>
            <a:ext cx="2263551" cy="1156294"/>
          </a:xfrm>
          <a:prstGeom prst="rect">
            <a:avLst/>
          </a:prstGeom>
          <a:noFill/>
          <a:ln>
            <a:noFill/>
          </a:ln>
        </p:spPr>
      </p:pic>
      <p:grpSp>
        <p:nvGrpSpPr>
          <p:cNvPr id="19" name="Google Shape;19;p37"/>
          <p:cNvGrpSpPr/>
          <p:nvPr/>
        </p:nvGrpSpPr>
        <p:grpSpPr>
          <a:xfrm>
            <a:off x="522222" y="6023295"/>
            <a:ext cx="11147556" cy="577081"/>
            <a:chOff x="522222" y="6098796"/>
            <a:chExt cx="11147556" cy="577081"/>
          </a:xfrm>
        </p:grpSpPr>
        <p:pic>
          <p:nvPicPr>
            <p:cNvPr id="20" name="Google Shape;20;p37"/>
            <p:cNvPicPr preferRelativeResize="0"/>
            <p:nvPr/>
          </p:nvPicPr>
          <p:blipFill rotWithShape="1">
            <a:blip r:embed="rId4">
              <a:alphaModFix/>
            </a:blip>
            <a:srcRect b="0" l="0" r="0" t="0"/>
            <a:stretch/>
          </p:blipFill>
          <p:spPr>
            <a:xfrm>
              <a:off x="522222" y="6189485"/>
              <a:ext cx="1910586" cy="407911"/>
            </a:xfrm>
            <a:prstGeom prst="rect">
              <a:avLst/>
            </a:prstGeom>
            <a:noFill/>
            <a:ln>
              <a:noFill/>
            </a:ln>
          </p:spPr>
        </p:pic>
        <p:sp>
          <p:nvSpPr>
            <p:cNvPr id="21" name="Google Shape;21;p37"/>
            <p:cNvSpPr txBox="1"/>
            <p:nvPr/>
          </p:nvSpPr>
          <p:spPr>
            <a:xfrm>
              <a:off x="2745915" y="6098796"/>
              <a:ext cx="8923863" cy="57708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050"/>
                <a:buFont typeface="Calibri"/>
                <a:buNone/>
              </a:pPr>
              <a:r>
                <a:rPr b="0" i="0" lang="el-GR" sz="1050" u="none" cap="none" strike="noStrike">
                  <a:solidFill>
                    <a:schemeClr val="dk1"/>
                  </a:solidFill>
                  <a:latin typeface="Calibri"/>
                  <a:ea typeface="Calibri"/>
                  <a:cs typeface="Calibri"/>
                  <a:sym typeface="Calibri"/>
                </a:rPr>
                <a:t>Funded by the European Union. However, the opinions expressed are those of the author(s) alone and do not necessarily reflect the views of the European Union or the Erasmus+ National Agency (INDIRE). Neither the European Union nor the granting authority can be held responsible for them. </a:t>
              </a:r>
              <a:br>
                <a:rPr b="0" i="0" lang="el-GR" sz="1050" u="none" cap="none" strike="noStrike">
                  <a:solidFill>
                    <a:schemeClr val="dk1"/>
                  </a:solidFill>
                  <a:latin typeface="Calibri"/>
                  <a:ea typeface="Calibri"/>
                  <a:cs typeface="Calibri"/>
                  <a:sym typeface="Calibri"/>
                </a:rPr>
              </a:br>
              <a:r>
                <a:rPr b="0" i="0" lang="el-GR" sz="1050" u="none" cap="none" strike="noStrike">
                  <a:solidFill>
                    <a:schemeClr val="dk1"/>
                  </a:solidFill>
                  <a:latin typeface="Calibri"/>
                  <a:ea typeface="Calibri"/>
                  <a:cs typeface="Calibri"/>
                  <a:sym typeface="Calibri"/>
                </a:rPr>
                <a:t>Project Number: 2025-1-IT02-KA220-ADU-000352101</a:t>
              </a:r>
              <a:endParaRPr b="0" i="0" sz="1400" u="none" cap="none" strike="noStrike">
                <a:solidFill>
                  <a:srgbClr val="000000"/>
                </a:solidFill>
                <a:latin typeface="Arial"/>
                <a:ea typeface="Arial"/>
                <a:cs typeface="Arial"/>
                <a:sym typeface="Arial"/>
              </a:endParaRPr>
            </a:p>
          </p:txBody>
        </p:sp>
      </p:gr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 1col">
  <p:cSld name="Title Text - 1col">
    <p:spTree>
      <p:nvGrpSpPr>
        <p:cNvPr id="22" name="Shape 22"/>
        <p:cNvGrpSpPr/>
        <p:nvPr/>
      </p:nvGrpSpPr>
      <p:grpSpPr>
        <a:xfrm>
          <a:off x="0" y="0"/>
          <a:ext cx="0" cy="0"/>
          <a:chOff x="0" y="0"/>
          <a:chExt cx="0" cy="0"/>
        </a:xfrm>
      </p:grpSpPr>
      <p:sp>
        <p:nvSpPr>
          <p:cNvPr id="23" name="Google Shape;23;p38"/>
          <p:cNvSpPr txBox="1"/>
          <p:nvPr>
            <p:ph idx="1" type="body"/>
          </p:nvPr>
        </p:nvSpPr>
        <p:spPr>
          <a:xfrm>
            <a:off x="336000" y="1147156"/>
            <a:ext cx="11520000" cy="5710844"/>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3A3A38"/>
              </a:buClr>
              <a:buSzPts val="1600"/>
              <a:buFont typeface="Arial"/>
              <a:buNone/>
              <a:defRPr b="0" i="0" sz="1600" u="none" cap="none" strike="noStrike">
                <a:solidFill>
                  <a:srgbClr val="3A3A38"/>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24" name="Google Shape;24;p38"/>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25" name="Shape 25"/>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p:cSld name="3_Title Slide">
    <p:spTree>
      <p:nvGrpSpPr>
        <p:cNvPr id="26" name="Shape 26"/>
        <p:cNvGrpSpPr/>
        <p:nvPr/>
      </p:nvGrpSpPr>
      <p:grpSpPr>
        <a:xfrm>
          <a:off x="0" y="0"/>
          <a:ext cx="0" cy="0"/>
          <a:chOff x="0" y="0"/>
          <a:chExt cx="0" cy="0"/>
        </a:xfrm>
      </p:grpSpPr>
      <p:sp>
        <p:nvSpPr>
          <p:cNvPr id="27" name="Google Shape;27;p40"/>
          <p:cNvSpPr/>
          <p:nvPr/>
        </p:nvSpPr>
        <p:spPr>
          <a:xfrm>
            <a:off x="0" y="0"/>
            <a:ext cx="12192000" cy="68580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8" name="Google Shape;28;p40"/>
          <p:cNvSpPr txBox="1"/>
          <p:nvPr>
            <p:ph type="ctrTitle"/>
          </p:nvPr>
        </p:nvSpPr>
        <p:spPr>
          <a:xfrm>
            <a:off x="2179865" y="2774849"/>
            <a:ext cx="7832271" cy="1600197"/>
          </a:xfrm>
          <a:prstGeom prst="rect">
            <a:avLst/>
          </a:prstGeom>
          <a:noFill/>
          <a:ln>
            <a:noFill/>
          </a:ln>
        </p:spPr>
        <p:txBody>
          <a:bodyPr anchorCtr="0" anchor="ctr" bIns="46800" lIns="90000" spcFirstLastPara="1" rIns="90000" wrap="square" tIns="46800">
            <a:normAutofit/>
          </a:bodyPr>
          <a:lstStyle>
            <a:lvl1pPr lvl="0" algn="ctr">
              <a:lnSpc>
                <a:spcPct val="100000"/>
              </a:lnSpc>
              <a:spcBef>
                <a:spcPts val="0"/>
              </a:spcBef>
              <a:spcAft>
                <a:spcPts val="0"/>
              </a:spcAft>
              <a:buClr>
                <a:schemeClr val="accent1"/>
              </a:buClr>
              <a:buSzPts val="2000"/>
              <a:buFont typeface="Calibri"/>
              <a:buNone/>
              <a:defRPr b="1" sz="2000">
                <a:solidFill>
                  <a:schemeClr val="accent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40"/>
          <p:cNvSpPr/>
          <p:nvPr/>
        </p:nvSpPr>
        <p:spPr>
          <a:xfrm flipH="1">
            <a:off x="2172708" y="2774849"/>
            <a:ext cx="7839428" cy="4571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Content - 2col">
  <p:cSld name="Title Subtitle Content - 2col">
    <p:spTree>
      <p:nvGrpSpPr>
        <p:cNvPr id="30" name="Shape 30"/>
        <p:cNvGrpSpPr/>
        <p:nvPr/>
      </p:nvGrpSpPr>
      <p:grpSpPr>
        <a:xfrm>
          <a:off x="0" y="0"/>
          <a:ext cx="0" cy="0"/>
          <a:chOff x="0" y="0"/>
          <a:chExt cx="0" cy="0"/>
        </a:xfrm>
      </p:grpSpPr>
      <p:sp>
        <p:nvSpPr>
          <p:cNvPr id="31" name="Google Shape;31;p41"/>
          <p:cNvSpPr txBox="1"/>
          <p:nvPr>
            <p:ph idx="1" type="body"/>
          </p:nvPr>
        </p:nvSpPr>
        <p:spPr>
          <a:xfrm>
            <a:off x="336000" y="1228745"/>
            <a:ext cx="11520000" cy="550862"/>
          </a:xfrm>
          <a:prstGeom prst="rect">
            <a:avLst/>
          </a:prstGeom>
          <a:noFill/>
          <a:ln>
            <a:noFill/>
          </a:ln>
        </p:spPr>
        <p:txBody>
          <a:bodyPr anchorCtr="0" anchor="ctr" bIns="45700" lIns="91425" spcFirstLastPara="1" rIns="91425" wrap="square" tIns="45700">
            <a:noAutofit/>
          </a:bodyPr>
          <a:lstStyle>
            <a:lvl1pPr indent="-228600" lvl="0" marL="457200" marR="0" rtl="0" algn="just">
              <a:lnSpc>
                <a:spcPct val="90000"/>
              </a:lnSpc>
              <a:spcBef>
                <a:spcPts val="1000"/>
              </a:spcBef>
              <a:spcAft>
                <a:spcPts val="0"/>
              </a:spcAft>
              <a:buClr>
                <a:schemeClr val="accent4"/>
              </a:buClr>
              <a:buSzPts val="2000"/>
              <a:buFont typeface="Arial"/>
              <a:buNone/>
              <a:defRPr b="1" i="0" sz="2000" u="none" cap="none" strike="noStrike">
                <a:solidFill>
                  <a:schemeClr val="accent4"/>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2" name="Google Shape;32;p41"/>
          <p:cNvSpPr txBox="1"/>
          <p:nvPr>
            <p:ph idx="2" type="body"/>
          </p:nvPr>
        </p:nvSpPr>
        <p:spPr>
          <a:xfrm>
            <a:off x="336000" y="2019137"/>
            <a:ext cx="11520000" cy="483886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3A3A38"/>
              </a:buClr>
              <a:buSzPts val="1600"/>
              <a:buFont typeface="Arial"/>
              <a:buNone/>
              <a:defRPr b="0" i="0" sz="1600" u="none" cap="none" strike="noStrike">
                <a:solidFill>
                  <a:srgbClr val="3A3A38"/>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 name="Google Shape;33;p41"/>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lvl1pPr lvl="0" algn="l">
              <a:lnSpc>
                <a:spcPct val="100000"/>
              </a:lnSpc>
              <a:spcBef>
                <a:spcPts val="0"/>
              </a:spcBef>
              <a:spcAft>
                <a:spcPts val="0"/>
              </a:spcAft>
              <a:buClr>
                <a:srgbClr val="FFFFF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 2col">
  <p:cSld name="Title Content - 2col">
    <p:spTree>
      <p:nvGrpSpPr>
        <p:cNvPr id="34" name="Shape 34"/>
        <p:cNvGrpSpPr/>
        <p:nvPr/>
      </p:nvGrpSpPr>
      <p:grpSpPr>
        <a:xfrm>
          <a:off x="0" y="0"/>
          <a:ext cx="0" cy="0"/>
          <a:chOff x="0" y="0"/>
          <a:chExt cx="0" cy="0"/>
        </a:xfrm>
      </p:grpSpPr>
      <p:sp>
        <p:nvSpPr>
          <p:cNvPr id="35" name="Google Shape;35;p42"/>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lvl1pPr lvl="0" algn="l">
              <a:lnSpc>
                <a:spcPct val="100000"/>
              </a:lnSpc>
              <a:spcBef>
                <a:spcPts val="0"/>
              </a:spcBef>
              <a:spcAft>
                <a:spcPts val="0"/>
              </a:spcAft>
              <a:buClr>
                <a:srgbClr val="FFFFFF"/>
              </a:buClr>
              <a:buSzPts val="28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42"/>
          <p:cNvSpPr txBox="1"/>
          <p:nvPr>
            <p:ph idx="1" type="body"/>
          </p:nvPr>
        </p:nvSpPr>
        <p:spPr>
          <a:xfrm>
            <a:off x="335999" y="1263534"/>
            <a:ext cx="5672915" cy="551282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3A3A38"/>
              </a:buClr>
              <a:buSzPts val="1600"/>
              <a:buFont typeface="Arial"/>
              <a:buNone/>
              <a:defRPr b="0" i="0" sz="1600" u="none" cap="none" strike="noStrike">
                <a:solidFill>
                  <a:srgbClr val="3A3A38"/>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7" name="Google Shape;37;p42"/>
          <p:cNvSpPr txBox="1"/>
          <p:nvPr>
            <p:ph idx="2" type="body"/>
          </p:nvPr>
        </p:nvSpPr>
        <p:spPr>
          <a:xfrm>
            <a:off x="6131377" y="1263534"/>
            <a:ext cx="5724623" cy="5512823"/>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3A3A38"/>
              </a:buClr>
              <a:buSzPts val="1600"/>
              <a:buFont typeface="Arial"/>
              <a:buNone/>
              <a:defRPr b="0" i="0" sz="1600" u="none" cap="none" strike="noStrike">
                <a:solidFill>
                  <a:srgbClr val="3A3A38"/>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Slide" showMasterSp="0">
  <p:cSld name="2_Title Slide">
    <p:spTree>
      <p:nvGrpSpPr>
        <p:cNvPr id="38" name="Shape 38"/>
        <p:cNvGrpSpPr/>
        <p:nvPr/>
      </p:nvGrpSpPr>
      <p:grpSpPr>
        <a:xfrm>
          <a:off x="0" y="0"/>
          <a:ext cx="0" cy="0"/>
          <a:chOff x="0" y="0"/>
          <a:chExt cx="0" cy="0"/>
        </a:xfrm>
      </p:grpSpPr>
      <p:sp>
        <p:nvSpPr>
          <p:cNvPr id="39" name="Google Shape;39;p43"/>
          <p:cNvSpPr/>
          <p:nvPr/>
        </p:nvSpPr>
        <p:spPr>
          <a:xfrm>
            <a:off x="-35052" y="-36576"/>
            <a:ext cx="12262104" cy="6931152"/>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0" name="Google Shape;40;p43"/>
          <p:cNvSpPr txBox="1"/>
          <p:nvPr>
            <p:ph type="ctrTitle"/>
          </p:nvPr>
        </p:nvSpPr>
        <p:spPr>
          <a:xfrm>
            <a:off x="2179865" y="2400914"/>
            <a:ext cx="7832271" cy="1600197"/>
          </a:xfrm>
          <a:prstGeom prst="rect">
            <a:avLst/>
          </a:prstGeom>
          <a:solidFill>
            <a:schemeClr val="lt2">
              <a:alpha val="0"/>
            </a:schemeClr>
          </a:solidFill>
          <a:ln>
            <a:noFill/>
          </a:ln>
        </p:spPr>
        <p:txBody>
          <a:bodyPr anchorCtr="0" anchor="ctr" bIns="46800" lIns="90000" spcFirstLastPara="1" rIns="90000" wrap="square" tIns="46800">
            <a:normAutofit/>
          </a:bodyPr>
          <a:lstStyle>
            <a:lvl1pPr lvl="0" algn="ctr">
              <a:lnSpc>
                <a:spcPct val="100000"/>
              </a:lnSpc>
              <a:spcBef>
                <a:spcPts val="0"/>
              </a:spcBef>
              <a:spcAft>
                <a:spcPts val="0"/>
              </a:spcAft>
              <a:buClr>
                <a:srgbClr val="FFFFFF"/>
              </a:buClr>
              <a:buSzPts val="2400"/>
              <a:buFont typeface="Calibri"/>
              <a:buNone/>
              <a:defRPr b="1" sz="2400">
                <a:solidFill>
                  <a:srgbClr val="FFFFFF"/>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Text - 1col">
  <p:cSld name="Title Subtitle Text - 1col">
    <p:spTree>
      <p:nvGrpSpPr>
        <p:cNvPr id="41" name="Shape 41"/>
        <p:cNvGrpSpPr/>
        <p:nvPr/>
      </p:nvGrpSpPr>
      <p:grpSpPr>
        <a:xfrm>
          <a:off x="0" y="0"/>
          <a:ext cx="0" cy="0"/>
          <a:chOff x="0" y="0"/>
          <a:chExt cx="0" cy="0"/>
        </a:xfrm>
      </p:grpSpPr>
      <p:sp>
        <p:nvSpPr>
          <p:cNvPr id="42" name="Google Shape;42;p44"/>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lvl1pPr lvl="0" algn="l">
              <a:lnSpc>
                <a:spcPct val="100000"/>
              </a:lnSpc>
              <a:spcBef>
                <a:spcPts val="0"/>
              </a:spcBef>
              <a:spcAft>
                <a:spcPts val="0"/>
              </a:spcAft>
              <a:buClr>
                <a:srgbClr val="FFFFFF"/>
              </a:buClr>
              <a:buSzPts val="28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3" name="Google Shape;43;p44"/>
          <p:cNvSpPr txBox="1"/>
          <p:nvPr>
            <p:ph idx="1" type="body"/>
          </p:nvPr>
        </p:nvSpPr>
        <p:spPr>
          <a:xfrm>
            <a:off x="335999" y="1843887"/>
            <a:ext cx="5672915" cy="493247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3A3A38"/>
              </a:buClr>
              <a:buSzPts val="1600"/>
              <a:buFont typeface="Arial"/>
              <a:buNone/>
              <a:defRPr b="0" i="0" sz="1600" u="none" cap="none" strike="noStrike">
                <a:solidFill>
                  <a:srgbClr val="3A3A38"/>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4" name="Google Shape;44;p44"/>
          <p:cNvSpPr txBox="1"/>
          <p:nvPr>
            <p:ph idx="2" type="body"/>
          </p:nvPr>
        </p:nvSpPr>
        <p:spPr>
          <a:xfrm>
            <a:off x="6131377" y="1843887"/>
            <a:ext cx="5724623" cy="493247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90000"/>
              </a:lnSpc>
              <a:spcBef>
                <a:spcPts val="1000"/>
              </a:spcBef>
              <a:spcAft>
                <a:spcPts val="0"/>
              </a:spcAft>
              <a:buClr>
                <a:srgbClr val="3A3A38"/>
              </a:buClr>
              <a:buSzPts val="1600"/>
              <a:buFont typeface="Arial"/>
              <a:buNone/>
              <a:defRPr b="0" i="0" sz="1600" u="none" cap="none" strike="noStrike">
                <a:solidFill>
                  <a:srgbClr val="3A3A38"/>
                </a:solidFill>
                <a:latin typeface="Calibri"/>
                <a:ea typeface="Calibri"/>
                <a:cs typeface="Calibri"/>
                <a:sym typeface="Calibri"/>
              </a:defRPr>
            </a:lvl1pPr>
            <a:lvl2pPr indent="-368300" lvl="1" marL="9144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2pPr>
            <a:lvl3pPr indent="-368300" lvl="2" marL="13716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3pPr>
            <a:lvl4pPr indent="-368300" lvl="3" marL="18288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4pPr>
            <a:lvl5pPr indent="-368300" lvl="4" marL="2286000" marR="0" rtl="0" algn="l">
              <a:lnSpc>
                <a:spcPct val="90000"/>
              </a:lnSpc>
              <a:spcBef>
                <a:spcPts val="500"/>
              </a:spcBef>
              <a:spcAft>
                <a:spcPts val="0"/>
              </a:spcAft>
              <a:buClr>
                <a:schemeClr val="dk1"/>
              </a:buClr>
              <a:buSzPts val="2200"/>
              <a:buFont typeface="Arial"/>
              <a:buChar char="•"/>
              <a:defRPr b="0" i="0" sz="22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45" name="Google Shape;45;p44"/>
          <p:cNvSpPr txBox="1"/>
          <p:nvPr>
            <p:ph idx="3" type="body"/>
          </p:nvPr>
        </p:nvSpPr>
        <p:spPr>
          <a:xfrm>
            <a:off x="336000" y="1145618"/>
            <a:ext cx="11520000" cy="550862"/>
          </a:xfrm>
          <a:prstGeom prst="rect">
            <a:avLst/>
          </a:prstGeom>
          <a:noFill/>
          <a:ln>
            <a:noFill/>
          </a:ln>
        </p:spPr>
        <p:txBody>
          <a:bodyPr anchorCtr="0" anchor="ctr" bIns="45700" lIns="91425" spcFirstLastPara="1" rIns="91425" wrap="square" tIns="45700">
            <a:noAutofit/>
          </a:bodyPr>
          <a:lstStyle>
            <a:lvl1pPr indent="-228600" lvl="0" marL="457200" marR="0" rtl="0" algn="just">
              <a:lnSpc>
                <a:spcPct val="90000"/>
              </a:lnSpc>
              <a:spcBef>
                <a:spcPts val="1000"/>
              </a:spcBef>
              <a:spcAft>
                <a:spcPts val="0"/>
              </a:spcAft>
              <a:buClr>
                <a:schemeClr val="accent4"/>
              </a:buClr>
              <a:buSzPts val="2000"/>
              <a:buFont typeface="Arial"/>
              <a:buNone/>
              <a:defRPr b="1" i="0" sz="2000" u="none" cap="none" strike="noStrike">
                <a:solidFill>
                  <a:schemeClr val="accent4"/>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alpha val="0"/>
          </a:schemeClr>
        </a:solidFill>
      </p:bgPr>
    </p:bg>
    <p:spTree>
      <p:nvGrpSpPr>
        <p:cNvPr id="9" name="Shape 9"/>
        <p:cNvGrpSpPr/>
        <p:nvPr/>
      </p:nvGrpSpPr>
      <p:grpSpPr>
        <a:xfrm>
          <a:off x="0" y="0"/>
          <a:ext cx="0" cy="0"/>
          <a:chOff x="0" y="0"/>
          <a:chExt cx="0" cy="0"/>
        </a:xfrm>
      </p:grpSpPr>
      <p:sp>
        <p:nvSpPr>
          <p:cNvPr id="10" name="Google Shape;10;p36"/>
          <p:cNvSpPr/>
          <p:nvPr/>
        </p:nvSpPr>
        <p:spPr>
          <a:xfrm>
            <a:off x="0" y="0"/>
            <a:ext cx="12192000" cy="989215"/>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Open Sans"/>
              <a:ea typeface="Open Sans"/>
              <a:cs typeface="Open Sans"/>
              <a:sym typeface="Open Sans"/>
            </a:endParaRPr>
          </a:p>
        </p:txBody>
      </p:sp>
      <p:sp>
        <p:nvSpPr>
          <p:cNvPr id="11" name="Google Shape;11;p36"/>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lvl1pPr lvl="0" marR="0" rtl="0" algn="l">
              <a:lnSpc>
                <a:spcPct val="100000"/>
              </a:lnSpc>
              <a:spcBef>
                <a:spcPts val="0"/>
              </a:spcBef>
              <a:spcAft>
                <a:spcPts val="0"/>
              </a:spcAft>
              <a:buClr>
                <a:srgbClr val="FFFFFF"/>
              </a:buClr>
              <a:buSzPts val="2800"/>
              <a:buFont typeface="Calibri"/>
              <a:buNone/>
              <a:defRPr b="0" i="0" sz="2800" u="none" cap="none" strike="noStrike">
                <a:solidFill>
                  <a:srgbClr val="FFFFFF"/>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 Id="rId3" Type="http://schemas.openxmlformats.org/officeDocument/2006/relationships/image" Target="../media/image1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9.png"/><Relationship Id="rId4" Type="http://schemas.openxmlformats.org/officeDocument/2006/relationships/image" Target="../media/image12.png"/><Relationship Id="rId5" Type="http://schemas.openxmlformats.org/officeDocument/2006/relationships/image" Target="../media/image5.png"/><Relationship Id="rId6" Type="http://schemas.openxmlformats.org/officeDocument/2006/relationships/image" Target="../media/image1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 Id="rId3" Type="http://schemas.openxmlformats.org/officeDocument/2006/relationships/image" Target="../media/image1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1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image" Target="../media/image1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 name="Shape 49"/>
        <p:cNvGrpSpPr/>
        <p:nvPr/>
      </p:nvGrpSpPr>
      <p:grpSpPr>
        <a:xfrm>
          <a:off x="0" y="0"/>
          <a:ext cx="0" cy="0"/>
          <a:chOff x="0" y="0"/>
          <a:chExt cx="0" cy="0"/>
        </a:xfrm>
      </p:grpSpPr>
      <p:sp>
        <p:nvSpPr>
          <p:cNvPr id="50" name="Google Shape;50;p1"/>
          <p:cNvSpPr txBox="1"/>
          <p:nvPr>
            <p:ph type="ctrTitle"/>
          </p:nvPr>
        </p:nvSpPr>
        <p:spPr>
          <a:xfrm>
            <a:off x="522224" y="2184275"/>
            <a:ext cx="4304700" cy="1334100"/>
          </a:xfrm>
          <a:prstGeom prst="rect">
            <a:avLst/>
          </a:prstGeom>
          <a:noFill/>
          <a:ln>
            <a:noFill/>
          </a:ln>
        </p:spPr>
        <p:txBody>
          <a:bodyPr anchorCtr="0" anchor="ctr" bIns="46800" lIns="90000" spcFirstLastPara="1" rIns="90000" wrap="square" tIns="46800">
            <a:normAutofit fontScale="90000"/>
          </a:bodyPr>
          <a:lstStyle/>
          <a:p>
            <a:pPr indent="0" lvl="0" marL="0" rtl="0" algn="l">
              <a:lnSpc>
                <a:spcPct val="115000"/>
              </a:lnSpc>
              <a:spcBef>
                <a:spcPts val="0"/>
              </a:spcBef>
              <a:spcAft>
                <a:spcPts val="0"/>
              </a:spcAft>
              <a:buNone/>
            </a:pPr>
            <a:r>
              <a:rPr lang="el-GR" sz="2544">
                <a:solidFill>
                  <a:srgbClr val="3A3A3A"/>
                </a:solidFill>
              </a:rPr>
              <a:t>ΕΡΓΑΛΕΙΟΘΗΚΗ ΣΥΝΤΟΝΙΣΤΩΝ/-ΣΤΡΙΩΝ ΤΟΥ ΕΡΓΟΥ «LEGENDS»</a:t>
            </a:r>
            <a:endParaRPr/>
          </a:p>
        </p:txBody>
      </p:sp>
      <p:sp>
        <p:nvSpPr>
          <p:cNvPr id="51" name="Google Shape;51;p1"/>
          <p:cNvSpPr txBox="1"/>
          <p:nvPr>
            <p:ph idx="1" type="subTitle"/>
          </p:nvPr>
        </p:nvSpPr>
        <p:spPr>
          <a:xfrm>
            <a:off x="548354" y="3651830"/>
            <a:ext cx="6605867" cy="129283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accent1"/>
              </a:buClr>
              <a:buSzPts val="1800"/>
              <a:buNone/>
            </a:pPr>
            <a:r>
              <a:rPr lang="el-GR" sz="1800"/>
              <a:t>6. Υλικό για εκπαιδευτές/τριες</a:t>
            </a:r>
            <a:endParaRPr b="0" sz="1800"/>
          </a:p>
        </p:txBody>
      </p:sp>
      <p:pic>
        <p:nvPicPr>
          <p:cNvPr id="52" name="Google Shape;52;p1"/>
          <p:cNvPicPr preferRelativeResize="0"/>
          <p:nvPr/>
        </p:nvPicPr>
        <p:blipFill rotWithShape="1">
          <a:blip r:embed="rId3">
            <a:alphaModFix/>
          </a:blip>
          <a:srcRect b="0" l="0" r="0" t="0"/>
          <a:stretch/>
        </p:blipFill>
        <p:spPr>
          <a:xfrm>
            <a:off x="6775525" y="293300"/>
            <a:ext cx="5143500" cy="7810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 name="Shape 56"/>
        <p:cNvGrpSpPr/>
        <p:nvPr/>
      </p:nvGrpSpPr>
      <p:grpSpPr>
        <a:xfrm>
          <a:off x="0" y="0"/>
          <a:ext cx="0" cy="0"/>
          <a:chOff x="0" y="0"/>
          <a:chExt cx="0" cy="0"/>
        </a:xfrm>
      </p:grpSpPr>
      <p:sp>
        <p:nvSpPr>
          <p:cNvPr id="57" name="Google Shape;57;p2"/>
          <p:cNvSpPr txBox="1"/>
          <p:nvPr>
            <p:ph type="title"/>
          </p:nvPr>
        </p:nvSpPr>
        <p:spPr>
          <a:xfrm>
            <a:off x="336550" y="0"/>
            <a:ext cx="11518900" cy="989013"/>
          </a:xfrm>
          <a:prstGeom prst="rect">
            <a:avLst/>
          </a:prstGeom>
          <a:noFill/>
          <a:ln>
            <a:noFill/>
          </a:ln>
        </p:spPr>
        <p:txBody>
          <a:bodyPr anchorCtr="0" anchor="ctr" bIns="125" lIns="125" spcFirstLastPara="1" rIns="125" wrap="square" tIns="125">
            <a:normAutofit/>
          </a:bodyPr>
          <a:lstStyle/>
          <a:p>
            <a:pPr indent="0" lvl="0" marL="0" rtl="0" algn="l">
              <a:lnSpc>
                <a:spcPct val="100000"/>
              </a:lnSpc>
              <a:spcBef>
                <a:spcPts val="0"/>
              </a:spcBef>
              <a:spcAft>
                <a:spcPts val="0"/>
              </a:spcAft>
              <a:buClr>
                <a:srgbClr val="FFFFFF"/>
              </a:buClr>
              <a:buSzPts val="2800"/>
              <a:buFont typeface="Calibri"/>
              <a:buNone/>
            </a:pPr>
            <a:r>
              <a:rPr b="1" lang="el-GR"/>
              <a:t>Περίληψη ενότητας </a:t>
            </a:r>
            <a:endParaRPr sz="2800"/>
          </a:p>
        </p:txBody>
      </p:sp>
      <p:sp>
        <p:nvSpPr>
          <p:cNvPr id="58" name="Google Shape;58;p2"/>
          <p:cNvSpPr/>
          <p:nvPr/>
        </p:nvSpPr>
        <p:spPr>
          <a:xfrm>
            <a:off x="536510" y="1449355"/>
            <a:ext cx="6400800" cy="1097280"/>
          </a:xfrm>
          <a:prstGeom prst="rect">
            <a:avLst/>
          </a:prstGeom>
          <a:noFill/>
          <a:ln>
            <a:noFill/>
          </a:ln>
        </p:spPr>
        <p:txBody>
          <a:bodyPr anchorCtr="0" anchor="ctr" bIns="125" lIns="125" spcFirstLastPara="1" rIns="125" wrap="square" tIns="125">
            <a:normAutofit/>
          </a:bodyPr>
          <a:lstStyle/>
          <a:p>
            <a:pPr indent="0" lvl="0" marL="0" marR="0" rtl="0" algn="just">
              <a:lnSpc>
                <a:spcPct val="80000"/>
              </a:lnSpc>
              <a:spcBef>
                <a:spcPts val="0"/>
              </a:spcBef>
              <a:spcAft>
                <a:spcPts val="0"/>
              </a:spcAft>
              <a:buClr>
                <a:srgbClr val="333333"/>
              </a:buClr>
              <a:buSzPts val="1572"/>
              <a:buFont typeface="Calibri"/>
              <a:buNone/>
            </a:pPr>
            <a:r>
              <a:rPr b="1" i="0" lang="el-GR" sz="1573" u="none" cap="none" strike="noStrike">
                <a:solidFill>
                  <a:srgbClr val="333333"/>
                </a:solidFill>
                <a:latin typeface="Calibri"/>
                <a:ea typeface="Calibri"/>
                <a:cs typeface="Calibri"/>
                <a:sym typeface="Calibri"/>
              </a:rPr>
              <a:t>Η ενότητα 6 βοηθά τους εκπαιδευτές/τριες να προετοιμάσουν και να πραγματοποιήσουν εργαστήρια και εκδρομές του προγράμματος LEGENDS, αντιμετωπίζοντας τα εργαλεία και τα υλικά ως ένα μαθησιακό σύνολο: άτομα, χώροι, εργαλεία, προσιτές οδηγίες, δεοντολογικές διαδικασίες και μέθοδοι αξιολόγησης.</a:t>
            </a:r>
            <a:endParaRPr b="0" i="0" sz="1400" u="none" cap="none" strike="noStrike">
              <a:solidFill>
                <a:srgbClr val="000000"/>
              </a:solidFill>
              <a:latin typeface="Arial"/>
              <a:ea typeface="Arial"/>
              <a:cs typeface="Arial"/>
              <a:sym typeface="Arial"/>
            </a:endParaRPr>
          </a:p>
        </p:txBody>
      </p:sp>
      <p:pic>
        <p:nvPicPr>
          <p:cNvPr descr="/mnt/data/m6_ppt_assets_opt/training_class.jpg" id="59" name="Google Shape;59;p2"/>
          <p:cNvPicPr preferRelativeResize="0"/>
          <p:nvPr/>
        </p:nvPicPr>
        <p:blipFill rotWithShape="1">
          <a:blip r:embed="rId3">
            <a:alphaModFix/>
          </a:blip>
          <a:srcRect b="22730" l="0" r="0" t="22730"/>
          <a:stretch/>
        </p:blipFill>
        <p:spPr>
          <a:xfrm>
            <a:off x="255452" y="2746342"/>
            <a:ext cx="6681858" cy="2662303"/>
          </a:xfrm>
          <a:prstGeom prst="rect">
            <a:avLst/>
          </a:prstGeom>
          <a:noFill/>
          <a:ln>
            <a:noFill/>
          </a:ln>
        </p:spPr>
      </p:pic>
      <p:sp>
        <p:nvSpPr>
          <p:cNvPr id="60" name="Google Shape;60;p2"/>
          <p:cNvSpPr/>
          <p:nvPr/>
        </p:nvSpPr>
        <p:spPr>
          <a:xfrm>
            <a:off x="7315200" y="1783080"/>
            <a:ext cx="4621348" cy="1377430"/>
          </a:xfrm>
          <a:prstGeom prst="roundRect">
            <a:avLst>
              <a:gd fmla="val 8696" name="adj"/>
            </a:avLst>
          </a:prstGeom>
          <a:solidFill>
            <a:srgbClr val="ECE9F6"/>
          </a:solidFill>
          <a:ln cap="flat" cmpd="sng" w="12700">
            <a:solidFill>
              <a:srgbClr val="51439A">
                <a:alpha val="90196"/>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l-GR" sz="1400" u="none" cap="none" strike="noStrike">
                <a:solidFill>
                  <a:schemeClr val="dk1"/>
                </a:solidFill>
                <a:latin typeface="Calibri"/>
                <a:ea typeface="Calibri"/>
                <a:cs typeface="Calibri"/>
                <a:sym typeface="Calibri"/>
              </a:rPr>
              <a:t>Ομάδα-στόχος</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l-GR" sz="1400" u="none" cap="none" strike="noStrike">
                <a:solidFill>
                  <a:schemeClr val="dk1"/>
                </a:solidFill>
                <a:latin typeface="Calibri"/>
                <a:ea typeface="Calibri"/>
                <a:cs typeface="Calibri"/>
                <a:sym typeface="Calibri"/>
              </a:rPr>
              <a:t>Συντονιστές, εκπαιδευτές/τριες ενηλίκων, εργαζόμενοι στον τομέα της νεολαίας, εκπαιδευτές/τριες πολιτιστικής κληρονομιάς και εκπρόσωποι των οργανισμών-εταίρων που εργάζονται με άτομα ηλικίας 65 ετών και άνω και με νέους ηλικίας 12 έως 15 ετών.</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61" name="Google Shape;61;p2"/>
          <p:cNvSpPr/>
          <p:nvPr/>
        </p:nvSpPr>
        <p:spPr>
          <a:xfrm>
            <a:off x="7315200" y="3246119"/>
            <a:ext cx="4621348" cy="1184731"/>
          </a:xfrm>
          <a:prstGeom prst="roundRect">
            <a:avLst>
              <a:gd fmla="val 10169" name="adj"/>
            </a:avLst>
          </a:prstGeom>
          <a:solidFill>
            <a:srgbClr val="E5F4FA"/>
          </a:solidFill>
          <a:ln cap="flat" cmpd="sng" w="12700">
            <a:solidFill>
              <a:srgbClr val="007CB2">
                <a:alpha val="90196"/>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l-GR" sz="1400" u="none" cap="none" strike="noStrike">
                <a:solidFill>
                  <a:schemeClr val="dk1"/>
                </a:solidFill>
                <a:latin typeface="Calibri"/>
                <a:ea typeface="Calibri"/>
                <a:cs typeface="Calibri"/>
                <a:sym typeface="Calibri"/>
              </a:rPr>
              <a:t>Τρόπος διεξαγωγής</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l-GR" sz="1400" u="none" cap="none" strike="noStrike">
                <a:solidFill>
                  <a:schemeClr val="dk1"/>
                </a:solidFill>
                <a:latin typeface="Calibri"/>
                <a:ea typeface="Calibri"/>
                <a:cs typeface="Calibri"/>
                <a:sym typeface="Calibri"/>
              </a:rPr>
              <a:t>Συνολικά 4 ώρες: 2 ώρες εργαστήριο με καθοδήγηση + 2 ώρες πρακτικές δραστηριότητες. Μπορεί να διεξαχθεί δια ζώσης, διαδικτυακά ή με μεικτή μορφή.</a:t>
            </a:r>
            <a:endParaRPr b="0" i="0" sz="1800" u="none" cap="none" strike="noStrike">
              <a:solidFill>
                <a:schemeClr val="dk1"/>
              </a:solidFill>
              <a:latin typeface="Calibri"/>
              <a:ea typeface="Calibri"/>
              <a:cs typeface="Calibri"/>
              <a:sym typeface="Calibri"/>
            </a:endParaRPr>
          </a:p>
        </p:txBody>
      </p:sp>
      <p:sp>
        <p:nvSpPr>
          <p:cNvPr id="62" name="Google Shape;62;p2"/>
          <p:cNvSpPr/>
          <p:nvPr/>
        </p:nvSpPr>
        <p:spPr>
          <a:xfrm>
            <a:off x="7315200" y="4526279"/>
            <a:ext cx="4621348" cy="1184731"/>
          </a:xfrm>
          <a:prstGeom prst="roundRect">
            <a:avLst>
              <a:gd fmla="val 11111" name="adj"/>
            </a:avLst>
          </a:prstGeom>
          <a:solidFill>
            <a:srgbClr val="E8F3DE"/>
          </a:solidFill>
          <a:ln cap="flat" cmpd="sng" w="12700">
            <a:solidFill>
              <a:srgbClr val="68B747">
                <a:alpha val="90196"/>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1" i="0" lang="el-GR" sz="1400" u="none" cap="none" strike="noStrike">
                <a:solidFill>
                  <a:schemeClr val="dk1"/>
                </a:solidFill>
                <a:latin typeface="Calibri"/>
                <a:ea typeface="Calibri"/>
                <a:cs typeface="Calibri"/>
                <a:sym typeface="Calibri"/>
              </a:rPr>
              <a:t>Βασικά παραδοτέα</a:t>
            </a:r>
            <a:endParaRPr b="0" i="0" sz="1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l-GR" sz="1400" u="none" cap="none" strike="noStrike">
                <a:solidFill>
                  <a:schemeClr val="dk1"/>
                </a:solidFill>
                <a:latin typeface="Calibri"/>
                <a:ea typeface="Calibri"/>
                <a:cs typeface="Calibri"/>
                <a:sym typeface="Calibri"/>
              </a:rPr>
              <a:t>Ένα τοπικά προσαρμοσμένο σχέδιο εργαστηρίου, ένα προσβάσιμο πακέτο εργαλείων για εκπαιδευτές/τριες και ένα υλικό έτοιμο για εφαρμογή των διαδικασιών συγκατάθεσης.</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3"/>
          <p:cNvSpPr txBox="1"/>
          <p:nvPr>
            <p:ph type="title"/>
          </p:nvPr>
        </p:nvSpPr>
        <p:spPr>
          <a:xfrm>
            <a:off x="336550" y="0"/>
            <a:ext cx="11518900" cy="989013"/>
          </a:xfrm>
          <a:prstGeom prst="rect">
            <a:avLst/>
          </a:prstGeom>
          <a:noFill/>
          <a:ln>
            <a:noFill/>
          </a:ln>
        </p:spPr>
        <p:txBody>
          <a:bodyPr anchorCtr="0" anchor="ctr" bIns="125" lIns="125" spcFirstLastPara="1" rIns="125" wrap="square" tIns="125">
            <a:normAutofit fontScale="92500"/>
          </a:bodyPr>
          <a:lstStyle/>
          <a:p>
            <a:pPr indent="0" lvl="0" marL="0" rtl="0" algn="l">
              <a:lnSpc>
                <a:spcPct val="100000"/>
              </a:lnSpc>
              <a:spcBef>
                <a:spcPts val="0"/>
              </a:spcBef>
              <a:spcAft>
                <a:spcPts val="0"/>
              </a:spcAft>
              <a:buClr>
                <a:srgbClr val="FFFFFF"/>
              </a:buClr>
              <a:buSzPct val="100000"/>
              <a:buFont typeface="Calibri"/>
              <a:buNone/>
            </a:pPr>
            <a:r>
              <a:rPr b="1" lang="el-GR" sz="2800">
                <a:latin typeface="Calibri"/>
                <a:ea typeface="Calibri"/>
                <a:cs typeface="Calibri"/>
                <a:sym typeface="Calibri"/>
              </a:rPr>
              <a:t>Μαθησιακοί στόχοι</a:t>
            </a:r>
            <a:endParaRPr sz="2800"/>
          </a:p>
        </p:txBody>
      </p:sp>
      <p:sp>
        <p:nvSpPr>
          <p:cNvPr id="68" name="Google Shape;68;p3"/>
          <p:cNvSpPr/>
          <p:nvPr/>
        </p:nvSpPr>
        <p:spPr>
          <a:xfrm>
            <a:off x="536510" y="1449355"/>
            <a:ext cx="6400800" cy="1097280"/>
          </a:xfrm>
          <a:prstGeom prst="rect">
            <a:avLst/>
          </a:prstGeom>
          <a:noFill/>
          <a:ln>
            <a:noFill/>
          </a:ln>
        </p:spPr>
        <p:txBody>
          <a:bodyPr anchorCtr="0" anchor="ctr" bIns="125" lIns="125" spcFirstLastPara="1" rIns="125" wrap="square" tIns="125">
            <a:normAutofit/>
          </a:bodyPr>
          <a:lstStyle/>
          <a:p>
            <a:pPr indent="0" lvl="0" marL="0" marR="0" rtl="0" algn="l">
              <a:lnSpc>
                <a:spcPct val="100000"/>
              </a:lnSpc>
              <a:spcBef>
                <a:spcPts val="0"/>
              </a:spcBef>
              <a:spcAft>
                <a:spcPts val="0"/>
              </a:spcAft>
              <a:buClr>
                <a:srgbClr val="000000"/>
              </a:buClr>
              <a:buSzPts val="1800"/>
              <a:buFont typeface="Arial"/>
              <a:buNone/>
            </a:pPr>
            <a:r>
              <a:rPr b="0" i="1" lang="el-GR" sz="1800" u="none" cap="none" strike="noStrike">
                <a:solidFill>
                  <a:srgbClr val="0B5A9A"/>
                </a:solidFill>
                <a:latin typeface="Calibri"/>
                <a:ea typeface="Calibri"/>
                <a:cs typeface="Calibri"/>
                <a:sym typeface="Calibri"/>
              </a:rPr>
              <a:t>Μέχρι το τέλος της Ενότητας 6, οι εκπαιδευτές/τριες θα είναι σε θέση να...</a:t>
            </a:r>
            <a:endParaRPr b="0" i="0" sz="1800" u="none" cap="none" strike="noStrike">
              <a:solidFill>
                <a:schemeClr val="dk1"/>
              </a:solidFill>
              <a:latin typeface="Calibri"/>
              <a:ea typeface="Calibri"/>
              <a:cs typeface="Calibri"/>
              <a:sym typeface="Calibri"/>
            </a:endParaRPr>
          </a:p>
        </p:txBody>
      </p:sp>
      <p:sp>
        <p:nvSpPr>
          <p:cNvPr id="69" name="Google Shape;69;p3"/>
          <p:cNvSpPr/>
          <p:nvPr/>
        </p:nvSpPr>
        <p:spPr>
          <a:xfrm>
            <a:off x="439445" y="2347277"/>
            <a:ext cx="6956455" cy="566928"/>
          </a:xfrm>
          <a:prstGeom prst="rect">
            <a:avLst/>
          </a:prstGeom>
          <a:noFill/>
          <a:ln>
            <a:noFill/>
          </a:ln>
        </p:spPr>
        <p:txBody>
          <a:bodyPr anchorCtr="0" anchor="ctr" bIns="125" lIns="125" spcFirstLastPara="1" rIns="125" wrap="square" tIns="125">
            <a:normAutofit/>
          </a:bodyPr>
          <a:lstStyle/>
          <a:p>
            <a:pPr indent="-285750" lvl="0" marL="285750" marR="0" rtl="0" algn="l">
              <a:lnSpc>
                <a:spcPct val="100000"/>
              </a:lnSpc>
              <a:spcBef>
                <a:spcPts val="0"/>
              </a:spcBef>
              <a:spcAft>
                <a:spcPts val="0"/>
              </a:spcAft>
              <a:buClr>
                <a:srgbClr val="333333"/>
              </a:buClr>
              <a:buSzPts val="1387"/>
              <a:buFont typeface="Arial"/>
              <a:buChar char="•"/>
            </a:pPr>
            <a:r>
              <a:rPr b="0" i="0" lang="el-GR" sz="1388" u="none" cap="none" strike="noStrike">
                <a:solidFill>
                  <a:srgbClr val="333333"/>
                </a:solidFill>
                <a:latin typeface="Calibri"/>
                <a:ea typeface="Calibri"/>
                <a:cs typeface="Calibri"/>
                <a:sym typeface="Calibri"/>
              </a:rPr>
              <a:t>Προσαρμόσουν το εκπαιδευτικό υλικό του προγράμματος LEGENDS στις πολιτισμικές, γλωσσικές και ανάγκες προσβασιμότητας, χωρίς να υποβαθμιστούν οι μαθησιακοί στόχοι.</a:t>
            </a:r>
            <a:endParaRPr b="0" i="0" sz="1388" u="none" cap="none" strike="noStrike">
              <a:solidFill>
                <a:srgbClr val="333333"/>
              </a:solidFill>
              <a:latin typeface="Calibri"/>
              <a:ea typeface="Calibri"/>
              <a:cs typeface="Calibri"/>
              <a:sym typeface="Calibri"/>
            </a:endParaRPr>
          </a:p>
        </p:txBody>
      </p:sp>
      <p:sp>
        <p:nvSpPr>
          <p:cNvPr id="70" name="Google Shape;70;p3"/>
          <p:cNvSpPr/>
          <p:nvPr/>
        </p:nvSpPr>
        <p:spPr>
          <a:xfrm>
            <a:off x="439445" y="3001613"/>
            <a:ext cx="6853560" cy="427387"/>
          </a:xfrm>
          <a:prstGeom prst="rect">
            <a:avLst/>
          </a:prstGeom>
          <a:noFill/>
          <a:ln>
            <a:noFill/>
          </a:ln>
        </p:spPr>
        <p:txBody>
          <a:bodyPr anchorCtr="0" anchor="ctr" bIns="125" lIns="125" spcFirstLastPara="1" rIns="125" wrap="square" tIns="125">
            <a:normAutofit/>
          </a:bodyPr>
          <a:lstStyle/>
          <a:p>
            <a:pPr indent="-285750" lvl="0" marL="285750" marR="0" rtl="0" algn="l">
              <a:lnSpc>
                <a:spcPct val="100000"/>
              </a:lnSpc>
              <a:spcBef>
                <a:spcPts val="0"/>
              </a:spcBef>
              <a:spcAft>
                <a:spcPts val="0"/>
              </a:spcAft>
              <a:buClr>
                <a:srgbClr val="333333"/>
              </a:buClr>
              <a:buSzPts val="1400"/>
              <a:buFont typeface="Arial"/>
              <a:buChar char="•"/>
            </a:pPr>
            <a:r>
              <a:rPr b="0" i="0" lang="el-GR" sz="1400" u="none" cap="none" strike="noStrike">
                <a:solidFill>
                  <a:srgbClr val="333333"/>
                </a:solidFill>
                <a:latin typeface="Calibri"/>
                <a:ea typeface="Calibri"/>
                <a:cs typeface="Calibri"/>
                <a:sym typeface="Calibri"/>
              </a:rPr>
              <a:t>Εφαρμόζουν πρακτικές που προάγουν την αμοιβαία μάθηση και την ισορροπημένη συμμετοχή μεταξύ ηλικιωμένων και νέων.</a:t>
            </a:r>
            <a:endParaRPr b="0" i="0" sz="1400" u="none" cap="none" strike="noStrike">
              <a:solidFill>
                <a:schemeClr val="dk1"/>
              </a:solidFill>
              <a:latin typeface="Calibri"/>
              <a:ea typeface="Calibri"/>
              <a:cs typeface="Calibri"/>
              <a:sym typeface="Calibri"/>
            </a:endParaRPr>
          </a:p>
        </p:txBody>
      </p:sp>
      <p:sp>
        <p:nvSpPr>
          <p:cNvPr id="71" name="Google Shape;71;p3"/>
          <p:cNvSpPr/>
          <p:nvPr/>
        </p:nvSpPr>
        <p:spPr>
          <a:xfrm>
            <a:off x="439445" y="3517108"/>
            <a:ext cx="6853560" cy="440023"/>
          </a:xfrm>
          <a:prstGeom prst="rect">
            <a:avLst/>
          </a:prstGeom>
          <a:noFill/>
          <a:ln>
            <a:noFill/>
          </a:ln>
        </p:spPr>
        <p:txBody>
          <a:bodyPr anchorCtr="0" anchor="ctr" bIns="125" lIns="125" spcFirstLastPara="1" rIns="125" wrap="square" tIns="125">
            <a:normAutofit/>
          </a:bodyPr>
          <a:lstStyle/>
          <a:p>
            <a:pPr indent="-285750" lvl="0" marL="285750" marR="0" rtl="0" algn="l">
              <a:lnSpc>
                <a:spcPct val="100000"/>
              </a:lnSpc>
              <a:spcBef>
                <a:spcPts val="0"/>
              </a:spcBef>
              <a:spcAft>
                <a:spcPts val="0"/>
              </a:spcAft>
              <a:buClr>
                <a:srgbClr val="333333"/>
              </a:buClr>
              <a:buSzPts val="1400"/>
              <a:buFont typeface="Arial"/>
              <a:buChar char="•"/>
            </a:pPr>
            <a:r>
              <a:rPr b="0" i="0" lang="el-GR" sz="1400" u="none" cap="none" strike="noStrike">
                <a:solidFill>
                  <a:srgbClr val="333333"/>
                </a:solidFill>
                <a:latin typeface="Calibri"/>
                <a:ea typeface="Calibri"/>
                <a:cs typeface="Calibri"/>
                <a:sym typeface="Calibri"/>
              </a:rPr>
              <a:t>Επιλέγουν ψηφιακά εργαλεία με βάση τον σκοπό, την προσβασιμότητα, την προστασία της ιδιωτικής ζωής, το κόστος και την πρακτική εφικτότητα.</a:t>
            </a:r>
            <a:endParaRPr b="0" i="0" sz="1400" u="none" cap="none" strike="noStrike">
              <a:solidFill>
                <a:schemeClr val="dk1"/>
              </a:solidFill>
              <a:latin typeface="Calibri"/>
              <a:ea typeface="Calibri"/>
              <a:cs typeface="Calibri"/>
              <a:sym typeface="Calibri"/>
            </a:endParaRPr>
          </a:p>
        </p:txBody>
      </p:sp>
      <p:sp>
        <p:nvSpPr>
          <p:cNvPr id="72" name="Google Shape;72;p3"/>
          <p:cNvSpPr/>
          <p:nvPr/>
        </p:nvSpPr>
        <p:spPr>
          <a:xfrm>
            <a:off x="439445" y="4045239"/>
            <a:ext cx="6875755" cy="492354"/>
          </a:xfrm>
          <a:prstGeom prst="rect">
            <a:avLst/>
          </a:prstGeom>
          <a:noFill/>
          <a:ln>
            <a:noFill/>
          </a:ln>
        </p:spPr>
        <p:txBody>
          <a:bodyPr anchorCtr="0" anchor="ctr" bIns="125" lIns="125" spcFirstLastPara="1" rIns="125" wrap="square" tIns="125">
            <a:normAutofit/>
          </a:bodyPr>
          <a:lstStyle/>
          <a:p>
            <a:pPr indent="-285750" lvl="0" marL="285750" marR="0" rtl="0" algn="l">
              <a:lnSpc>
                <a:spcPct val="100000"/>
              </a:lnSpc>
              <a:spcBef>
                <a:spcPts val="0"/>
              </a:spcBef>
              <a:spcAft>
                <a:spcPts val="0"/>
              </a:spcAft>
              <a:buClr>
                <a:srgbClr val="333333"/>
              </a:buClr>
              <a:buSzPts val="1400"/>
              <a:buFont typeface="Arial"/>
              <a:buChar char="•"/>
            </a:pPr>
            <a:r>
              <a:rPr b="0" i="0" lang="el-GR" sz="1400" u="none" cap="none" strike="noStrike">
                <a:solidFill>
                  <a:srgbClr val="333333"/>
                </a:solidFill>
                <a:latin typeface="Calibri"/>
                <a:ea typeface="Calibri"/>
                <a:cs typeface="Calibri"/>
                <a:sym typeface="Calibri"/>
              </a:rPr>
              <a:t>Εφαρμόζουν διαδικασίες σχετικά με τη συγκατάθεση, την προστασία της ιδιωτικής ζωής, τα πνευματικά δικαιώματα, την προστασία των ατόμων και τη δεοντολογική αφήγηση.</a:t>
            </a:r>
            <a:endParaRPr b="0" i="0" sz="1400" u="none" cap="none" strike="noStrike">
              <a:solidFill>
                <a:schemeClr val="dk1"/>
              </a:solidFill>
              <a:latin typeface="Calibri"/>
              <a:ea typeface="Calibri"/>
              <a:cs typeface="Calibri"/>
              <a:sym typeface="Calibri"/>
            </a:endParaRPr>
          </a:p>
        </p:txBody>
      </p:sp>
      <p:pic>
        <p:nvPicPr>
          <p:cNvPr descr="/mnt/data/m6_ppt_assets_opt/toolkit.jpg" id="73" name="Google Shape;73;p3"/>
          <p:cNvPicPr preferRelativeResize="0"/>
          <p:nvPr/>
        </p:nvPicPr>
        <p:blipFill rotWithShape="1">
          <a:blip r:embed="rId3">
            <a:alphaModFix/>
          </a:blip>
          <a:srcRect b="0" l="0" r="0" t="0"/>
          <a:stretch/>
        </p:blipFill>
        <p:spPr>
          <a:xfrm>
            <a:off x="7492965" y="1988819"/>
            <a:ext cx="4574540" cy="343090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8" name="Shape 78"/>
        <p:cNvGrpSpPr/>
        <p:nvPr/>
      </p:nvGrpSpPr>
      <p:grpSpPr>
        <a:xfrm>
          <a:off x="0" y="0"/>
          <a:ext cx="0" cy="0"/>
          <a:chOff x="0" y="0"/>
          <a:chExt cx="0" cy="0"/>
        </a:xfrm>
      </p:grpSpPr>
      <p:sp>
        <p:nvSpPr>
          <p:cNvPr id="79" name="Google Shape;79;p4"/>
          <p:cNvSpPr/>
          <p:nvPr/>
        </p:nvSpPr>
        <p:spPr>
          <a:xfrm>
            <a:off x="11430000" y="6446520"/>
            <a:ext cx="502920" cy="201168"/>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555555"/>
              </a:buClr>
              <a:buSzPts val="800"/>
              <a:buFont typeface="Calibri"/>
              <a:buNone/>
            </a:pPr>
            <a:r>
              <a:rPr b="0" i="0" lang="el-GR" sz="800" u="none" cap="none" strike="noStrike">
                <a:solidFill>
                  <a:srgbClr val="555555"/>
                </a:solidFill>
                <a:latin typeface="Calibri"/>
                <a:ea typeface="Calibri"/>
                <a:cs typeface="Calibri"/>
                <a:sym typeface="Calibri"/>
              </a:rPr>
              <a:t>5</a:t>
            </a:r>
            <a:endParaRPr b="0" i="0" sz="800" u="none" cap="none" strike="noStrike">
              <a:solidFill>
                <a:schemeClr val="dk1"/>
              </a:solidFill>
              <a:latin typeface="Calibri"/>
              <a:ea typeface="Calibri"/>
              <a:cs typeface="Calibri"/>
              <a:sym typeface="Calibri"/>
            </a:endParaRPr>
          </a:p>
        </p:txBody>
      </p:sp>
      <p:sp>
        <p:nvSpPr>
          <p:cNvPr id="80" name="Google Shape;80;p4"/>
          <p:cNvSpPr/>
          <p:nvPr/>
        </p:nvSpPr>
        <p:spPr>
          <a:xfrm>
            <a:off x="530352" y="402336"/>
            <a:ext cx="10881360" cy="384048"/>
          </a:xfrm>
          <a:prstGeom prst="rect">
            <a:avLst/>
          </a:prstGeom>
          <a:noFill/>
          <a:ln>
            <a:noFill/>
          </a:ln>
        </p:spPr>
        <p:txBody>
          <a:bodyPr anchorCtr="0" anchor="ctr" bIns="125" lIns="125" spcFirstLastPara="1" rIns="125" wrap="square" tIns="125">
            <a:normAutofit/>
          </a:bodyPr>
          <a:lstStyle/>
          <a:p>
            <a:pPr indent="0" lvl="0" marL="0" marR="0" rtl="0" algn="l">
              <a:lnSpc>
                <a:spcPct val="90000"/>
              </a:lnSpc>
              <a:spcBef>
                <a:spcPts val="0"/>
              </a:spcBef>
              <a:spcAft>
                <a:spcPts val="0"/>
              </a:spcAft>
              <a:buClr>
                <a:srgbClr val="000000"/>
              </a:buClr>
              <a:buSzPts val="2590"/>
              <a:buFont typeface="Arial"/>
              <a:buNone/>
            </a:pPr>
            <a:r>
              <a:rPr b="1" i="0" lang="el-GR" sz="2590" u="none" cap="none" strike="noStrike">
                <a:solidFill>
                  <a:srgbClr val="FFFFFF"/>
                </a:solidFill>
                <a:latin typeface="Calibri"/>
                <a:ea typeface="Calibri"/>
                <a:cs typeface="Calibri"/>
                <a:sym typeface="Calibri"/>
              </a:rPr>
              <a:t>Τα εκπαιδευτικά υλικά αποτελούν ένα μαθησιακό σύνολο</a:t>
            </a:r>
            <a:endParaRPr b="0" i="0" sz="2590" u="none" cap="none" strike="noStrike">
              <a:solidFill>
                <a:srgbClr val="FFFFFF"/>
              </a:solidFill>
              <a:latin typeface="Calibri"/>
              <a:ea typeface="Calibri"/>
              <a:cs typeface="Calibri"/>
              <a:sym typeface="Calibri"/>
            </a:endParaRPr>
          </a:p>
        </p:txBody>
      </p:sp>
      <p:sp>
        <p:nvSpPr>
          <p:cNvPr id="81" name="Google Shape;81;p4"/>
          <p:cNvSpPr/>
          <p:nvPr/>
        </p:nvSpPr>
        <p:spPr>
          <a:xfrm>
            <a:off x="621792" y="1389888"/>
            <a:ext cx="10698480" cy="256032"/>
          </a:xfrm>
          <a:prstGeom prst="rect">
            <a:avLst/>
          </a:prstGeom>
          <a:noFill/>
          <a:ln>
            <a:noFill/>
          </a:ln>
        </p:spPr>
        <p:txBody>
          <a:bodyPr anchorCtr="0" anchor="ctr" bIns="125" lIns="125" spcFirstLastPara="1" rIns="125" wrap="square" tIns="125">
            <a:normAutofit/>
          </a:bodyPr>
          <a:lstStyle/>
          <a:p>
            <a:pPr indent="0" lvl="0" marL="0" marR="0" rtl="0" algn="l">
              <a:lnSpc>
                <a:spcPct val="100000"/>
              </a:lnSpc>
              <a:spcBef>
                <a:spcPts val="0"/>
              </a:spcBef>
              <a:spcAft>
                <a:spcPts val="0"/>
              </a:spcAft>
              <a:buClr>
                <a:srgbClr val="000000"/>
              </a:buClr>
              <a:buSzPts val="1500"/>
              <a:buFont typeface="Arial"/>
              <a:buNone/>
            </a:pPr>
            <a:r>
              <a:rPr b="0" i="1" lang="el-GR" sz="1500" u="none" cap="none" strike="noStrike">
                <a:solidFill>
                  <a:srgbClr val="0B5A9A"/>
                </a:solidFill>
                <a:latin typeface="Calibri"/>
                <a:ea typeface="Calibri"/>
                <a:cs typeface="Calibri"/>
                <a:sym typeface="Calibri"/>
              </a:rPr>
              <a:t>Ένα πακέτο εργαλείων δεν είναι απλώς ένας φάκελος με ενημερωτικά φυλλάδια</a:t>
            </a:r>
            <a:endParaRPr b="0" i="0" sz="1500" u="none" cap="none" strike="noStrike">
              <a:solidFill>
                <a:schemeClr val="dk1"/>
              </a:solidFill>
              <a:latin typeface="Calibri"/>
              <a:ea typeface="Calibri"/>
              <a:cs typeface="Calibri"/>
              <a:sym typeface="Calibri"/>
            </a:endParaRPr>
          </a:p>
        </p:txBody>
      </p:sp>
      <p:sp>
        <p:nvSpPr>
          <p:cNvPr id="82" name="Google Shape;82;p4"/>
          <p:cNvSpPr/>
          <p:nvPr/>
        </p:nvSpPr>
        <p:spPr>
          <a:xfrm>
            <a:off x="777240" y="1783080"/>
            <a:ext cx="6035040" cy="1234440"/>
          </a:xfrm>
          <a:prstGeom prst="rect">
            <a:avLst/>
          </a:prstGeom>
          <a:noFill/>
          <a:ln>
            <a:noFill/>
          </a:ln>
        </p:spPr>
        <p:txBody>
          <a:bodyPr anchorCtr="0" anchor="ctr" bIns="125" lIns="125" spcFirstLastPara="1" rIns="125" wrap="square" tIns="125">
            <a:normAutofit/>
          </a:bodyPr>
          <a:lstStyle/>
          <a:p>
            <a:pPr indent="0" lvl="0" marL="0" marR="0" rtl="0" algn="just">
              <a:lnSpc>
                <a:spcPct val="90000"/>
              </a:lnSpc>
              <a:spcBef>
                <a:spcPts val="0"/>
              </a:spcBef>
              <a:spcAft>
                <a:spcPts val="0"/>
              </a:spcAft>
              <a:buClr>
                <a:srgbClr val="000000"/>
              </a:buClr>
              <a:buSzPts val="1700"/>
              <a:buFont typeface="Arial"/>
              <a:buNone/>
            </a:pPr>
            <a:r>
              <a:rPr b="0" i="0" lang="el-GR" sz="1700" u="none" cap="none" strike="noStrike">
                <a:solidFill>
                  <a:srgbClr val="333333"/>
                </a:solidFill>
                <a:latin typeface="Calibri"/>
                <a:ea typeface="Calibri"/>
                <a:cs typeface="Calibri"/>
                <a:sym typeface="Calibri"/>
              </a:rPr>
              <a:t>Ένα χρήσιμο πακέτο εργαλείων για εκπαιδευτές/τριες συνδυάζει αξιόπιστη θεωρία, δοκιμασμένες δραστηριότητες, τοπικούς εταίρους, πηγές πολιτιστικής κληρονομιάς, κατανοητές οδηγίες, ψηφιακά εργαλεία, εναλλακτικές λύσεις χαμηλής τεχνολογίας, δεοντολογικές διαδικασίες και μεθόδους αξιολόγησης.</a:t>
            </a:r>
            <a:endParaRPr b="0" i="0" sz="1700" u="none" cap="none" strike="noStrike">
              <a:solidFill>
                <a:schemeClr val="dk1"/>
              </a:solidFill>
              <a:latin typeface="Calibri"/>
              <a:ea typeface="Calibri"/>
              <a:cs typeface="Calibri"/>
              <a:sym typeface="Calibri"/>
            </a:endParaRPr>
          </a:p>
        </p:txBody>
      </p:sp>
      <p:sp>
        <p:nvSpPr>
          <p:cNvPr id="83" name="Google Shape;83;p4"/>
          <p:cNvSpPr/>
          <p:nvPr/>
        </p:nvSpPr>
        <p:spPr>
          <a:xfrm>
            <a:off x="868680" y="3246120"/>
            <a:ext cx="2788920" cy="603504"/>
          </a:xfrm>
          <a:prstGeom prst="roundRect">
            <a:avLst>
              <a:gd fmla="val 18182" name="adj"/>
            </a:avLst>
          </a:prstGeom>
          <a:solidFill>
            <a:srgbClr val="E8F3DE"/>
          </a:solidFill>
          <a:ln cap="flat" cmpd="sng" w="12700">
            <a:solidFill>
              <a:srgbClr val="68B747">
                <a:alpha val="90196"/>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4" name="Google Shape;84;p4"/>
          <p:cNvSpPr/>
          <p:nvPr/>
        </p:nvSpPr>
        <p:spPr>
          <a:xfrm>
            <a:off x="1033272" y="3355848"/>
            <a:ext cx="2459736" cy="420624"/>
          </a:xfrm>
          <a:prstGeom prst="rect">
            <a:avLst/>
          </a:prstGeom>
          <a:noFill/>
          <a:ln>
            <a:noFill/>
          </a:ln>
        </p:spPr>
        <p:txBody>
          <a:bodyPr anchorCtr="0" anchor="ctr" bIns="125" lIns="125" spcFirstLastPara="1" rIns="125" wrap="square" tIns="125">
            <a:normAutofit/>
          </a:bodyPr>
          <a:lstStyle/>
          <a:p>
            <a:pPr indent="0" lvl="0" marL="0" marR="0" rtl="0" algn="l">
              <a:lnSpc>
                <a:spcPct val="80000"/>
              </a:lnSpc>
              <a:spcBef>
                <a:spcPts val="0"/>
              </a:spcBef>
              <a:spcAft>
                <a:spcPts val="0"/>
              </a:spcAft>
              <a:buClr>
                <a:srgbClr val="000000"/>
              </a:buClr>
              <a:buSzPts val="1147"/>
              <a:buFont typeface="Arial"/>
              <a:buNone/>
            </a:pPr>
            <a:r>
              <a:rPr b="0" i="0" lang="el-GR" sz="1147" u="none" cap="none" strike="noStrike">
                <a:solidFill>
                  <a:srgbClr val="333333"/>
                </a:solidFill>
                <a:latin typeface="Calibri"/>
                <a:ea typeface="Calibri"/>
                <a:cs typeface="Calibri"/>
                <a:sym typeface="Calibri"/>
              </a:rPr>
              <a:t>Θεωρία</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rgbClr val="000000"/>
              </a:buClr>
              <a:buSzPts val="1147"/>
              <a:buFont typeface="Arial"/>
              <a:buNone/>
            </a:pPr>
            <a:r>
              <a:rPr b="0" i="0" lang="el-GR" sz="1147" u="none" cap="none" strike="noStrike">
                <a:solidFill>
                  <a:srgbClr val="333333"/>
                </a:solidFill>
                <a:latin typeface="Calibri"/>
                <a:ea typeface="Calibri"/>
                <a:cs typeface="Calibri"/>
                <a:sym typeface="Calibri"/>
              </a:rPr>
              <a:t>μάθηση ενηλίκων, βιωματική μάθηση και διαγενεακή μάθηση</a:t>
            </a:r>
            <a:endParaRPr b="0" i="0" sz="1147" u="none" cap="none" strike="noStrike">
              <a:solidFill>
                <a:schemeClr val="dk1"/>
              </a:solidFill>
              <a:latin typeface="Calibri"/>
              <a:ea typeface="Calibri"/>
              <a:cs typeface="Calibri"/>
              <a:sym typeface="Calibri"/>
            </a:endParaRPr>
          </a:p>
        </p:txBody>
      </p:sp>
      <p:sp>
        <p:nvSpPr>
          <p:cNvPr id="85" name="Google Shape;85;p4"/>
          <p:cNvSpPr/>
          <p:nvPr/>
        </p:nvSpPr>
        <p:spPr>
          <a:xfrm>
            <a:off x="3867912" y="3246120"/>
            <a:ext cx="2788920" cy="603504"/>
          </a:xfrm>
          <a:prstGeom prst="roundRect">
            <a:avLst>
              <a:gd fmla="val 18182" name="adj"/>
            </a:avLst>
          </a:prstGeom>
          <a:solidFill>
            <a:srgbClr val="E5F4FA"/>
          </a:solidFill>
          <a:ln cap="flat" cmpd="sng" w="12700">
            <a:solidFill>
              <a:srgbClr val="007CB2">
                <a:alpha val="90196"/>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6" name="Google Shape;86;p4"/>
          <p:cNvSpPr/>
          <p:nvPr/>
        </p:nvSpPr>
        <p:spPr>
          <a:xfrm>
            <a:off x="4032504" y="3355848"/>
            <a:ext cx="2459736" cy="420624"/>
          </a:xfrm>
          <a:prstGeom prst="rect">
            <a:avLst/>
          </a:prstGeom>
          <a:noFill/>
          <a:ln>
            <a:noFill/>
          </a:ln>
        </p:spPr>
        <p:txBody>
          <a:bodyPr anchorCtr="0" anchor="ctr" bIns="125" lIns="125" spcFirstLastPara="1" rIns="125" wrap="square" tIns="125">
            <a:normAutofit/>
          </a:bodyPr>
          <a:lstStyle/>
          <a:p>
            <a:pPr indent="0" lvl="0" marL="0" marR="0" rtl="0" algn="l">
              <a:lnSpc>
                <a:spcPct val="80000"/>
              </a:lnSpc>
              <a:spcBef>
                <a:spcPts val="0"/>
              </a:spcBef>
              <a:spcAft>
                <a:spcPts val="0"/>
              </a:spcAft>
              <a:buClr>
                <a:srgbClr val="000000"/>
              </a:buClr>
              <a:buSzPts val="1147"/>
              <a:buFont typeface="Arial"/>
              <a:buNone/>
            </a:pPr>
            <a:r>
              <a:rPr b="0" i="0" lang="el-GR" sz="1147" u="none" cap="none" strike="noStrike">
                <a:solidFill>
                  <a:srgbClr val="333333"/>
                </a:solidFill>
                <a:latin typeface="Calibri"/>
                <a:ea typeface="Calibri"/>
                <a:cs typeface="Calibri"/>
                <a:sym typeface="Calibri"/>
              </a:rPr>
              <a:t>Τοπικοί πόροι</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rgbClr val="000000"/>
              </a:buClr>
              <a:buSzPts val="1147"/>
              <a:buFont typeface="Arial"/>
              <a:buNone/>
            </a:pPr>
            <a:r>
              <a:rPr b="0" i="0" lang="el-GR" sz="1147" u="none" cap="none" strike="noStrike">
                <a:solidFill>
                  <a:srgbClr val="333333"/>
                </a:solidFill>
                <a:latin typeface="Calibri"/>
                <a:ea typeface="Calibri"/>
                <a:cs typeface="Calibri"/>
                <a:sym typeface="Calibri"/>
              </a:rPr>
              <a:t>άνθρωποι, τόποι, αρχεία και συνεργάτες της κοινότητας</a:t>
            </a:r>
            <a:endParaRPr b="0" i="0" sz="1147" u="none" cap="none" strike="noStrike">
              <a:solidFill>
                <a:schemeClr val="dk1"/>
              </a:solidFill>
              <a:latin typeface="Calibri"/>
              <a:ea typeface="Calibri"/>
              <a:cs typeface="Calibri"/>
              <a:sym typeface="Calibri"/>
            </a:endParaRPr>
          </a:p>
        </p:txBody>
      </p:sp>
      <p:sp>
        <p:nvSpPr>
          <p:cNvPr id="87" name="Google Shape;87;p4"/>
          <p:cNvSpPr/>
          <p:nvPr/>
        </p:nvSpPr>
        <p:spPr>
          <a:xfrm>
            <a:off x="868680" y="4014216"/>
            <a:ext cx="2788920" cy="603504"/>
          </a:xfrm>
          <a:prstGeom prst="roundRect">
            <a:avLst>
              <a:gd fmla="val 18182" name="adj"/>
            </a:avLst>
          </a:prstGeom>
          <a:solidFill>
            <a:srgbClr val="E8F3DE"/>
          </a:solidFill>
          <a:ln cap="flat" cmpd="sng" w="12700">
            <a:solidFill>
              <a:srgbClr val="68B747">
                <a:alpha val="90196"/>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88" name="Google Shape;88;p4"/>
          <p:cNvSpPr/>
          <p:nvPr/>
        </p:nvSpPr>
        <p:spPr>
          <a:xfrm>
            <a:off x="1033272" y="4123944"/>
            <a:ext cx="2459736" cy="420624"/>
          </a:xfrm>
          <a:prstGeom prst="rect">
            <a:avLst/>
          </a:prstGeom>
          <a:noFill/>
          <a:ln>
            <a:noFill/>
          </a:ln>
        </p:spPr>
        <p:txBody>
          <a:bodyPr anchorCtr="0" anchor="ctr" bIns="125" lIns="125" spcFirstLastPara="1" rIns="125" wrap="square" tIns="125">
            <a:normAutofit/>
          </a:bodyPr>
          <a:lstStyle/>
          <a:p>
            <a:pPr indent="0" lvl="0" marL="0" marR="0" rtl="0" algn="l">
              <a:lnSpc>
                <a:spcPct val="80000"/>
              </a:lnSpc>
              <a:spcBef>
                <a:spcPts val="0"/>
              </a:spcBef>
              <a:spcAft>
                <a:spcPts val="0"/>
              </a:spcAft>
              <a:buClr>
                <a:srgbClr val="000000"/>
              </a:buClr>
              <a:buSzPts val="1147"/>
              <a:buFont typeface="Arial"/>
              <a:buNone/>
            </a:pPr>
            <a:r>
              <a:rPr b="0" i="0" lang="el-GR" sz="1147" u="none" cap="none" strike="noStrike">
                <a:solidFill>
                  <a:srgbClr val="333333"/>
                </a:solidFill>
                <a:latin typeface="Calibri"/>
                <a:ea typeface="Calibri"/>
                <a:cs typeface="Calibri"/>
                <a:sym typeface="Calibri"/>
              </a:rPr>
              <a:t>Πρόσβαση</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rgbClr val="000000"/>
              </a:buClr>
              <a:buSzPts val="1147"/>
              <a:buFont typeface="Arial"/>
              <a:buNone/>
            </a:pPr>
            <a:r>
              <a:rPr b="0" i="0" lang="el-GR" sz="1147" u="none" cap="none" strike="noStrike">
                <a:solidFill>
                  <a:srgbClr val="333333"/>
                </a:solidFill>
                <a:latin typeface="Calibri"/>
                <a:ea typeface="Calibri"/>
                <a:cs typeface="Calibri"/>
                <a:sym typeface="Calibri"/>
              </a:rPr>
              <a:t>απλή γλώσσα, μορφές, διαδρομές και μέσα υποστήριξης</a:t>
            </a:r>
            <a:endParaRPr b="0" i="0" sz="1147" u="none" cap="none" strike="noStrike">
              <a:solidFill>
                <a:schemeClr val="dk1"/>
              </a:solidFill>
              <a:latin typeface="Calibri"/>
              <a:ea typeface="Calibri"/>
              <a:cs typeface="Calibri"/>
              <a:sym typeface="Calibri"/>
            </a:endParaRPr>
          </a:p>
        </p:txBody>
      </p:sp>
      <p:sp>
        <p:nvSpPr>
          <p:cNvPr id="89" name="Google Shape;89;p4"/>
          <p:cNvSpPr/>
          <p:nvPr/>
        </p:nvSpPr>
        <p:spPr>
          <a:xfrm>
            <a:off x="3867912" y="4014216"/>
            <a:ext cx="2788920" cy="603504"/>
          </a:xfrm>
          <a:prstGeom prst="roundRect">
            <a:avLst>
              <a:gd fmla="val 18182" name="adj"/>
            </a:avLst>
          </a:prstGeom>
          <a:solidFill>
            <a:srgbClr val="E5F4FA"/>
          </a:solidFill>
          <a:ln cap="flat" cmpd="sng" w="12700">
            <a:solidFill>
              <a:srgbClr val="007CB2">
                <a:alpha val="90196"/>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0" name="Google Shape;90;p4"/>
          <p:cNvSpPr/>
          <p:nvPr/>
        </p:nvSpPr>
        <p:spPr>
          <a:xfrm>
            <a:off x="4032504" y="4123944"/>
            <a:ext cx="2459736" cy="420624"/>
          </a:xfrm>
          <a:prstGeom prst="rect">
            <a:avLst/>
          </a:prstGeom>
          <a:noFill/>
          <a:ln>
            <a:noFill/>
          </a:ln>
        </p:spPr>
        <p:txBody>
          <a:bodyPr anchorCtr="0" anchor="ctr" bIns="125" lIns="125" spcFirstLastPara="1" rIns="125" wrap="square" tIns="125">
            <a:normAutofit/>
          </a:bodyPr>
          <a:lstStyle/>
          <a:p>
            <a:pPr indent="0" lvl="0" marL="0" marR="0" rtl="0" algn="l">
              <a:lnSpc>
                <a:spcPct val="80000"/>
              </a:lnSpc>
              <a:spcBef>
                <a:spcPts val="0"/>
              </a:spcBef>
              <a:spcAft>
                <a:spcPts val="0"/>
              </a:spcAft>
              <a:buClr>
                <a:srgbClr val="000000"/>
              </a:buClr>
              <a:buSzPts val="1147"/>
              <a:buFont typeface="Arial"/>
              <a:buNone/>
            </a:pPr>
            <a:r>
              <a:rPr b="0" i="0" lang="el-GR" sz="1147" u="none" cap="none" strike="noStrike">
                <a:solidFill>
                  <a:srgbClr val="333333"/>
                </a:solidFill>
                <a:latin typeface="Calibri"/>
                <a:ea typeface="Calibri"/>
                <a:cs typeface="Calibri"/>
                <a:sym typeface="Calibri"/>
              </a:rPr>
              <a:t>Εργαλεία</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rgbClr val="000000"/>
              </a:buClr>
              <a:buSzPts val="1147"/>
              <a:buFont typeface="Arial"/>
              <a:buNone/>
            </a:pPr>
            <a:r>
              <a:rPr b="0" i="0" lang="el-GR" sz="1147" u="none" cap="none" strike="noStrike">
                <a:solidFill>
                  <a:srgbClr val="333333"/>
                </a:solidFill>
                <a:latin typeface="Calibri"/>
                <a:ea typeface="Calibri"/>
                <a:cs typeface="Calibri"/>
                <a:sym typeface="Calibri"/>
              </a:rPr>
              <a:t>ψηφιακές επιλογές και εναλλακτικές εκτός σύνδεσης</a:t>
            </a:r>
            <a:endParaRPr b="0" i="0" sz="1147" u="none" cap="none" strike="noStrike">
              <a:solidFill>
                <a:schemeClr val="dk1"/>
              </a:solidFill>
              <a:latin typeface="Calibri"/>
              <a:ea typeface="Calibri"/>
              <a:cs typeface="Calibri"/>
              <a:sym typeface="Calibri"/>
            </a:endParaRPr>
          </a:p>
        </p:txBody>
      </p:sp>
      <p:sp>
        <p:nvSpPr>
          <p:cNvPr id="91" name="Google Shape;91;p4"/>
          <p:cNvSpPr/>
          <p:nvPr/>
        </p:nvSpPr>
        <p:spPr>
          <a:xfrm>
            <a:off x="868680" y="4782312"/>
            <a:ext cx="2788920" cy="603504"/>
          </a:xfrm>
          <a:prstGeom prst="roundRect">
            <a:avLst>
              <a:gd fmla="val 18182" name="adj"/>
            </a:avLst>
          </a:prstGeom>
          <a:solidFill>
            <a:srgbClr val="E8F3DE"/>
          </a:solidFill>
          <a:ln cap="flat" cmpd="sng" w="12700">
            <a:solidFill>
              <a:srgbClr val="68B747">
                <a:alpha val="90196"/>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2" name="Google Shape;92;p4"/>
          <p:cNvSpPr/>
          <p:nvPr/>
        </p:nvSpPr>
        <p:spPr>
          <a:xfrm>
            <a:off x="1033272" y="4892040"/>
            <a:ext cx="2459736" cy="420624"/>
          </a:xfrm>
          <a:prstGeom prst="rect">
            <a:avLst/>
          </a:prstGeom>
          <a:noFill/>
          <a:ln>
            <a:noFill/>
          </a:ln>
        </p:spPr>
        <p:txBody>
          <a:bodyPr anchorCtr="0" anchor="ctr" bIns="125" lIns="125" spcFirstLastPara="1" rIns="125" wrap="square" tIns="125">
            <a:normAutofit/>
          </a:bodyPr>
          <a:lstStyle/>
          <a:p>
            <a:pPr indent="0" lvl="0" marL="0" marR="0" rtl="0" algn="l">
              <a:lnSpc>
                <a:spcPct val="80000"/>
              </a:lnSpc>
              <a:spcBef>
                <a:spcPts val="0"/>
              </a:spcBef>
              <a:spcAft>
                <a:spcPts val="0"/>
              </a:spcAft>
              <a:buClr>
                <a:srgbClr val="000000"/>
              </a:buClr>
              <a:buSzPts val="1147"/>
              <a:buFont typeface="Arial"/>
              <a:buNone/>
            </a:pPr>
            <a:r>
              <a:rPr b="0" i="0" lang="el-GR" sz="1147" u="none" cap="none" strike="noStrike">
                <a:solidFill>
                  <a:srgbClr val="333333"/>
                </a:solidFill>
                <a:latin typeface="Calibri"/>
                <a:ea typeface="Calibri"/>
                <a:cs typeface="Calibri"/>
                <a:sym typeface="Calibri"/>
              </a:rPr>
              <a:t>Ηθική</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rgbClr val="000000"/>
              </a:buClr>
              <a:buSzPts val="1147"/>
              <a:buFont typeface="Arial"/>
              <a:buNone/>
            </a:pPr>
            <a:r>
              <a:rPr b="0" i="0" lang="el-GR" sz="1147" u="none" cap="none" strike="noStrike">
                <a:solidFill>
                  <a:srgbClr val="333333"/>
                </a:solidFill>
                <a:latin typeface="Calibri"/>
                <a:ea typeface="Calibri"/>
                <a:cs typeface="Calibri"/>
                <a:sym typeface="Calibri"/>
              </a:rPr>
              <a:t>συγκατάθεση, ασφάλεια, δικαιώματα και διατήρηση</a:t>
            </a:r>
            <a:endParaRPr b="0" i="0" sz="1147" u="none" cap="none" strike="noStrike">
              <a:solidFill>
                <a:schemeClr val="dk1"/>
              </a:solidFill>
              <a:latin typeface="Calibri"/>
              <a:ea typeface="Calibri"/>
              <a:cs typeface="Calibri"/>
              <a:sym typeface="Calibri"/>
            </a:endParaRPr>
          </a:p>
        </p:txBody>
      </p:sp>
      <p:sp>
        <p:nvSpPr>
          <p:cNvPr id="93" name="Google Shape;93;p4"/>
          <p:cNvSpPr/>
          <p:nvPr/>
        </p:nvSpPr>
        <p:spPr>
          <a:xfrm>
            <a:off x="3867912" y="4782312"/>
            <a:ext cx="2788920" cy="603504"/>
          </a:xfrm>
          <a:prstGeom prst="roundRect">
            <a:avLst>
              <a:gd fmla="val 18182" name="adj"/>
            </a:avLst>
          </a:prstGeom>
          <a:solidFill>
            <a:srgbClr val="E5F4FA"/>
          </a:solidFill>
          <a:ln cap="flat" cmpd="sng" w="12700">
            <a:solidFill>
              <a:srgbClr val="007CB2">
                <a:alpha val="90196"/>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94" name="Google Shape;94;p4"/>
          <p:cNvSpPr/>
          <p:nvPr/>
        </p:nvSpPr>
        <p:spPr>
          <a:xfrm>
            <a:off x="4032504" y="4892040"/>
            <a:ext cx="2459736" cy="420624"/>
          </a:xfrm>
          <a:prstGeom prst="rect">
            <a:avLst/>
          </a:prstGeom>
          <a:noFill/>
          <a:ln>
            <a:noFill/>
          </a:ln>
        </p:spPr>
        <p:txBody>
          <a:bodyPr anchorCtr="0" anchor="ctr" bIns="125" lIns="125" spcFirstLastPara="1" rIns="125" wrap="square" tIns="125">
            <a:normAutofit/>
          </a:bodyPr>
          <a:lstStyle/>
          <a:p>
            <a:pPr indent="0" lvl="0" marL="0" marR="0" rtl="0" algn="l">
              <a:lnSpc>
                <a:spcPct val="80000"/>
              </a:lnSpc>
              <a:spcBef>
                <a:spcPts val="0"/>
              </a:spcBef>
              <a:spcAft>
                <a:spcPts val="0"/>
              </a:spcAft>
              <a:buClr>
                <a:srgbClr val="000000"/>
              </a:buClr>
              <a:buSzPts val="1147"/>
              <a:buFont typeface="Arial"/>
              <a:buNone/>
            </a:pPr>
            <a:r>
              <a:rPr b="0" i="0" lang="el-GR" sz="1147" u="none" cap="none" strike="noStrike">
                <a:solidFill>
                  <a:srgbClr val="333333"/>
                </a:solidFill>
                <a:latin typeface="Calibri"/>
                <a:ea typeface="Calibri"/>
                <a:cs typeface="Calibri"/>
                <a:sym typeface="Calibri"/>
              </a:rPr>
              <a:t>Αξιολόγηση</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rgbClr val="000000"/>
              </a:buClr>
              <a:buSzPts val="1147"/>
              <a:buFont typeface="Arial"/>
              <a:buNone/>
            </a:pPr>
            <a:r>
              <a:rPr b="0" i="0" lang="el-GR" sz="1147" u="none" cap="none" strike="noStrike">
                <a:solidFill>
                  <a:srgbClr val="333333"/>
                </a:solidFill>
                <a:latin typeface="Calibri"/>
                <a:ea typeface="Calibri"/>
                <a:cs typeface="Calibri"/>
                <a:sym typeface="Calibri"/>
              </a:rPr>
              <a:t>στοιχεία, ανατροφοδότηση και ετοιμότητα για πιλοτική εφαρμογή</a:t>
            </a:r>
            <a:endParaRPr b="0" i="0" sz="1147" u="none" cap="none" strike="noStrike">
              <a:solidFill>
                <a:schemeClr val="dk1"/>
              </a:solidFill>
              <a:latin typeface="Calibri"/>
              <a:ea typeface="Calibri"/>
              <a:cs typeface="Calibri"/>
              <a:sym typeface="Calibri"/>
            </a:endParaRPr>
          </a:p>
        </p:txBody>
      </p:sp>
      <p:pic>
        <p:nvPicPr>
          <p:cNvPr descr="/mnt/data/m6_ppt_assets_opt/intergenerational_groups.jpg" id="95" name="Google Shape;95;p4"/>
          <p:cNvPicPr preferRelativeResize="0"/>
          <p:nvPr/>
        </p:nvPicPr>
        <p:blipFill rotWithShape="1">
          <a:blip r:embed="rId3">
            <a:alphaModFix/>
          </a:blip>
          <a:srcRect b="0" l="0" r="0" t="0"/>
          <a:stretch/>
        </p:blipFill>
        <p:spPr>
          <a:xfrm>
            <a:off x="7543800" y="2240280"/>
            <a:ext cx="3657600" cy="27432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5"/>
          <p:cNvSpPr txBox="1"/>
          <p:nvPr>
            <p:ph type="ctrTitle"/>
          </p:nvPr>
        </p:nvSpPr>
        <p:spPr>
          <a:xfrm>
            <a:off x="2179865" y="2774849"/>
            <a:ext cx="7832271" cy="1600197"/>
          </a:xfrm>
          <a:prstGeom prst="rect">
            <a:avLst/>
          </a:prstGeom>
          <a:noFill/>
          <a:ln>
            <a:noFill/>
          </a:ln>
        </p:spPr>
        <p:txBody>
          <a:bodyPr anchorCtr="0" anchor="ctr" bIns="46800" lIns="90000" spcFirstLastPara="1" rIns="90000" wrap="square" tIns="46800">
            <a:normAutofit/>
          </a:bodyPr>
          <a:lstStyle/>
          <a:p>
            <a:pPr indent="0" lvl="0" marL="0" rtl="0" algn="ctr">
              <a:lnSpc>
                <a:spcPct val="100000"/>
              </a:lnSpc>
              <a:spcBef>
                <a:spcPts val="0"/>
              </a:spcBef>
              <a:spcAft>
                <a:spcPts val="0"/>
              </a:spcAft>
              <a:buClr>
                <a:schemeClr val="accent1"/>
              </a:buClr>
              <a:buSzPts val="2800"/>
              <a:buFont typeface="Calibri"/>
              <a:buNone/>
            </a:pPr>
            <a:r>
              <a:rPr lang="el-GR" sz="2800"/>
              <a:t>Εισαγωγική Δραστηριότητα </a:t>
            </a:r>
            <a:endParaRPr sz="28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6"/>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FFFFF"/>
              </a:buClr>
              <a:buSzPts val="2800"/>
              <a:buFont typeface="Calibri"/>
              <a:buNone/>
            </a:pPr>
            <a:r>
              <a:rPr b="1" lang="el-GR"/>
              <a:t>Διορθώστε το σχέδιο του εργαστηρίου! </a:t>
            </a:r>
            <a:endParaRPr/>
          </a:p>
        </p:txBody>
      </p:sp>
      <p:sp>
        <p:nvSpPr>
          <p:cNvPr id="106" name="Google Shape;106;p6"/>
          <p:cNvSpPr txBox="1"/>
          <p:nvPr/>
        </p:nvSpPr>
        <p:spPr>
          <a:xfrm>
            <a:off x="250079" y="1188326"/>
            <a:ext cx="96918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1" i="0" lang="el-GR" sz="1800" u="none" cap="none" strike="noStrike">
                <a:solidFill>
                  <a:schemeClr val="dk1"/>
                </a:solidFill>
                <a:latin typeface="Calibri"/>
                <a:ea typeface="Calibri"/>
                <a:cs typeface="Calibri"/>
                <a:sym typeface="Calibri"/>
              </a:rPr>
              <a:t>Διάρκεια:</a:t>
            </a:r>
            <a:r>
              <a:rPr b="0" i="0" lang="el-GR" sz="1800" u="none" cap="none" strike="noStrike">
                <a:solidFill>
                  <a:schemeClr val="dk1"/>
                </a:solidFill>
                <a:latin typeface="Calibri"/>
                <a:ea typeface="Calibri"/>
                <a:cs typeface="Calibri"/>
                <a:sym typeface="Calibri"/>
              </a:rPr>
              <a:t> 12-15 λεπτά</a:t>
            </a:r>
            <a:br>
              <a:rPr b="0" i="0" lang="el-GR" sz="1800" u="none" cap="none" strike="noStrike">
                <a:solidFill>
                  <a:schemeClr val="dk1"/>
                </a:solidFill>
                <a:latin typeface="Calibri"/>
                <a:ea typeface="Calibri"/>
                <a:cs typeface="Calibri"/>
                <a:sym typeface="Calibri"/>
              </a:rPr>
            </a:br>
            <a:r>
              <a:rPr b="1" i="0" lang="el-GR" sz="1800" u="none" cap="none" strike="noStrike">
                <a:solidFill>
                  <a:schemeClr val="dk1"/>
                </a:solidFill>
                <a:latin typeface="Calibri"/>
                <a:ea typeface="Calibri"/>
                <a:cs typeface="Calibri"/>
                <a:sym typeface="Calibri"/>
              </a:rPr>
              <a:t>Ομάδα:</a:t>
            </a:r>
            <a:r>
              <a:rPr b="0" i="0" lang="el-GR" sz="1800" u="none" cap="none" strike="noStrike">
                <a:solidFill>
                  <a:schemeClr val="dk1"/>
                </a:solidFill>
                <a:latin typeface="Calibri"/>
                <a:ea typeface="Calibri"/>
                <a:cs typeface="Calibri"/>
                <a:sym typeface="Calibri"/>
              </a:rPr>
              <a:t> μικρές ομάδες 3-4 ατόμων</a:t>
            </a:r>
            <a:br>
              <a:rPr b="0" i="0" lang="el-GR" sz="1800" u="none" cap="none" strike="noStrike">
                <a:solidFill>
                  <a:schemeClr val="dk1"/>
                </a:solidFill>
                <a:latin typeface="Calibri"/>
                <a:ea typeface="Calibri"/>
                <a:cs typeface="Calibri"/>
                <a:sym typeface="Calibri"/>
              </a:rPr>
            </a:br>
            <a:r>
              <a:rPr b="1" i="0" lang="el-GR" sz="1800" u="none" cap="none" strike="noStrike">
                <a:solidFill>
                  <a:schemeClr val="dk1"/>
                </a:solidFill>
                <a:latin typeface="Calibri"/>
                <a:ea typeface="Calibri"/>
                <a:cs typeface="Calibri"/>
                <a:sym typeface="Calibri"/>
              </a:rPr>
              <a:t>Σκοπός:</a:t>
            </a:r>
            <a:r>
              <a:rPr b="0" i="0" lang="el-GR" sz="1800" u="none" cap="none" strike="noStrike">
                <a:solidFill>
                  <a:schemeClr val="dk1"/>
                </a:solidFill>
                <a:latin typeface="Calibri"/>
                <a:ea typeface="Calibri"/>
                <a:cs typeface="Calibri"/>
                <a:sym typeface="Calibri"/>
              </a:rPr>
              <a:t> Οι εκπαιδευτές/τριες εξασκούνται στην προσαρμογή μιας πραγματικής κατάστασης εργαστηρίου από την αρχή</a:t>
            </a:r>
            <a:endParaRPr b="0" i="0" sz="1800" u="none" cap="none" strike="noStrike">
              <a:solidFill>
                <a:schemeClr val="dk1"/>
              </a:solidFill>
              <a:latin typeface="Calibri"/>
              <a:ea typeface="Calibri"/>
              <a:cs typeface="Calibri"/>
              <a:sym typeface="Calibri"/>
            </a:endParaRPr>
          </a:p>
        </p:txBody>
      </p:sp>
      <p:sp>
        <p:nvSpPr>
          <p:cNvPr id="107" name="Google Shape;107;p6"/>
          <p:cNvSpPr txBox="1"/>
          <p:nvPr/>
        </p:nvSpPr>
        <p:spPr>
          <a:xfrm>
            <a:off x="188710" y="2484890"/>
            <a:ext cx="4272825"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l-GR" sz="1800" u="none" cap="none" strike="noStrike">
                <a:solidFill>
                  <a:schemeClr val="dk1"/>
                </a:solidFill>
                <a:latin typeface="Calibri"/>
                <a:ea typeface="Calibri"/>
                <a:cs typeface="Calibri"/>
                <a:sym typeface="Calibri"/>
              </a:rPr>
              <a:t>1</a:t>
            </a:r>
            <a:r>
              <a:rPr b="1" baseline="30000" i="0" lang="el-GR" sz="1800" u="none" cap="none" strike="noStrike">
                <a:solidFill>
                  <a:schemeClr val="dk1"/>
                </a:solidFill>
                <a:latin typeface="Calibri"/>
                <a:ea typeface="Calibri"/>
                <a:cs typeface="Calibri"/>
                <a:sym typeface="Calibri"/>
              </a:rPr>
              <a:t>ο</a:t>
            </a:r>
            <a:r>
              <a:rPr b="1" i="0" lang="el-GR" sz="1800" u="none" cap="none" strike="noStrike">
                <a:solidFill>
                  <a:schemeClr val="dk1"/>
                </a:solidFill>
                <a:latin typeface="Calibri"/>
                <a:ea typeface="Calibri"/>
                <a:cs typeface="Calibri"/>
                <a:sym typeface="Calibri"/>
              </a:rPr>
              <a:t> βήμα: Δώστε σε όλες τις ομάδες το την κάρτα πλαισίου</a:t>
            </a:r>
            <a:endParaRPr b="0" i="0" sz="1400" u="none" cap="none" strike="noStrike">
              <a:solidFill>
                <a:srgbClr val="000000"/>
              </a:solidFill>
              <a:latin typeface="Arial"/>
              <a:ea typeface="Arial"/>
              <a:cs typeface="Arial"/>
              <a:sym typeface="Arial"/>
            </a:endParaRPr>
          </a:p>
        </p:txBody>
      </p:sp>
      <p:sp>
        <p:nvSpPr>
          <p:cNvPr id="108" name="Google Shape;108;p6"/>
          <p:cNvSpPr/>
          <p:nvPr/>
        </p:nvSpPr>
        <p:spPr>
          <a:xfrm>
            <a:off x="619828" y="3131221"/>
            <a:ext cx="3007087" cy="3534861"/>
          </a:xfrm>
          <a:prstGeom prst="rect">
            <a:avLst/>
          </a:prstGeom>
          <a:solidFill>
            <a:schemeClr val="accent4"/>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Μια ομάδα θα επισκεφθεί ένα τοπικό μουσείο. Οι συμμετέχοντες θα περιηγηθούν στην έκθεση, θα τραβήξουν φωτογραφίες και θα δημιουργήσουν μια σύντομη ψηφιακή ιστορία χρησιμοποιώντας το Canva. Στο τέλος, θα μοιραστούν την ιστορία τους με την ομάδα.</a:t>
            </a:r>
            <a:endParaRPr b="0" i="0" sz="1400" u="none" cap="none" strike="noStrike">
              <a:solidFill>
                <a:srgbClr val="000000"/>
              </a:solidFill>
              <a:latin typeface="Arial"/>
              <a:ea typeface="Arial"/>
              <a:cs typeface="Arial"/>
              <a:sym typeface="Arial"/>
            </a:endParaRPr>
          </a:p>
        </p:txBody>
      </p:sp>
      <p:sp>
        <p:nvSpPr>
          <p:cNvPr id="109" name="Google Shape;109;p6"/>
          <p:cNvSpPr txBox="1"/>
          <p:nvPr/>
        </p:nvSpPr>
        <p:spPr>
          <a:xfrm>
            <a:off x="6096000" y="2484330"/>
            <a:ext cx="6097022"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l-GR" sz="1800" u="none" cap="none" strike="noStrike">
                <a:solidFill>
                  <a:schemeClr val="dk1"/>
                </a:solidFill>
                <a:latin typeface="Calibri"/>
                <a:ea typeface="Calibri"/>
                <a:cs typeface="Calibri"/>
                <a:sym typeface="Calibri"/>
              </a:rPr>
              <a:t>2</a:t>
            </a:r>
            <a:r>
              <a:rPr b="1" baseline="30000" i="0" lang="el-GR" sz="1800" u="none" cap="none" strike="noStrike">
                <a:solidFill>
                  <a:schemeClr val="dk1"/>
                </a:solidFill>
                <a:latin typeface="Calibri"/>
                <a:ea typeface="Calibri"/>
                <a:cs typeface="Calibri"/>
                <a:sym typeface="Calibri"/>
              </a:rPr>
              <a:t>ο</a:t>
            </a:r>
            <a:r>
              <a:rPr b="1" i="0" lang="el-GR" sz="1800" u="none" cap="none" strike="noStrike">
                <a:solidFill>
                  <a:schemeClr val="dk1"/>
                </a:solidFill>
                <a:latin typeface="Calibri"/>
                <a:ea typeface="Calibri"/>
                <a:cs typeface="Calibri"/>
                <a:sym typeface="Calibri"/>
              </a:rPr>
              <a:t> βήμα: Διαλέξτε δύο κάρτες προκλήσεων</a:t>
            </a:r>
            <a:endParaRPr b="0" i="0" sz="1400" u="none" cap="none" strike="noStrike">
              <a:solidFill>
                <a:srgbClr val="000000"/>
              </a:solidFill>
              <a:latin typeface="Arial"/>
              <a:ea typeface="Arial"/>
              <a:cs typeface="Arial"/>
              <a:sym typeface="Arial"/>
            </a:endParaRPr>
          </a:p>
        </p:txBody>
      </p:sp>
      <p:sp>
        <p:nvSpPr>
          <p:cNvPr id="110" name="Google Shape;110;p6"/>
          <p:cNvSpPr/>
          <p:nvPr/>
        </p:nvSpPr>
        <p:spPr>
          <a:xfrm>
            <a:off x="4826800" y="2939575"/>
            <a:ext cx="1764300" cy="1656300"/>
          </a:xfrm>
          <a:prstGeom prst="rect">
            <a:avLst/>
          </a:prstGeom>
          <a:solidFill>
            <a:schemeClr val="accent1"/>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Arial"/>
                <a:ea typeface="Arial"/>
                <a:cs typeface="Arial"/>
                <a:sym typeface="Arial"/>
              </a:rPr>
              <a:t>Δύο συμμετέχοντες με κινητικές δυσκολίες</a:t>
            </a:r>
            <a:endParaRPr b="0" i="0" sz="1800" u="none" cap="none" strike="noStrike">
              <a:solidFill>
                <a:schemeClr val="dk1"/>
              </a:solidFill>
              <a:latin typeface="Arial"/>
              <a:ea typeface="Arial"/>
              <a:cs typeface="Arial"/>
              <a:sym typeface="Arial"/>
            </a:endParaRPr>
          </a:p>
        </p:txBody>
      </p:sp>
      <p:sp>
        <p:nvSpPr>
          <p:cNvPr id="111" name="Google Shape;111;p6"/>
          <p:cNvSpPr/>
          <p:nvPr/>
        </p:nvSpPr>
        <p:spPr>
          <a:xfrm>
            <a:off x="0" y="-323165"/>
            <a:ext cx="264816" cy="646331"/>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112" name="Google Shape;112;p6"/>
          <p:cNvSpPr/>
          <p:nvPr/>
        </p:nvSpPr>
        <p:spPr>
          <a:xfrm>
            <a:off x="152400" y="-170765"/>
            <a:ext cx="264816" cy="646331"/>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113" name="Google Shape;113;p6"/>
          <p:cNvSpPr/>
          <p:nvPr/>
        </p:nvSpPr>
        <p:spPr>
          <a:xfrm>
            <a:off x="6770626" y="2939575"/>
            <a:ext cx="1605300" cy="1656300"/>
          </a:xfrm>
          <a:prstGeom prst="rect">
            <a:avLst/>
          </a:prstGeom>
          <a:solidFill>
            <a:schemeClr val="accent1"/>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Μερικοί συμμετέχοντες με χαμηλό επίπεδο ψηφιακών ικανοτήτων</a:t>
            </a:r>
            <a:endParaRPr b="0" i="0" sz="1800" u="none" cap="none" strike="noStrike">
              <a:solidFill>
                <a:schemeClr val="dk1"/>
              </a:solidFill>
              <a:latin typeface="Arial"/>
              <a:ea typeface="Arial"/>
              <a:cs typeface="Arial"/>
              <a:sym typeface="Arial"/>
            </a:endParaRPr>
          </a:p>
        </p:txBody>
      </p:sp>
      <p:sp>
        <p:nvSpPr>
          <p:cNvPr id="114" name="Google Shape;114;p6"/>
          <p:cNvSpPr/>
          <p:nvPr/>
        </p:nvSpPr>
        <p:spPr>
          <a:xfrm>
            <a:off x="8621340" y="2939579"/>
            <a:ext cx="1539342" cy="1656405"/>
          </a:xfrm>
          <a:prstGeom prst="rect">
            <a:avLst/>
          </a:prstGeom>
          <a:solidFill>
            <a:schemeClr val="accent1"/>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Η ομάδα μιλάει δύο διαφορετικές γλώσσες</a:t>
            </a:r>
            <a:endParaRPr b="0" i="0" sz="1800" u="none" cap="none" strike="noStrike">
              <a:solidFill>
                <a:schemeClr val="dk1"/>
              </a:solidFill>
              <a:latin typeface="Arial"/>
              <a:ea typeface="Arial"/>
              <a:cs typeface="Arial"/>
              <a:sym typeface="Arial"/>
            </a:endParaRPr>
          </a:p>
        </p:txBody>
      </p:sp>
      <p:sp>
        <p:nvSpPr>
          <p:cNvPr id="115" name="Google Shape;115;p6"/>
          <p:cNvSpPr/>
          <p:nvPr/>
        </p:nvSpPr>
        <p:spPr>
          <a:xfrm>
            <a:off x="10406150" y="2939575"/>
            <a:ext cx="1699200" cy="1656300"/>
          </a:xfrm>
          <a:prstGeom prst="rect">
            <a:avLst/>
          </a:prstGeom>
          <a:solidFill>
            <a:schemeClr val="accent1"/>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Ένας συμμετέχοντας δεν θέλει να εμφανιστεί στις φωτογραφίες</a:t>
            </a:r>
            <a:endParaRPr b="0" i="0" sz="1800" u="none" cap="none" strike="noStrike">
              <a:solidFill>
                <a:srgbClr val="FFFFFF"/>
              </a:solidFill>
              <a:latin typeface="Arial"/>
              <a:ea typeface="Arial"/>
              <a:cs typeface="Arial"/>
              <a:sym typeface="Arial"/>
            </a:endParaRPr>
          </a:p>
        </p:txBody>
      </p:sp>
      <p:sp>
        <p:nvSpPr>
          <p:cNvPr id="116" name="Google Shape;116;p6"/>
          <p:cNvSpPr/>
          <p:nvPr/>
        </p:nvSpPr>
        <p:spPr>
          <a:xfrm>
            <a:off x="4826751" y="4841475"/>
            <a:ext cx="1764300" cy="1656300"/>
          </a:xfrm>
          <a:prstGeom prst="rect">
            <a:avLst/>
          </a:prstGeom>
          <a:solidFill>
            <a:schemeClr val="accent1"/>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Το μουσείο έχει περιορισμένο αριθμό θέσεων</a:t>
            </a:r>
            <a:endParaRPr b="0" i="0" sz="1800" u="none" cap="none" strike="noStrike">
              <a:solidFill>
                <a:srgbClr val="FFFFFF"/>
              </a:solidFill>
              <a:latin typeface="Arial"/>
              <a:ea typeface="Arial"/>
              <a:cs typeface="Arial"/>
              <a:sym typeface="Arial"/>
            </a:endParaRPr>
          </a:p>
        </p:txBody>
      </p:sp>
      <p:sp>
        <p:nvSpPr>
          <p:cNvPr id="117" name="Google Shape;117;p6"/>
          <p:cNvSpPr/>
          <p:nvPr/>
        </p:nvSpPr>
        <p:spPr>
          <a:xfrm>
            <a:off x="6770575" y="4841475"/>
            <a:ext cx="1605300" cy="1656300"/>
          </a:xfrm>
          <a:prstGeom prst="rect">
            <a:avLst/>
          </a:prstGeom>
          <a:solidFill>
            <a:schemeClr val="accent1"/>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Ενδέχεται η σύνδεση στο διαδίκτυο να μην λειτουργεί</a:t>
            </a:r>
            <a:endParaRPr b="0" i="0" sz="1800" u="none" cap="none" strike="noStrike">
              <a:solidFill>
                <a:srgbClr val="FFFFFF"/>
              </a:solidFill>
              <a:latin typeface="Arial"/>
              <a:ea typeface="Arial"/>
              <a:cs typeface="Arial"/>
              <a:sym typeface="Arial"/>
            </a:endParaRPr>
          </a:p>
        </p:txBody>
      </p:sp>
      <p:sp>
        <p:nvSpPr>
          <p:cNvPr id="118" name="Google Shape;118;p6"/>
          <p:cNvSpPr/>
          <p:nvPr/>
        </p:nvSpPr>
        <p:spPr>
          <a:xfrm>
            <a:off x="8621340" y="4841470"/>
            <a:ext cx="1539342" cy="1656405"/>
          </a:xfrm>
          <a:prstGeom prst="rect">
            <a:avLst/>
          </a:prstGeom>
          <a:solidFill>
            <a:schemeClr val="accent1"/>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Ένας από τους  συμμετέχοντες έχει προβλήματα όρασης</a:t>
            </a:r>
            <a:endParaRPr b="0" i="0" sz="1800" u="none" cap="none" strike="noStrike">
              <a:solidFill>
                <a:srgbClr val="FFFFFF"/>
              </a:solidFill>
              <a:latin typeface="Arial"/>
              <a:ea typeface="Arial"/>
              <a:cs typeface="Arial"/>
              <a:sym typeface="Arial"/>
            </a:endParaRPr>
          </a:p>
        </p:txBody>
      </p:sp>
      <p:sp>
        <p:nvSpPr>
          <p:cNvPr id="119" name="Google Shape;119;p6"/>
          <p:cNvSpPr/>
          <p:nvPr/>
        </p:nvSpPr>
        <p:spPr>
          <a:xfrm>
            <a:off x="10406149" y="4841475"/>
            <a:ext cx="1699200" cy="1656300"/>
          </a:xfrm>
          <a:prstGeom prst="rect">
            <a:avLst/>
          </a:prstGeom>
          <a:solidFill>
            <a:schemeClr val="accent1"/>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Ένας συμμετέχοντας ξεχωρίζει με τις ψηφιακές ικανότητες του</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7"/>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FFFFF"/>
              </a:buClr>
              <a:buSzPts val="2800"/>
              <a:buFont typeface="Calibri"/>
              <a:buNone/>
            </a:pPr>
            <a:r>
              <a:rPr b="1" lang="el-GR"/>
              <a:t>Διορθώστε το σχέδιο του εργαστηρίου! </a:t>
            </a:r>
            <a:endParaRPr/>
          </a:p>
        </p:txBody>
      </p:sp>
      <p:sp>
        <p:nvSpPr>
          <p:cNvPr id="125" name="Google Shape;125;p7"/>
          <p:cNvSpPr txBox="1"/>
          <p:nvPr/>
        </p:nvSpPr>
        <p:spPr>
          <a:xfrm>
            <a:off x="250079" y="1188326"/>
            <a:ext cx="96918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1" i="0" lang="el-GR" sz="1800" u="none" cap="none" strike="noStrike">
                <a:solidFill>
                  <a:schemeClr val="dk1"/>
                </a:solidFill>
                <a:latin typeface="Calibri"/>
                <a:ea typeface="Calibri"/>
                <a:cs typeface="Calibri"/>
                <a:sym typeface="Calibri"/>
              </a:rPr>
              <a:t>Διάρκεια:</a:t>
            </a:r>
            <a:r>
              <a:rPr b="0" i="0" lang="el-GR" sz="1800" u="none" cap="none" strike="noStrike">
                <a:solidFill>
                  <a:schemeClr val="dk1"/>
                </a:solidFill>
                <a:latin typeface="Calibri"/>
                <a:ea typeface="Calibri"/>
                <a:cs typeface="Calibri"/>
                <a:sym typeface="Calibri"/>
              </a:rPr>
              <a:t> 12-15 λεπτά</a:t>
            </a:r>
            <a:br>
              <a:rPr b="0" i="0" lang="el-GR" sz="1800" u="none" cap="none" strike="noStrike">
                <a:solidFill>
                  <a:schemeClr val="dk1"/>
                </a:solidFill>
                <a:latin typeface="Calibri"/>
                <a:ea typeface="Calibri"/>
                <a:cs typeface="Calibri"/>
                <a:sym typeface="Calibri"/>
              </a:rPr>
            </a:br>
            <a:r>
              <a:rPr b="1" i="0" lang="el-GR" sz="1800" u="none" cap="none" strike="noStrike">
                <a:solidFill>
                  <a:schemeClr val="dk1"/>
                </a:solidFill>
                <a:latin typeface="Calibri"/>
                <a:ea typeface="Calibri"/>
                <a:cs typeface="Calibri"/>
                <a:sym typeface="Calibri"/>
              </a:rPr>
              <a:t>Ομάδα:</a:t>
            </a:r>
            <a:r>
              <a:rPr b="0" i="0" lang="el-GR" sz="1800" u="none" cap="none" strike="noStrike">
                <a:solidFill>
                  <a:schemeClr val="dk1"/>
                </a:solidFill>
                <a:latin typeface="Calibri"/>
                <a:ea typeface="Calibri"/>
                <a:cs typeface="Calibri"/>
                <a:sym typeface="Calibri"/>
              </a:rPr>
              <a:t> μικρές ομάδες 3-4 ατόμων</a:t>
            </a:r>
            <a:br>
              <a:rPr b="0" i="0" lang="el-GR" sz="1800" u="none" cap="none" strike="noStrike">
                <a:solidFill>
                  <a:schemeClr val="dk1"/>
                </a:solidFill>
                <a:latin typeface="Calibri"/>
                <a:ea typeface="Calibri"/>
                <a:cs typeface="Calibri"/>
                <a:sym typeface="Calibri"/>
              </a:rPr>
            </a:br>
            <a:r>
              <a:rPr b="1" i="0" lang="el-GR" sz="1800" u="none" cap="none" strike="noStrike">
                <a:solidFill>
                  <a:schemeClr val="dk1"/>
                </a:solidFill>
                <a:latin typeface="Calibri"/>
                <a:ea typeface="Calibri"/>
                <a:cs typeface="Calibri"/>
                <a:sym typeface="Calibri"/>
              </a:rPr>
              <a:t>Σκοπός:</a:t>
            </a:r>
            <a:r>
              <a:rPr b="0" i="0" lang="el-GR" sz="1800" u="none" cap="none" strike="noStrike">
                <a:solidFill>
                  <a:schemeClr val="dk1"/>
                </a:solidFill>
                <a:latin typeface="Calibri"/>
                <a:ea typeface="Calibri"/>
                <a:cs typeface="Calibri"/>
                <a:sym typeface="Calibri"/>
              </a:rPr>
              <a:t> Οι εκπαιδευτές/τριες εξασκούνται στην προσαρμογή μιας πραγματικής κατάστασης εργαστηρίου από την αρχή</a:t>
            </a:r>
            <a:endParaRPr b="0" i="0" sz="1800" u="none" cap="none" strike="noStrike">
              <a:solidFill>
                <a:schemeClr val="dk1"/>
              </a:solidFill>
              <a:latin typeface="Calibri"/>
              <a:ea typeface="Calibri"/>
              <a:cs typeface="Calibri"/>
              <a:sym typeface="Calibri"/>
            </a:endParaRPr>
          </a:p>
        </p:txBody>
      </p:sp>
      <p:sp>
        <p:nvSpPr>
          <p:cNvPr id="126" name="Google Shape;126;p7"/>
          <p:cNvSpPr txBox="1"/>
          <p:nvPr/>
        </p:nvSpPr>
        <p:spPr>
          <a:xfrm>
            <a:off x="3308005" y="2552383"/>
            <a:ext cx="557599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l-GR" sz="1800" u="none" cap="none" strike="noStrike">
                <a:solidFill>
                  <a:schemeClr val="dk1"/>
                </a:solidFill>
                <a:latin typeface="Calibri"/>
                <a:ea typeface="Calibri"/>
                <a:cs typeface="Calibri"/>
                <a:sym typeface="Calibri"/>
              </a:rPr>
              <a:t>3</a:t>
            </a:r>
            <a:r>
              <a:rPr b="1" baseline="30000" i="0" lang="el-GR" sz="1800" u="none" cap="none" strike="noStrike">
                <a:solidFill>
                  <a:schemeClr val="dk1"/>
                </a:solidFill>
                <a:latin typeface="Calibri"/>
                <a:ea typeface="Calibri"/>
                <a:cs typeface="Calibri"/>
                <a:sym typeface="Calibri"/>
              </a:rPr>
              <a:t>ο</a:t>
            </a:r>
            <a:r>
              <a:rPr b="1" i="0" lang="el-GR" sz="1800" u="none" cap="none" strike="noStrike">
                <a:solidFill>
                  <a:schemeClr val="dk1"/>
                </a:solidFill>
                <a:latin typeface="Calibri"/>
                <a:ea typeface="Calibri"/>
                <a:cs typeface="Calibri"/>
                <a:sym typeface="Calibri"/>
              </a:rPr>
              <a:t> βήμα: Διαλέξτε 2 κάρτες επίλυσης/βοήθειας</a:t>
            </a:r>
            <a:endParaRPr b="0" i="0" sz="1400" u="none" cap="none" strike="noStrike">
              <a:solidFill>
                <a:srgbClr val="000000"/>
              </a:solidFill>
              <a:latin typeface="Arial"/>
              <a:ea typeface="Arial"/>
              <a:cs typeface="Arial"/>
              <a:sym typeface="Arial"/>
            </a:endParaRPr>
          </a:p>
        </p:txBody>
      </p:sp>
      <p:sp>
        <p:nvSpPr>
          <p:cNvPr id="127" name="Google Shape;127;p7"/>
          <p:cNvSpPr/>
          <p:nvPr/>
        </p:nvSpPr>
        <p:spPr>
          <a:xfrm>
            <a:off x="0" y="-323165"/>
            <a:ext cx="264816" cy="646331"/>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128" name="Google Shape;128;p7"/>
          <p:cNvSpPr/>
          <p:nvPr/>
        </p:nvSpPr>
        <p:spPr>
          <a:xfrm>
            <a:off x="152400" y="-170765"/>
            <a:ext cx="264816" cy="646331"/>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129" name="Google Shape;129;p7"/>
          <p:cNvSpPr/>
          <p:nvPr/>
        </p:nvSpPr>
        <p:spPr>
          <a:xfrm>
            <a:off x="896919" y="2982538"/>
            <a:ext cx="1539342" cy="1656405"/>
          </a:xfrm>
          <a:prstGeom prst="rect">
            <a:avLst/>
          </a:prstGeom>
          <a:solidFill>
            <a:schemeClr val="accent1"/>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Τυπωμένες κάρτες ιστοριών</a:t>
            </a:r>
            <a:endParaRPr b="0" i="0" sz="1800" u="none" cap="none" strike="noStrike">
              <a:solidFill>
                <a:srgbClr val="FFFFFF"/>
              </a:solidFill>
              <a:latin typeface="Arial"/>
              <a:ea typeface="Arial"/>
              <a:cs typeface="Arial"/>
              <a:sym typeface="Arial"/>
            </a:endParaRPr>
          </a:p>
        </p:txBody>
      </p:sp>
      <p:sp>
        <p:nvSpPr>
          <p:cNvPr id="130" name="Google Shape;130;p7"/>
          <p:cNvSpPr/>
          <p:nvPr/>
        </p:nvSpPr>
        <p:spPr>
          <a:xfrm>
            <a:off x="2681738" y="2982537"/>
            <a:ext cx="1539342" cy="1656405"/>
          </a:xfrm>
          <a:prstGeom prst="rect">
            <a:avLst/>
          </a:prstGeom>
          <a:solidFill>
            <a:schemeClr val="accent4"/>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Τυπωμένος χάρτης</a:t>
            </a:r>
            <a:endParaRPr b="0" i="0" sz="1800" u="none" cap="none" strike="noStrike">
              <a:solidFill>
                <a:srgbClr val="FFFFFF"/>
              </a:solidFill>
              <a:latin typeface="Arial"/>
              <a:ea typeface="Arial"/>
              <a:cs typeface="Arial"/>
              <a:sym typeface="Arial"/>
            </a:endParaRPr>
          </a:p>
        </p:txBody>
      </p:sp>
      <p:sp>
        <p:nvSpPr>
          <p:cNvPr id="131" name="Google Shape;131;p7"/>
          <p:cNvSpPr/>
          <p:nvPr/>
        </p:nvSpPr>
        <p:spPr>
          <a:xfrm>
            <a:off x="4466557" y="2982537"/>
            <a:ext cx="1539342" cy="1656405"/>
          </a:xfrm>
          <a:prstGeom prst="rect">
            <a:avLst/>
          </a:prstGeom>
          <a:solidFill>
            <a:schemeClr val="accent1"/>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Τυπωμένες οδηγίες με μεγάλα γράμματα</a:t>
            </a:r>
            <a:endParaRPr b="0" i="0" sz="1800" u="none" cap="none" strike="noStrike">
              <a:solidFill>
                <a:srgbClr val="FFFFFF"/>
              </a:solidFill>
              <a:latin typeface="Arial"/>
              <a:ea typeface="Arial"/>
              <a:cs typeface="Arial"/>
              <a:sym typeface="Arial"/>
            </a:endParaRPr>
          </a:p>
        </p:txBody>
      </p:sp>
      <p:sp>
        <p:nvSpPr>
          <p:cNvPr id="132" name="Google Shape;132;p7"/>
          <p:cNvSpPr/>
          <p:nvPr/>
        </p:nvSpPr>
        <p:spPr>
          <a:xfrm>
            <a:off x="6251376" y="2982536"/>
            <a:ext cx="1539342" cy="1656405"/>
          </a:xfrm>
          <a:prstGeom prst="rect">
            <a:avLst/>
          </a:prstGeom>
          <a:solidFill>
            <a:schemeClr val="accent4"/>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Διαδρομή στο Google Maps</a:t>
            </a:r>
            <a:endParaRPr b="0" i="0" sz="1800" u="none" cap="none" strike="noStrike">
              <a:solidFill>
                <a:srgbClr val="FFFFFF"/>
              </a:solidFill>
              <a:latin typeface="Arial"/>
              <a:ea typeface="Arial"/>
              <a:cs typeface="Arial"/>
              <a:sym typeface="Arial"/>
            </a:endParaRPr>
          </a:p>
        </p:txBody>
      </p:sp>
      <p:sp>
        <p:nvSpPr>
          <p:cNvPr id="133" name="Google Shape;133;p7"/>
          <p:cNvSpPr/>
          <p:nvPr/>
        </p:nvSpPr>
        <p:spPr>
          <a:xfrm>
            <a:off x="896919" y="4884429"/>
            <a:ext cx="1539342" cy="1656405"/>
          </a:xfrm>
          <a:prstGeom prst="rect">
            <a:avLst/>
          </a:prstGeom>
          <a:solidFill>
            <a:schemeClr val="accent4"/>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Παράδειγμα Canva</a:t>
            </a:r>
            <a:endParaRPr b="0" i="0" sz="1800" u="none" cap="none" strike="noStrike">
              <a:solidFill>
                <a:srgbClr val="FFFFFF"/>
              </a:solidFill>
              <a:latin typeface="Arial"/>
              <a:ea typeface="Arial"/>
              <a:cs typeface="Arial"/>
              <a:sym typeface="Arial"/>
            </a:endParaRPr>
          </a:p>
        </p:txBody>
      </p:sp>
      <p:sp>
        <p:nvSpPr>
          <p:cNvPr id="134" name="Google Shape;134;p7"/>
          <p:cNvSpPr/>
          <p:nvPr/>
        </p:nvSpPr>
        <p:spPr>
          <a:xfrm>
            <a:off x="2681738" y="4884429"/>
            <a:ext cx="1539342" cy="1656405"/>
          </a:xfrm>
          <a:prstGeom prst="rect">
            <a:avLst/>
          </a:prstGeom>
          <a:solidFill>
            <a:schemeClr val="accent1"/>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Ηχογράφηση</a:t>
            </a:r>
            <a:endParaRPr b="0" i="0" sz="1800" u="none" cap="none" strike="noStrike">
              <a:solidFill>
                <a:srgbClr val="FFFFFF"/>
              </a:solidFill>
              <a:latin typeface="Arial"/>
              <a:ea typeface="Arial"/>
              <a:cs typeface="Arial"/>
              <a:sym typeface="Arial"/>
            </a:endParaRPr>
          </a:p>
        </p:txBody>
      </p:sp>
      <p:sp>
        <p:nvSpPr>
          <p:cNvPr id="135" name="Google Shape;135;p7"/>
          <p:cNvSpPr/>
          <p:nvPr/>
        </p:nvSpPr>
        <p:spPr>
          <a:xfrm>
            <a:off x="4466557" y="4884428"/>
            <a:ext cx="1539342" cy="1656405"/>
          </a:xfrm>
          <a:prstGeom prst="rect">
            <a:avLst/>
          </a:prstGeom>
          <a:solidFill>
            <a:schemeClr val="accent4"/>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Εργασία σε ζευγάρια</a:t>
            </a:r>
            <a:endParaRPr b="0" i="0" sz="1800" u="none" cap="none" strike="noStrike">
              <a:solidFill>
                <a:srgbClr val="FFFFFF"/>
              </a:solidFill>
              <a:latin typeface="Arial"/>
              <a:ea typeface="Arial"/>
              <a:cs typeface="Arial"/>
              <a:sym typeface="Arial"/>
            </a:endParaRPr>
          </a:p>
        </p:txBody>
      </p:sp>
      <p:sp>
        <p:nvSpPr>
          <p:cNvPr id="136" name="Google Shape;136;p7"/>
          <p:cNvSpPr/>
          <p:nvPr/>
        </p:nvSpPr>
        <p:spPr>
          <a:xfrm>
            <a:off x="6251376" y="4884428"/>
            <a:ext cx="1539342" cy="1656405"/>
          </a:xfrm>
          <a:prstGeom prst="rect">
            <a:avLst/>
          </a:prstGeom>
          <a:solidFill>
            <a:schemeClr val="accent1"/>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Εναλλαγή ρόλων</a:t>
            </a:r>
            <a:endParaRPr b="0" i="0" sz="1800" u="none" cap="none" strike="noStrike">
              <a:solidFill>
                <a:srgbClr val="FFFFFF"/>
              </a:solidFill>
              <a:latin typeface="Arial"/>
              <a:ea typeface="Arial"/>
              <a:cs typeface="Arial"/>
              <a:sym typeface="Arial"/>
            </a:endParaRPr>
          </a:p>
        </p:txBody>
      </p:sp>
      <p:sp>
        <p:nvSpPr>
          <p:cNvPr id="137" name="Google Shape;137;p7"/>
          <p:cNvSpPr/>
          <p:nvPr/>
        </p:nvSpPr>
        <p:spPr>
          <a:xfrm>
            <a:off x="8036195" y="2982536"/>
            <a:ext cx="1539342" cy="1656405"/>
          </a:xfrm>
          <a:prstGeom prst="rect">
            <a:avLst/>
          </a:prstGeom>
          <a:solidFill>
            <a:schemeClr val="accent1"/>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Έντυπο συγκατάθεσης</a:t>
            </a:r>
            <a:endParaRPr b="0" i="0" sz="1800" u="none" cap="none" strike="noStrike">
              <a:solidFill>
                <a:srgbClr val="FFFFFF"/>
              </a:solidFill>
              <a:latin typeface="Arial"/>
              <a:ea typeface="Arial"/>
              <a:cs typeface="Arial"/>
              <a:sym typeface="Arial"/>
            </a:endParaRPr>
          </a:p>
        </p:txBody>
      </p:sp>
      <p:sp>
        <p:nvSpPr>
          <p:cNvPr id="138" name="Google Shape;138;p7"/>
          <p:cNvSpPr/>
          <p:nvPr/>
        </p:nvSpPr>
        <p:spPr>
          <a:xfrm>
            <a:off x="8036195" y="4884428"/>
            <a:ext cx="1539342" cy="1656405"/>
          </a:xfrm>
          <a:prstGeom prst="rect">
            <a:avLst/>
          </a:prstGeom>
          <a:solidFill>
            <a:schemeClr val="accent4"/>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Μια στιγμή ήσυχης περισυλλογής</a:t>
            </a:r>
            <a:endParaRPr b="0" i="0" sz="1800" u="none" cap="none" strike="noStrike">
              <a:solidFill>
                <a:srgbClr val="FFFFFF"/>
              </a:solidFill>
              <a:latin typeface="Arial"/>
              <a:ea typeface="Arial"/>
              <a:cs typeface="Arial"/>
              <a:sym typeface="Arial"/>
            </a:endParaRPr>
          </a:p>
        </p:txBody>
      </p:sp>
      <p:sp>
        <p:nvSpPr>
          <p:cNvPr id="139" name="Google Shape;139;p7"/>
          <p:cNvSpPr/>
          <p:nvPr/>
        </p:nvSpPr>
        <p:spPr>
          <a:xfrm>
            <a:off x="9821014" y="2982536"/>
            <a:ext cx="1539342" cy="1656405"/>
          </a:xfrm>
          <a:prstGeom prst="rect">
            <a:avLst/>
          </a:prstGeom>
          <a:solidFill>
            <a:schemeClr val="accent4"/>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Τοπικός εθελοντής/βοηθός</a:t>
            </a:r>
            <a:endParaRPr b="0" i="0" sz="1800" u="none" cap="none" strike="noStrike">
              <a:solidFill>
                <a:srgbClr val="FFFFFF"/>
              </a:solidFill>
              <a:latin typeface="Arial"/>
              <a:ea typeface="Arial"/>
              <a:cs typeface="Arial"/>
              <a:sym typeface="Arial"/>
            </a:endParaRPr>
          </a:p>
        </p:txBody>
      </p:sp>
      <p:sp>
        <p:nvSpPr>
          <p:cNvPr id="140" name="Google Shape;140;p7"/>
          <p:cNvSpPr/>
          <p:nvPr/>
        </p:nvSpPr>
        <p:spPr>
          <a:xfrm>
            <a:off x="9821014" y="4884427"/>
            <a:ext cx="1539342" cy="1656405"/>
          </a:xfrm>
          <a:prstGeom prst="rect">
            <a:avLst/>
          </a:prstGeom>
          <a:solidFill>
            <a:schemeClr val="accent1"/>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Δραστηριότητα εντός κτιρίου ως εναλλακτική δραστηριότητα</a:t>
            </a:r>
            <a:endParaRPr b="0" i="0" sz="1800" u="none" cap="none" strike="noStrike">
              <a:solidFill>
                <a:srgbClr val="FFFFFF"/>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sp>
        <p:nvSpPr>
          <p:cNvPr id="145" name="Google Shape;145;p8"/>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ctr">
              <a:lnSpc>
                <a:spcPct val="100000"/>
              </a:lnSpc>
              <a:spcBef>
                <a:spcPts val="0"/>
              </a:spcBef>
              <a:spcAft>
                <a:spcPts val="0"/>
              </a:spcAft>
              <a:buClr>
                <a:srgbClr val="FFFFFF"/>
              </a:buClr>
              <a:buSzPts val="2800"/>
              <a:buFont typeface="Calibri"/>
              <a:buNone/>
            </a:pPr>
            <a:r>
              <a:rPr b="1" lang="el-GR"/>
              <a:t>Διορθώστε το σχέδιο του εργαστηρίου! </a:t>
            </a:r>
            <a:endParaRPr/>
          </a:p>
        </p:txBody>
      </p:sp>
      <p:sp>
        <p:nvSpPr>
          <p:cNvPr id="146" name="Google Shape;146;p8"/>
          <p:cNvSpPr txBox="1"/>
          <p:nvPr/>
        </p:nvSpPr>
        <p:spPr>
          <a:xfrm>
            <a:off x="250079" y="1188326"/>
            <a:ext cx="9691800" cy="12006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1" i="0" lang="el-GR" sz="1800" u="none" cap="none" strike="noStrike">
                <a:solidFill>
                  <a:schemeClr val="dk1"/>
                </a:solidFill>
                <a:latin typeface="Calibri"/>
                <a:ea typeface="Calibri"/>
                <a:cs typeface="Calibri"/>
                <a:sym typeface="Calibri"/>
              </a:rPr>
              <a:t>Διάρκεια:</a:t>
            </a:r>
            <a:r>
              <a:rPr b="0" i="0" lang="el-GR" sz="1800" u="none" cap="none" strike="noStrike">
                <a:solidFill>
                  <a:schemeClr val="dk1"/>
                </a:solidFill>
                <a:latin typeface="Calibri"/>
                <a:ea typeface="Calibri"/>
                <a:cs typeface="Calibri"/>
                <a:sym typeface="Calibri"/>
              </a:rPr>
              <a:t> 12-15 λεπτά</a:t>
            </a:r>
            <a:br>
              <a:rPr b="0" i="0" lang="el-GR" sz="1800" u="none" cap="none" strike="noStrike">
                <a:solidFill>
                  <a:schemeClr val="dk1"/>
                </a:solidFill>
                <a:latin typeface="Calibri"/>
                <a:ea typeface="Calibri"/>
                <a:cs typeface="Calibri"/>
                <a:sym typeface="Calibri"/>
              </a:rPr>
            </a:br>
            <a:r>
              <a:rPr b="1" i="0" lang="el-GR" sz="1800" u="none" cap="none" strike="noStrike">
                <a:solidFill>
                  <a:schemeClr val="dk1"/>
                </a:solidFill>
                <a:latin typeface="Calibri"/>
                <a:ea typeface="Calibri"/>
                <a:cs typeface="Calibri"/>
                <a:sym typeface="Calibri"/>
              </a:rPr>
              <a:t>Ομάδα:</a:t>
            </a:r>
            <a:r>
              <a:rPr b="0" i="0" lang="el-GR" sz="1800" u="none" cap="none" strike="noStrike">
                <a:solidFill>
                  <a:schemeClr val="dk1"/>
                </a:solidFill>
                <a:latin typeface="Calibri"/>
                <a:ea typeface="Calibri"/>
                <a:cs typeface="Calibri"/>
                <a:sym typeface="Calibri"/>
              </a:rPr>
              <a:t> μικρές ομάδες 3-4 ατόμων</a:t>
            </a:r>
            <a:br>
              <a:rPr b="0" i="0" lang="el-GR" sz="1800" u="none" cap="none" strike="noStrike">
                <a:solidFill>
                  <a:schemeClr val="dk1"/>
                </a:solidFill>
                <a:latin typeface="Calibri"/>
                <a:ea typeface="Calibri"/>
                <a:cs typeface="Calibri"/>
                <a:sym typeface="Calibri"/>
              </a:rPr>
            </a:br>
            <a:r>
              <a:rPr b="1" i="0" lang="el-GR" sz="1800" u="none" cap="none" strike="noStrike">
                <a:solidFill>
                  <a:schemeClr val="dk1"/>
                </a:solidFill>
                <a:latin typeface="Calibri"/>
                <a:ea typeface="Calibri"/>
                <a:cs typeface="Calibri"/>
                <a:sym typeface="Calibri"/>
              </a:rPr>
              <a:t>Σκοπός:</a:t>
            </a:r>
            <a:r>
              <a:rPr b="0" i="0" lang="el-GR" sz="1800" u="none" cap="none" strike="noStrike">
                <a:solidFill>
                  <a:schemeClr val="dk1"/>
                </a:solidFill>
                <a:latin typeface="Calibri"/>
                <a:ea typeface="Calibri"/>
                <a:cs typeface="Calibri"/>
                <a:sym typeface="Calibri"/>
              </a:rPr>
              <a:t> Οι εκπαιδευτές/τριες εξασκούνται στην προσαρμογή μιας πραγματικής κατάστασης εργαστηρίου από την αρχή</a:t>
            </a:r>
            <a:endParaRPr b="0" i="0" sz="1800" u="none" cap="none" strike="noStrike">
              <a:solidFill>
                <a:schemeClr val="dk1"/>
              </a:solidFill>
              <a:latin typeface="Calibri"/>
              <a:ea typeface="Calibri"/>
              <a:cs typeface="Calibri"/>
              <a:sym typeface="Calibri"/>
            </a:endParaRPr>
          </a:p>
        </p:txBody>
      </p:sp>
      <p:sp>
        <p:nvSpPr>
          <p:cNvPr id="147" name="Google Shape;147;p8"/>
          <p:cNvSpPr txBox="1"/>
          <p:nvPr/>
        </p:nvSpPr>
        <p:spPr>
          <a:xfrm>
            <a:off x="4082326" y="2552383"/>
            <a:ext cx="402734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l-GR" sz="1800" u="none" cap="none" strike="noStrike">
                <a:solidFill>
                  <a:schemeClr val="dk1"/>
                </a:solidFill>
                <a:latin typeface="Calibri"/>
                <a:ea typeface="Calibri"/>
                <a:cs typeface="Calibri"/>
                <a:sym typeface="Calibri"/>
              </a:rPr>
              <a:t>4</a:t>
            </a:r>
            <a:r>
              <a:rPr b="1" baseline="30000" i="0" lang="el-GR" sz="1800" u="none" cap="none" strike="noStrike">
                <a:solidFill>
                  <a:schemeClr val="dk1"/>
                </a:solidFill>
                <a:latin typeface="Calibri"/>
                <a:ea typeface="Calibri"/>
                <a:cs typeface="Calibri"/>
                <a:sym typeface="Calibri"/>
              </a:rPr>
              <a:t>ο</a:t>
            </a:r>
            <a:r>
              <a:rPr b="1" i="0" lang="el-GR" sz="1800" u="none" cap="none" strike="noStrike">
                <a:solidFill>
                  <a:schemeClr val="dk1"/>
                </a:solidFill>
                <a:latin typeface="Calibri"/>
                <a:ea typeface="Calibri"/>
                <a:cs typeface="Calibri"/>
                <a:sym typeface="Calibri"/>
              </a:rPr>
              <a:t> βήμα: Προσαρμογή σχεδίου</a:t>
            </a:r>
            <a:endParaRPr b="0" i="0" sz="1400" u="none" cap="none" strike="noStrike">
              <a:solidFill>
                <a:srgbClr val="000000"/>
              </a:solidFill>
              <a:latin typeface="Arial"/>
              <a:ea typeface="Arial"/>
              <a:cs typeface="Arial"/>
              <a:sym typeface="Arial"/>
            </a:endParaRPr>
          </a:p>
        </p:txBody>
      </p:sp>
      <p:sp>
        <p:nvSpPr>
          <p:cNvPr id="148" name="Google Shape;148;p8"/>
          <p:cNvSpPr/>
          <p:nvPr/>
        </p:nvSpPr>
        <p:spPr>
          <a:xfrm>
            <a:off x="0" y="-323165"/>
            <a:ext cx="264816" cy="646331"/>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149" name="Google Shape;149;p8"/>
          <p:cNvSpPr/>
          <p:nvPr/>
        </p:nvSpPr>
        <p:spPr>
          <a:xfrm>
            <a:off x="152400" y="-170765"/>
            <a:ext cx="264816" cy="646331"/>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Arial"/>
              <a:ea typeface="Arial"/>
              <a:cs typeface="Arial"/>
              <a:sym typeface="Arial"/>
            </a:endParaRPr>
          </a:p>
        </p:txBody>
      </p:sp>
      <p:sp>
        <p:nvSpPr>
          <p:cNvPr id="150" name="Google Shape;150;p8"/>
          <p:cNvSpPr txBox="1"/>
          <p:nvPr/>
        </p:nvSpPr>
        <p:spPr>
          <a:xfrm>
            <a:off x="1287218" y="3362442"/>
            <a:ext cx="6097022" cy="203132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Calibri"/>
              <a:buNone/>
            </a:pPr>
            <a:r>
              <a:rPr b="0" i="0" lang="el-GR" sz="1800" u="none" cap="none" strike="noStrike">
                <a:solidFill>
                  <a:schemeClr val="dk1"/>
                </a:solidFill>
                <a:latin typeface="Calibri"/>
                <a:ea typeface="Calibri"/>
                <a:cs typeface="Calibri"/>
                <a:sym typeface="Calibri"/>
              </a:rPr>
              <a:t>Κάθε ομάδα απαντά σε τέσσερις πρακτικές ερωτήσεις:</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800"/>
              <a:buFont typeface="Calibri"/>
              <a:buNone/>
            </a:pPr>
            <a:r>
              <a:rPr b="1" i="0" lang="el-GR" sz="1800" u="none" cap="none" strike="noStrike">
                <a:solidFill>
                  <a:schemeClr val="dk1"/>
                </a:solidFill>
                <a:latin typeface="Calibri"/>
                <a:ea typeface="Calibri"/>
                <a:cs typeface="Calibri"/>
                <a:sym typeface="Calibri"/>
              </a:rPr>
              <a:t>Τι αλλάζουμε;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rPr b="1" i="0" lang="el-GR" sz="1800" u="none" cap="none" strike="noStrike">
                <a:solidFill>
                  <a:schemeClr val="dk1"/>
                </a:solidFill>
                <a:latin typeface="Calibri"/>
                <a:ea typeface="Calibri"/>
                <a:cs typeface="Calibri"/>
                <a:sym typeface="Calibri"/>
              </a:rPr>
              <a:t>Τι παραμένει το ίδιο;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rPr b="1" i="0" lang="el-GR" sz="1800" u="none" cap="none" strike="noStrike">
                <a:solidFill>
                  <a:schemeClr val="dk1"/>
                </a:solidFill>
                <a:latin typeface="Calibri"/>
                <a:ea typeface="Calibri"/>
                <a:cs typeface="Calibri"/>
                <a:sym typeface="Calibri"/>
              </a:rPr>
              <a:t>Τι υποστήριξη προσθέτουμε;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Calibri"/>
              <a:buNone/>
            </a:pPr>
            <a:r>
              <a:rPr b="1" i="0" lang="el-GR" sz="1800" u="none" cap="none" strike="noStrike">
                <a:solidFill>
                  <a:schemeClr val="dk1"/>
                </a:solidFill>
                <a:latin typeface="Calibri"/>
                <a:ea typeface="Calibri"/>
                <a:cs typeface="Calibri"/>
                <a:sym typeface="Calibri"/>
              </a:rPr>
              <a:t>Πώς διασφαλίζουμε ότι η δραστηριότητα θα είναι χωρίς αποκλεισμούς και ηθική; </a:t>
            </a:r>
            <a:endParaRPr b="1" i="0" sz="2000" u="none" cap="none" strike="noStrike">
              <a:solidFill>
                <a:schemeClr val="dk1"/>
              </a:solidFill>
              <a:latin typeface="Calibri"/>
              <a:ea typeface="Calibri"/>
              <a:cs typeface="Calibri"/>
              <a:sym typeface="Calibri"/>
            </a:endParaRPr>
          </a:p>
        </p:txBody>
      </p:sp>
      <p:pic>
        <p:nvPicPr>
          <p:cNvPr id="151" name="Google Shape;151;p8"/>
          <p:cNvPicPr preferRelativeResize="0"/>
          <p:nvPr/>
        </p:nvPicPr>
        <p:blipFill rotWithShape="1">
          <a:blip r:embed="rId3">
            <a:alphaModFix/>
          </a:blip>
          <a:srcRect b="0" l="0" r="0" t="0"/>
          <a:stretch/>
        </p:blipFill>
        <p:spPr>
          <a:xfrm>
            <a:off x="7138690" y="3280758"/>
            <a:ext cx="4813274" cy="2526969"/>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9"/>
          <p:cNvSpPr txBox="1"/>
          <p:nvPr>
            <p:ph type="ctrTitle"/>
          </p:nvPr>
        </p:nvSpPr>
        <p:spPr>
          <a:xfrm>
            <a:off x="2179865" y="2774849"/>
            <a:ext cx="7832271" cy="1600197"/>
          </a:xfrm>
          <a:prstGeom prst="rect">
            <a:avLst/>
          </a:prstGeom>
          <a:noFill/>
          <a:ln>
            <a:noFill/>
          </a:ln>
        </p:spPr>
        <p:txBody>
          <a:bodyPr anchorCtr="0" anchor="ctr" bIns="46800" lIns="90000" spcFirstLastPara="1" rIns="90000" wrap="square" tIns="46800">
            <a:normAutofit/>
          </a:bodyPr>
          <a:lstStyle/>
          <a:p>
            <a:pPr indent="0" lvl="0" marL="0" rtl="0" algn="ctr">
              <a:lnSpc>
                <a:spcPct val="100000"/>
              </a:lnSpc>
              <a:spcBef>
                <a:spcPts val="0"/>
              </a:spcBef>
              <a:spcAft>
                <a:spcPts val="0"/>
              </a:spcAft>
              <a:buClr>
                <a:srgbClr val="4F3D97"/>
              </a:buClr>
              <a:buSzPts val="2800"/>
              <a:buFont typeface="Play"/>
              <a:buNone/>
            </a:pPr>
            <a:r>
              <a:rPr lang="el-GR" sz="2800">
                <a:solidFill>
                  <a:srgbClr val="4F3D97"/>
                </a:solidFill>
                <a:latin typeface="Play"/>
                <a:ea typeface="Play"/>
                <a:cs typeface="Play"/>
                <a:sym typeface="Play"/>
              </a:rPr>
              <a:t>Εκπαιδευτικά εργαλεία και τοπική προσαρμογή</a:t>
            </a:r>
            <a:endParaRPr sz="2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61" name="Shape 161"/>
        <p:cNvGrpSpPr/>
        <p:nvPr/>
      </p:nvGrpSpPr>
      <p:grpSpPr>
        <a:xfrm>
          <a:off x="0" y="0"/>
          <a:ext cx="0" cy="0"/>
          <a:chOff x="0" y="0"/>
          <a:chExt cx="0" cy="0"/>
        </a:xfrm>
      </p:grpSpPr>
      <p:sp>
        <p:nvSpPr>
          <p:cNvPr id="162" name="Google Shape;162;p10"/>
          <p:cNvSpPr/>
          <p:nvPr/>
        </p:nvSpPr>
        <p:spPr>
          <a:xfrm>
            <a:off x="11430000" y="6446520"/>
            <a:ext cx="502920" cy="201168"/>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555555"/>
              </a:buClr>
              <a:buSzPts val="800"/>
              <a:buFont typeface="Calibri"/>
              <a:buNone/>
            </a:pPr>
            <a:r>
              <a:rPr b="0" i="0" lang="el-GR" sz="800" u="none" cap="none" strike="noStrike">
                <a:solidFill>
                  <a:srgbClr val="555555"/>
                </a:solidFill>
                <a:latin typeface="Calibri"/>
                <a:ea typeface="Calibri"/>
                <a:cs typeface="Calibri"/>
                <a:sym typeface="Calibri"/>
              </a:rPr>
              <a:t>9</a:t>
            </a:r>
            <a:endParaRPr b="0" i="0" sz="800" u="none" cap="none" strike="noStrike">
              <a:solidFill>
                <a:schemeClr val="dk1"/>
              </a:solidFill>
              <a:latin typeface="Calibri"/>
              <a:ea typeface="Calibri"/>
              <a:cs typeface="Calibri"/>
              <a:sym typeface="Calibri"/>
            </a:endParaRPr>
          </a:p>
        </p:txBody>
      </p:sp>
      <p:sp>
        <p:nvSpPr>
          <p:cNvPr id="163" name="Google Shape;163;p10"/>
          <p:cNvSpPr/>
          <p:nvPr/>
        </p:nvSpPr>
        <p:spPr>
          <a:xfrm>
            <a:off x="438912" y="348343"/>
            <a:ext cx="10881360" cy="384048"/>
          </a:xfrm>
          <a:prstGeom prst="rect">
            <a:avLst/>
          </a:prstGeom>
          <a:noFill/>
          <a:ln>
            <a:noFill/>
          </a:ln>
        </p:spPr>
        <p:txBody>
          <a:bodyPr anchorCtr="0" anchor="ctr" bIns="125" lIns="125" spcFirstLastPara="1" rIns="125" wrap="square" tIns="125">
            <a:normAutofit/>
          </a:bodyPr>
          <a:lstStyle/>
          <a:p>
            <a:pPr indent="0" lvl="0" marL="0" marR="0" rtl="0" algn="l">
              <a:lnSpc>
                <a:spcPct val="90000"/>
              </a:lnSpc>
              <a:spcBef>
                <a:spcPts val="0"/>
              </a:spcBef>
              <a:spcAft>
                <a:spcPts val="0"/>
              </a:spcAft>
              <a:buClr>
                <a:srgbClr val="000000"/>
              </a:buClr>
              <a:buSzPts val="2590"/>
              <a:buFont typeface="Arial"/>
              <a:buNone/>
            </a:pPr>
            <a:r>
              <a:rPr b="1" i="0" lang="el-GR" sz="2590" u="none" cap="none" strike="noStrike">
                <a:solidFill>
                  <a:srgbClr val="FFFFFF"/>
                </a:solidFill>
                <a:latin typeface="Calibri"/>
                <a:ea typeface="Calibri"/>
                <a:cs typeface="Calibri"/>
                <a:sym typeface="Calibri"/>
              </a:rPr>
              <a:t>Τι πρέπει να προστατεύει η προσαρμογή</a:t>
            </a:r>
            <a:endParaRPr b="0" i="0" sz="2590" u="none" cap="none" strike="noStrike">
              <a:solidFill>
                <a:srgbClr val="FFFFFF"/>
              </a:solidFill>
              <a:latin typeface="Calibri"/>
              <a:ea typeface="Calibri"/>
              <a:cs typeface="Calibri"/>
              <a:sym typeface="Calibri"/>
            </a:endParaRPr>
          </a:p>
        </p:txBody>
      </p:sp>
      <p:sp>
        <p:nvSpPr>
          <p:cNvPr id="164" name="Google Shape;164;p10"/>
          <p:cNvSpPr/>
          <p:nvPr/>
        </p:nvSpPr>
        <p:spPr>
          <a:xfrm>
            <a:off x="621792" y="1389888"/>
            <a:ext cx="10698480" cy="256032"/>
          </a:xfrm>
          <a:prstGeom prst="rect">
            <a:avLst/>
          </a:prstGeom>
          <a:noFill/>
          <a:ln>
            <a:noFill/>
          </a:ln>
        </p:spPr>
        <p:txBody>
          <a:bodyPr anchorCtr="0" anchor="ctr" bIns="125" lIns="125" spcFirstLastPara="1" rIns="125" wrap="square" tIns="125">
            <a:normAutofit/>
          </a:bodyPr>
          <a:lstStyle/>
          <a:p>
            <a:pPr indent="0" lvl="0" marL="0" marR="0" rtl="0" algn="l">
              <a:lnSpc>
                <a:spcPct val="100000"/>
              </a:lnSpc>
              <a:spcBef>
                <a:spcPts val="0"/>
              </a:spcBef>
              <a:spcAft>
                <a:spcPts val="0"/>
              </a:spcAft>
              <a:buClr>
                <a:srgbClr val="000000"/>
              </a:buClr>
              <a:buSzPts val="1500"/>
              <a:buFont typeface="Arial"/>
              <a:buNone/>
            </a:pPr>
            <a:r>
              <a:rPr b="0" i="1" lang="el-GR" sz="1500" u="none" cap="none" strike="noStrike">
                <a:solidFill>
                  <a:srgbClr val="0B5A9A"/>
                </a:solidFill>
                <a:latin typeface="Calibri"/>
                <a:ea typeface="Calibri"/>
                <a:cs typeface="Calibri"/>
                <a:sym typeface="Calibri"/>
              </a:rPr>
              <a:t>Προσαρμόστε το παράδειγμα, όχι τα κριτήρια</a:t>
            </a:r>
            <a:endParaRPr b="0" i="0" sz="1500" u="none" cap="none" strike="noStrike">
              <a:solidFill>
                <a:schemeClr val="dk1"/>
              </a:solidFill>
              <a:latin typeface="Calibri"/>
              <a:ea typeface="Calibri"/>
              <a:cs typeface="Calibri"/>
              <a:sym typeface="Calibri"/>
            </a:endParaRPr>
          </a:p>
        </p:txBody>
      </p:sp>
      <p:sp>
        <p:nvSpPr>
          <p:cNvPr id="165" name="Google Shape;165;p10"/>
          <p:cNvSpPr/>
          <p:nvPr/>
        </p:nvSpPr>
        <p:spPr>
          <a:xfrm>
            <a:off x="621792" y="1755647"/>
            <a:ext cx="5733288" cy="1085743"/>
          </a:xfrm>
          <a:prstGeom prst="rect">
            <a:avLst/>
          </a:prstGeom>
          <a:noFill/>
          <a:ln>
            <a:noFill/>
          </a:ln>
        </p:spPr>
        <p:txBody>
          <a:bodyPr anchorCtr="0" anchor="ctr" bIns="125" lIns="125" spcFirstLastPara="1" rIns="125" wrap="square" tIns="125">
            <a:normAutofit/>
          </a:bodyPr>
          <a:lstStyle/>
          <a:p>
            <a:pPr indent="0" lvl="0" marL="0" marR="0" rtl="0" algn="l">
              <a:lnSpc>
                <a:spcPct val="100000"/>
              </a:lnSpc>
              <a:spcBef>
                <a:spcPts val="0"/>
              </a:spcBef>
              <a:spcAft>
                <a:spcPts val="0"/>
              </a:spcAft>
              <a:buClr>
                <a:srgbClr val="000000"/>
              </a:buClr>
              <a:buSzPts val="1650"/>
              <a:buFont typeface="Arial"/>
              <a:buNone/>
            </a:pPr>
            <a:r>
              <a:rPr b="0" i="0" lang="el-GR" sz="1650" u="none" cap="none" strike="noStrike">
                <a:solidFill>
                  <a:srgbClr val="333333"/>
                </a:solidFill>
                <a:latin typeface="Calibri"/>
                <a:ea typeface="Calibri"/>
                <a:cs typeface="Calibri"/>
                <a:sym typeface="Calibri"/>
              </a:rPr>
              <a:t>Μια αποτελεσματική προσαρμογή διασφαλίζει τη σταθερότητα της προσέγγισης LEGENDS: διαγενεακή ανταλλαγή, τοπική αφήγηση, προσβασιμότητα, αξιοπρέπεια των συμμετεχόντων, συναίνεση και ένα χρήσιμο κοινό αποτέλεσμα.</a:t>
            </a:r>
            <a:endParaRPr b="0" i="0" sz="1650" u="none" cap="none" strike="noStrike">
              <a:solidFill>
                <a:schemeClr val="dk1"/>
              </a:solidFill>
              <a:latin typeface="Calibri"/>
              <a:ea typeface="Calibri"/>
              <a:cs typeface="Calibri"/>
              <a:sym typeface="Calibri"/>
            </a:endParaRPr>
          </a:p>
        </p:txBody>
      </p:sp>
      <p:sp>
        <p:nvSpPr>
          <p:cNvPr id="166" name="Google Shape;166;p10"/>
          <p:cNvSpPr/>
          <p:nvPr/>
        </p:nvSpPr>
        <p:spPr>
          <a:xfrm>
            <a:off x="621792" y="2958084"/>
            <a:ext cx="5687568" cy="685800"/>
          </a:xfrm>
          <a:prstGeom prst="rect">
            <a:avLst/>
          </a:prstGeom>
          <a:noFill/>
          <a:ln>
            <a:noFill/>
          </a:ln>
        </p:spPr>
        <p:txBody>
          <a:bodyPr anchorCtr="0" anchor="ctr" bIns="125" lIns="125" spcFirstLastPara="1" rIns="125" wrap="square" tIns="125">
            <a:normAutofit/>
          </a:bodyPr>
          <a:lstStyle/>
          <a:p>
            <a:pPr indent="0" lvl="0" marL="0" marR="0" rtl="0" algn="l">
              <a:lnSpc>
                <a:spcPct val="90000"/>
              </a:lnSpc>
              <a:spcBef>
                <a:spcPts val="0"/>
              </a:spcBef>
              <a:spcAft>
                <a:spcPts val="0"/>
              </a:spcAft>
              <a:buClr>
                <a:srgbClr val="000000"/>
              </a:buClr>
              <a:buSzPts val="1650"/>
              <a:buFont typeface="Arial"/>
              <a:buNone/>
            </a:pPr>
            <a:r>
              <a:rPr b="0" i="0" lang="el-GR" sz="1650" u="none" cap="none" strike="noStrike">
                <a:solidFill>
                  <a:srgbClr val="333333"/>
                </a:solidFill>
                <a:latin typeface="Calibri"/>
                <a:ea typeface="Calibri"/>
                <a:cs typeface="Calibri"/>
                <a:sym typeface="Calibri"/>
              </a:rPr>
              <a:t>Προσαρμόστε τα παραδείγματα, τη γλώσσα, το χρονοδιάγραμμα, τις διαδρομές, τα εργαλεία και τις ρυθμίσεις υποστήριξης, όταν το απαιτούν οι τοπικές συνθήκες.</a:t>
            </a:r>
            <a:endParaRPr b="0" i="0" sz="1650" u="none" cap="none" strike="noStrike">
              <a:solidFill>
                <a:schemeClr val="dk1"/>
              </a:solidFill>
              <a:latin typeface="Calibri"/>
              <a:ea typeface="Calibri"/>
              <a:cs typeface="Calibri"/>
              <a:sym typeface="Calibri"/>
            </a:endParaRPr>
          </a:p>
        </p:txBody>
      </p:sp>
      <p:sp>
        <p:nvSpPr>
          <p:cNvPr id="167" name="Google Shape;167;p10"/>
          <p:cNvSpPr/>
          <p:nvPr/>
        </p:nvSpPr>
        <p:spPr>
          <a:xfrm>
            <a:off x="822960" y="3931920"/>
            <a:ext cx="5486400" cy="960120"/>
          </a:xfrm>
          <a:prstGeom prst="roundRect">
            <a:avLst>
              <a:gd fmla="val 11429" name="adj"/>
            </a:avLst>
          </a:prstGeom>
          <a:solidFill>
            <a:srgbClr val="ECE9F6"/>
          </a:solidFill>
          <a:ln cap="flat" cmpd="sng" w="12700">
            <a:solidFill>
              <a:srgbClr val="51439A">
                <a:alpha val="90196"/>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168" name="Google Shape;168;p10"/>
          <p:cNvSpPr/>
          <p:nvPr/>
        </p:nvSpPr>
        <p:spPr>
          <a:xfrm>
            <a:off x="987552" y="4041648"/>
            <a:ext cx="5157216" cy="777240"/>
          </a:xfrm>
          <a:prstGeom prst="rect">
            <a:avLst/>
          </a:prstGeom>
          <a:noFill/>
          <a:ln>
            <a:noFill/>
          </a:ln>
        </p:spPr>
        <p:txBody>
          <a:bodyPr anchorCtr="0" anchor="ctr" bIns="125" lIns="125" spcFirstLastPara="1" rIns="125" wrap="square" tIns="125">
            <a:normAutofit/>
          </a:bodyPr>
          <a:lstStyle/>
          <a:p>
            <a:pPr indent="0" lvl="0" marL="0" marR="0" rtl="0" algn="l">
              <a:lnSpc>
                <a:spcPct val="90000"/>
              </a:lnSpc>
              <a:spcBef>
                <a:spcPts val="0"/>
              </a:spcBef>
              <a:spcAft>
                <a:spcPts val="0"/>
              </a:spcAft>
              <a:buClr>
                <a:srgbClr val="000000"/>
              </a:buClr>
              <a:buSzPts val="1434"/>
              <a:buFont typeface="Arial"/>
              <a:buNone/>
            </a:pPr>
            <a:r>
              <a:rPr b="1" i="0" lang="el-GR" sz="1434" u="none" cap="none" strike="noStrike">
                <a:solidFill>
                  <a:srgbClr val="333333"/>
                </a:solidFill>
                <a:latin typeface="Calibri"/>
                <a:ea typeface="Calibri"/>
                <a:cs typeface="Calibri"/>
                <a:sym typeface="Calibri"/>
              </a:rPr>
              <a:t>Βασικός κανόνας του εκπαιδευτή</a:t>
            </a:r>
            <a:endParaRPr b="0" i="0" sz="1400" u="none" cap="none" strike="noStrike">
              <a:solidFill>
                <a:srgbClr val="000000"/>
              </a:solidFill>
              <a:latin typeface="Arial"/>
              <a:ea typeface="Arial"/>
              <a:cs typeface="Arial"/>
              <a:sym typeface="Arial"/>
            </a:endParaRPr>
          </a:p>
          <a:p>
            <a:pPr indent="0" lvl="0" marL="0" marR="0" rtl="0" algn="l">
              <a:lnSpc>
                <a:spcPct val="90000"/>
              </a:lnSpc>
              <a:spcBef>
                <a:spcPts val="0"/>
              </a:spcBef>
              <a:spcAft>
                <a:spcPts val="0"/>
              </a:spcAft>
              <a:buClr>
                <a:srgbClr val="000000"/>
              </a:buClr>
              <a:buSzPts val="1434"/>
              <a:buFont typeface="Arial"/>
              <a:buNone/>
            </a:pPr>
            <a:r>
              <a:rPr b="0" i="0" lang="el-GR" sz="1434" u="none" cap="none" strike="noStrike">
                <a:solidFill>
                  <a:srgbClr val="333333"/>
                </a:solidFill>
                <a:latin typeface="Calibri"/>
                <a:ea typeface="Calibri"/>
                <a:cs typeface="Calibri"/>
                <a:sym typeface="Calibri"/>
              </a:rPr>
              <a:t>Εάν ο τόπος, η ιστορία ή το εργαλείο αλλάξουν, αλλά ο σεβασμός, η πρόσβαση, η συγκατάθεση και η κοινή μάθηση παραμείνουν σταθερά, η προσαρμογή είναι πιθανότατα κατάλληλη.</a:t>
            </a:r>
            <a:endParaRPr b="0" i="0" sz="1434" u="none" cap="none" strike="noStrike">
              <a:solidFill>
                <a:schemeClr val="dk1"/>
              </a:solidFill>
              <a:latin typeface="Calibri"/>
              <a:ea typeface="Calibri"/>
              <a:cs typeface="Calibri"/>
              <a:sym typeface="Calibri"/>
            </a:endParaRPr>
          </a:p>
        </p:txBody>
      </p:sp>
      <p:pic>
        <p:nvPicPr>
          <p:cNvPr descr="/mnt/data/m6_ppt_assets_opt/training_class.jpg" id="169" name="Google Shape;169;p10"/>
          <p:cNvPicPr preferRelativeResize="0"/>
          <p:nvPr/>
        </p:nvPicPr>
        <p:blipFill rotWithShape="1">
          <a:blip r:embed="rId3">
            <a:alphaModFix/>
          </a:blip>
          <a:srcRect b="0" l="3184" r="3184" t="0"/>
          <a:stretch/>
        </p:blipFill>
        <p:spPr>
          <a:xfrm>
            <a:off x="6949440" y="1737360"/>
            <a:ext cx="4160520" cy="324612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1"/>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l">
              <a:lnSpc>
                <a:spcPct val="100000"/>
              </a:lnSpc>
              <a:spcBef>
                <a:spcPts val="0"/>
              </a:spcBef>
              <a:spcAft>
                <a:spcPts val="0"/>
              </a:spcAft>
              <a:buClr>
                <a:srgbClr val="FFFFFF"/>
              </a:buClr>
              <a:buSzPts val="2800"/>
              <a:buFont typeface="Play"/>
              <a:buNone/>
            </a:pPr>
            <a:r>
              <a:rPr lang="el-GR">
                <a:latin typeface="Play"/>
                <a:ea typeface="Play"/>
                <a:cs typeface="Play"/>
                <a:sym typeface="Play"/>
              </a:rPr>
              <a:t>Εισαγωγή στα εκπαιδευτικά εργαλεία και την τοπική προσαρμογή</a:t>
            </a:r>
            <a:endParaRPr/>
          </a:p>
        </p:txBody>
      </p:sp>
      <p:sp>
        <p:nvSpPr>
          <p:cNvPr id="175" name="Google Shape;175;p11"/>
          <p:cNvSpPr/>
          <p:nvPr/>
        </p:nvSpPr>
        <p:spPr>
          <a:xfrm>
            <a:off x="667512" y="1115568"/>
            <a:ext cx="5943600" cy="1198048"/>
          </a:xfrm>
          <a:prstGeom prst="rect">
            <a:avLst/>
          </a:prstGeom>
          <a:noFill/>
          <a:ln>
            <a:noFill/>
          </a:ln>
        </p:spPr>
        <p:txBody>
          <a:bodyPr anchorCtr="0" anchor="ctr" bIns="250" lIns="250" spcFirstLastPara="1" rIns="250" wrap="square" tIns="250">
            <a:normAutofit/>
          </a:bodyPr>
          <a:lstStyle/>
          <a:p>
            <a:pPr indent="0" lvl="0" marL="0" marR="0" rtl="0" algn="l">
              <a:lnSpc>
                <a:spcPct val="80000"/>
              </a:lnSpc>
              <a:spcBef>
                <a:spcPts val="0"/>
              </a:spcBef>
              <a:spcAft>
                <a:spcPts val="0"/>
              </a:spcAft>
              <a:buClr>
                <a:srgbClr val="000000"/>
              </a:buClr>
              <a:buSzPts val="1870"/>
              <a:buFont typeface="Arial"/>
              <a:buNone/>
            </a:pPr>
            <a:r>
              <a:rPr b="1" i="0" lang="el-GR" sz="1870" u="none" cap="none" strike="noStrike">
                <a:solidFill>
                  <a:srgbClr val="4F3D97"/>
                </a:solidFill>
                <a:latin typeface="Calibri"/>
                <a:ea typeface="Calibri"/>
                <a:cs typeface="Calibri"/>
                <a:sym typeface="Calibri"/>
              </a:rPr>
              <a:t>Ο ρόλος του εκπαιδευτή είναι να διασφαλίζει την επίτευξη των κοινών μαθησιακών στόχων, προσαρμόζοντας παράλληλα το εκπαιδευτικό υλικό ώστε να ανταποκρίνεται στις πραγματικές ανάγκες της τοπικής κοινότητας.</a:t>
            </a:r>
            <a:endParaRPr b="0" i="0" sz="1870" u="none" cap="none" strike="noStrike">
              <a:solidFill>
                <a:schemeClr val="dk1"/>
              </a:solidFill>
              <a:latin typeface="Calibri"/>
              <a:ea typeface="Calibri"/>
              <a:cs typeface="Calibri"/>
              <a:sym typeface="Calibri"/>
            </a:endParaRPr>
          </a:p>
        </p:txBody>
      </p:sp>
      <p:sp>
        <p:nvSpPr>
          <p:cNvPr id="176" name="Google Shape;176;p11"/>
          <p:cNvSpPr/>
          <p:nvPr/>
        </p:nvSpPr>
        <p:spPr>
          <a:xfrm>
            <a:off x="685800" y="2423160"/>
            <a:ext cx="5852160" cy="1198048"/>
          </a:xfrm>
          <a:prstGeom prst="roundRect">
            <a:avLst>
              <a:gd fmla="val 16667" name="adj"/>
            </a:avLst>
          </a:prstGeom>
          <a:solidFill>
            <a:srgbClr val="EAF6E4"/>
          </a:solidFill>
          <a:ln cap="flat" cmpd="sng" w="12700">
            <a:solidFill>
              <a:srgbClr val="6DBE45"/>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90000"/>
              </a:lnSpc>
              <a:spcBef>
                <a:spcPts val="0"/>
              </a:spcBef>
              <a:spcAft>
                <a:spcPts val="0"/>
              </a:spcAft>
              <a:buClr>
                <a:srgbClr val="000000"/>
              </a:buClr>
              <a:buSzPts val="1800"/>
              <a:buFont typeface="Arial"/>
              <a:buNone/>
            </a:pPr>
            <a:r>
              <a:rPr b="0" i="0" lang="el-GR" sz="1800" u="none" cap="none" strike="noStrike">
                <a:solidFill>
                  <a:srgbClr val="333333"/>
                </a:solidFill>
                <a:latin typeface="Arial"/>
                <a:ea typeface="Arial"/>
                <a:cs typeface="Arial"/>
                <a:sym typeface="Arial"/>
              </a:rPr>
              <a:t>Μια καλή προσαρμογή διατηρεί σταθερή την προσέγγιση του LEGENDS: διαγενεακή ανταλλαγή, τοπική αφήγηση, προσβασιμότητα, αξιοπρέπεια των συμμετεχόντων, συναίνεση και ένα χρήσιμο κοινό αποτέλεσμα.</a:t>
            </a:r>
            <a:endParaRPr b="0" i="0" sz="1800" u="none" cap="none" strike="noStrike">
              <a:solidFill>
                <a:schemeClr val="dk1"/>
              </a:solidFill>
              <a:latin typeface="Calibri"/>
              <a:ea typeface="Calibri"/>
              <a:cs typeface="Calibri"/>
              <a:sym typeface="Calibri"/>
            </a:endParaRPr>
          </a:p>
        </p:txBody>
      </p:sp>
      <p:sp>
        <p:nvSpPr>
          <p:cNvPr id="177" name="Google Shape;177;p11"/>
          <p:cNvSpPr/>
          <p:nvPr/>
        </p:nvSpPr>
        <p:spPr>
          <a:xfrm>
            <a:off x="685800" y="3794759"/>
            <a:ext cx="5852160" cy="1145455"/>
          </a:xfrm>
          <a:prstGeom prst="roundRect">
            <a:avLst>
              <a:gd fmla="val 16667" name="adj"/>
            </a:avLst>
          </a:prstGeom>
          <a:solidFill>
            <a:srgbClr val="EAF3F8"/>
          </a:solidFill>
          <a:ln cap="flat" cmpd="sng" w="12700">
            <a:solidFill>
              <a:srgbClr val="147DB8"/>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90000"/>
              </a:lnSpc>
              <a:spcBef>
                <a:spcPts val="0"/>
              </a:spcBef>
              <a:spcAft>
                <a:spcPts val="0"/>
              </a:spcAft>
              <a:buClr>
                <a:srgbClr val="000000"/>
              </a:buClr>
              <a:buSzPts val="1800"/>
              <a:buFont typeface="Arial"/>
              <a:buNone/>
            </a:pPr>
            <a:r>
              <a:rPr b="0" i="0" lang="el-GR" sz="1800" u="none" cap="none" strike="noStrike">
                <a:solidFill>
                  <a:srgbClr val="333333"/>
                </a:solidFill>
                <a:latin typeface="Arial"/>
                <a:ea typeface="Arial"/>
                <a:cs typeface="Arial"/>
                <a:sym typeface="Arial"/>
              </a:rPr>
              <a:t>Προσαρμόζει τα παραδείγματα, τη γλώσσα, το χρονοδιάγραμμα, τα εργαλεία, τις διαδρομές και τις ρυθμίσεις υποστήριξης, όταν το απαιτούν οι τοπικές συνθήκες.</a:t>
            </a:r>
            <a:endParaRPr b="0" i="0" sz="1800" u="none" cap="none" strike="noStrike">
              <a:solidFill>
                <a:schemeClr val="dk1"/>
              </a:solidFill>
              <a:latin typeface="Calibri"/>
              <a:ea typeface="Calibri"/>
              <a:cs typeface="Calibri"/>
              <a:sym typeface="Calibri"/>
            </a:endParaRPr>
          </a:p>
        </p:txBody>
      </p:sp>
      <p:sp>
        <p:nvSpPr>
          <p:cNvPr id="178" name="Google Shape;178;p11"/>
          <p:cNvSpPr/>
          <p:nvPr/>
        </p:nvSpPr>
        <p:spPr>
          <a:xfrm>
            <a:off x="685800" y="5349240"/>
            <a:ext cx="5852160" cy="502920"/>
          </a:xfrm>
          <a:prstGeom prst="roundRect">
            <a:avLst>
              <a:gd fmla="val 16667" name="adj"/>
            </a:avLst>
          </a:prstGeom>
          <a:solidFill>
            <a:srgbClr val="F4F0FB"/>
          </a:solidFill>
          <a:ln cap="flat" cmpd="sng" w="12700">
            <a:solidFill>
              <a:srgbClr val="4F3D97"/>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850"/>
              <a:buFont typeface="Arial"/>
              <a:buNone/>
            </a:pPr>
            <a:r>
              <a:rPr b="1" i="0" lang="el-GR" sz="1850" u="none" cap="none" strike="noStrike">
                <a:solidFill>
                  <a:srgbClr val="4F3D97"/>
                </a:solidFill>
                <a:latin typeface="Arial"/>
                <a:ea typeface="Arial"/>
                <a:cs typeface="Arial"/>
                <a:sym typeface="Arial"/>
              </a:rPr>
              <a:t>Προσαρμόστε το παράδειγμα, όχι τα κριτήρια.</a:t>
            </a:r>
            <a:endParaRPr b="0" i="0" sz="1850" u="none" cap="none" strike="noStrike">
              <a:solidFill>
                <a:schemeClr val="dk1"/>
              </a:solidFill>
              <a:latin typeface="Calibri"/>
              <a:ea typeface="Calibri"/>
              <a:cs typeface="Calibri"/>
              <a:sym typeface="Calibri"/>
            </a:endParaRPr>
          </a:p>
        </p:txBody>
      </p:sp>
      <p:pic>
        <p:nvPicPr>
          <p:cNvPr descr="Trainer preparing local adaptations and accessibility supports" id="179" name="Google Shape;179;p11"/>
          <p:cNvPicPr preferRelativeResize="0"/>
          <p:nvPr/>
        </p:nvPicPr>
        <p:blipFill rotWithShape="1">
          <a:blip r:embed="rId3">
            <a:alphaModFix/>
          </a:blip>
          <a:srcRect b="0" l="0" r="0" t="0"/>
          <a:stretch/>
        </p:blipFill>
        <p:spPr>
          <a:xfrm>
            <a:off x="6995160" y="1943100"/>
            <a:ext cx="4572000" cy="3429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2"/>
          <p:cNvSpPr txBox="1"/>
          <p:nvPr>
            <p:ph type="title"/>
          </p:nvPr>
        </p:nvSpPr>
        <p:spPr>
          <a:xfrm>
            <a:off x="336000" y="81642"/>
            <a:ext cx="11520000" cy="715879"/>
          </a:xfrm>
          <a:prstGeom prst="rect">
            <a:avLst/>
          </a:prstGeom>
          <a:noFill/>
          <a:ln>
            <a:noFill/>
          </a:ln>
        </p:spPr>
        <p:txBody>
          <a:bodyPr anchorCtr="0" anchor="ctr" bIns="46800" lIns="91425" spcFirstLastPara="1" rIns="90000" wrap="square" tIns="46800">
            <a:noAutofit/>
          </a:bodyPr>
          <a:lstStyle/>
          <a:p>
            <a:pPr indent="0" lvl="0" marL="0" rtl="0" algn="l">
              <a:lnSpc>
                <a:spcPct val="100000"/>
              </a:lnSpc>
              <a:spcBef>
                <a:spcPts val="0"/>
              </a:spcBef>
              <a:spcAft>
                <a:spcPts val="0"/>
              </a:spcAft>
              <a:buClr>
                <a:srgbClr val="FFFFFF"/>
              </a:buClr>
              <a:buSzPts val="2800"/>
              <a:buFont typeface="Play"/>
              <a:buNone/>
            </a:pPr>
            <a:r>
              <a:rPr lang="el-GR">
                <a:latin typeface="Play"/>
                <a:ea typeface="Play"/>
                <a:cs typeface="Play"/>
                <a:sym typeface="Play"/>
              </a:rPr>
              <a:t>Διατήρηση βασικών στοιχείων και τοπικές προσαρμογές</a:t>
            </a:r>
            <a:endParaRPr/>
          </a:p>
        </p:txBody>
      </p:sp>
      <p:sp>
        <p:nvSpPr>
          <p:cNvPr id="185" name="Google Shape;185;p12"/>
          <p:cNvSpPr/>
          <p:nvPr/>
        </p:nvSpPr>
        <p:spPr>
          <a:xfrm>
            <a:off x="1005840" y="1143000"/>
            <a:ext cx="4754880" cy="502920"/>
          </a:xfrm>
          <a:prstGeom prst="roundRect">
            <a:avLst>
              <a:gd fmla="val 16667" name="adj"/>
            </a:avLst>
          </a:prstGeom>
          <a:solidFill>
            <a:srgbClr val="4F3D97"/>
          </a:solidFill>
          <a:ln cap="flat" cmpd="sng" w="12700">
            <a:solidFill>
              <a:srgbClr val="4F3D97"/>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FFFFFF"/>
              </a:buClr>
              <a:buSzPts val="2000"/>
              <a:buFont typeface="Arial"/>
              <a:buNone/>
            </a:pPr>
            <a:r>
              <a:rPr b="1" i="0" lang="el-GR" sz="2000" u="none" cap="none" strike="noStrike">
                <a:solidFill>
                  <a:srgbClr val="FFFFFF"/>
                </a:solidFill>
                <a:latin typeface="Arial"/>
                <a:ea typeface="Arial"/>
                <a:cs typeface="Arial"/>
                <a:sym typeface="Arial"/>
              </a:rPr>
              <a:t>Διατήρηση  βασικών στοιχείων</a:t>
            </a:r>
            <a:endParaRPr b="0" i="0" sz="2000" u="none" cap="none" strike="noStrike">
              <a:solidFill>
                <a:schemeClr val="dk1"/>
              </a:solidFill>
              <a:latin typeface="Calibri"/>
              <a:ea typeface="Calibri"/>
              <a:cs typeface="Calibri"/>
              <a:sym typeface="Calibri"/>
            </a:endParaRPr>
          </a:p>
        </p:txBody>
      </p:sp>
      <p:sp>
        <p:nvSpPr>
          <p:cNvPr id="186" name="Google Shape;186;p12"/>
          <p:cNvSpPr/>
          <p:nvPr/>
        </p:nvSpPr>
        <p:spPr>
          <a:xfrm>
            <a:off x="6400800" y="1143000"/>
            <a:ext cx="4754880" cy="502920"/>
          </a:xfrm>
          <a:prstGeom prst="roundRect">
            <a:avLst>
              <a:gd fmla="val 16667" name="adj"/>
            </a:avLst>
          </a:prstGeom>
          <a:solidFill>
            <a:srgbClr val="6DBE45"/>
          </a:solidFill>
          <a:ln cap="flat" cmpd="sng" w="12700">
            <a:solidFill>
              <a:srgbClr val="6DBE45"/>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FFFFFF"/>
              </a:buClr>
              <a:buSzPts val="2000"/>
              <a:buFont typeface="Arial"/>
              <a:buNone/>
            </a:pPr>
            <a:r>
              <a:rPr b="1" i="0" lang="el-GR" sz="2000" u="none" cap="none" strike="noStrike">
                <a:solidFill>
                  <a:srgbClr val="FFFFFF"/>
                </a:solidFill>
                <a:latin typeface="Arial"/>
                <a:ea typeface="Arial"/>
                <a:cs typeface="Arial"/>
                <a:sym typeface="Arial"/>
              </a:rPr>
              <a:t>Τοπικές προσαρμογές</a:t>
            </a:r>
            <a:endParaRPr b="0" i="0" sz="2000" u="none" cap="none" strike="noStrike">
              <a:solidFill>
                <a:schemeClr val="dk1"/>
              </a:solidFill>
              <a:latin typeface="Calibri"/>
              <a:ea typeface="Calibri"/>
              <a:cs typeface="Calibri"/>
              <a:sym typeface="Calibri"/>
            </a:endParaRPr>
          </a:p>
        </p:txBody>
      </p:sp>
      <p:sp>
        <p:nvSpPr>
          <p:cNvPr id="187" name="Google Shape;187;p12"/>
          <p:cNvSpPr/>
          <p:nvPr/>
        </p:nvSpPr>
        <p:spPr>
          <a:xfrm>
            <a:off x="1005840" y="1965960"/>
            <a:ext cx="4754880" cy="713232"/>
          </a:xfrm>
          <a:prstGeom prst="roundRect">
            <a:avLst>
              <a:gd fmla="val 16667" name="adj"/>
            </a:avLst>
          </a:prstGeom>
          <a:solidFill>
            <a:srgbClr val="F4F0FB"/>
          </a:solidFill>
          <a:ln cap="flat" cmpd="sng" w="12700">
            <a:solidFill>
              <a:srgbClr val="F4F0FB"/>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720"/>
              <a:buFont typeface="Arial"/>
              <a:buNone/>
            </a:pPr>
            <a:r>
              <a:rPr b="0" i="0" lang="el-GR" sz="1720" u="none" cap="none" strike="noStrike">
                <a:solidFill>
                  <a:srgbClr val="333333"/>
                </a:solidFill>
                <a:latin typeface="Arial"/>
                <a:ea typeface="Arial"/>
                <a:cs typeface="Arial"/>
                <a:sym typeface="Arial"/>
              </a:rPr>
              <a:t>Μαθησιακοί στόχοι και αξιοπρέπεια των συμμετεχόντων</a:t>
            </a:r>
            <a:endParaRPr b="0" i="0" sz="1720" u="none" cap="none" strike="noStrike">
              <a:solidFill>
                <a:schemeClr val="dk1"/>
              </a:solidFill>
              <a:latin typeface="Calibri"/>
              <a:ea typeface="Calibri"/>
              <a:cs typeface="Calibri"/>
              <a:sym typeface="Calibri"/>
            </a:endParaRPr>
          </a:p>
        </p:txBody>
      </p:sp>
      <p:sp>
        <p:nvSpPr>
          <p:cNvPr id="188" name="Google Shape;188;p12"/>
          <p:cNvSpPr/>
          <p:nvPr/>
        </p:nvSpPr>
        <p:spPr>
          <a:xfrm>
            <a:off x="1005840" y="2926080"/>
            <a:ext cx="4754880" cy="713232"/>
          </a:xfrm>
          <a:prstGeom prst="roundRect">
            <a:avLst>
              <a:gd fmla="val 16667" name="adj"/>
            </a:avLst>
          </a:prstGeom>
          <a:solidFill>
            <a:srgbClr val="F4F0FB"/>
          </a:solidFill>
          <a:ln cap="flat" cmpd="sng" w="12700">
            <a:solidFill>
              <a:srgbClr val="F4F0FB"/>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720"/>
              <a:buFont typeface="Arial"/>
              <a:buNone/>
            </a:pPr>
            <a:r>
              <a:rPr b="0" i="0" lang="el-GR" sz="1720" u="none" cap="none" strike="noStrike">
                <a:solidFill>
                  <a:srgbClr val="333333"/>
                </a:solidFill>
                <a:latin typeface="Arial"/>
                <a:ea typeface="Arial"/>
                <a:cs typeface="Arial"/>
                <a:sym typeface="Arial"/>
              </a:rPr>
              <a:t>Διαγενεακή συνεργασία και κοινά αποτελέσματα</a:t>
            </a:r>
            <a:endParaRPr b="0" i="0" sz="1720" u="none" cap="none" strike="noStrike">
              <a:solidFill>
                <a:schemeClr val="dk1"/>
              </a:solidFill>
              <a:latin typeface="Calibri"/>
              <a:ea typeface="Calibri"/>
              <a:cs typeface="Calibri"/>
              <a:sym typeface="Calibri"/>
            </a:endParaRPr>
          </a:p>
        </p:txBody>
      </p:sp>
      <p:sp>
        <p:nvSpPr>
          <p:cNvPr id="189" name="Google Shape;189;p12"/>
          <p:cNvSpPr/>
          <p:nvPr/>
        </p:nvSpPr>
        <p:spPr>
          <a:xfrm>
            <a:off x="1005840" y="3886200"/>
            <a:ext cx="4754880" cy="713232"/>
          </a:xfrm>
          <a:prstGeom prst="roundRect">
            <a:avLst>
              <a:gd fmla="val 16667" name="adj"/>
            </a:avLst>
          </a:prstGeom>
          <a:solidFill>
            <a:srgbClr val="F4F0FB"/>
          </a:solidFill>
          <a:ln cap="flat" cmpd="sng" w="12700">
            <a:solidFill>
              <a:srgbClr val="F4F0FB"/>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80000"/>
              </a:lnSpc>
              <a:spcBef>
                <a:spcPts val="0"/>
              </a:spcBef>
              <a:spcAft>
                <a:spcPts val="0"/>
              </a:spcAft>
              <a:buClr>
                <a:srgbClr val="000000"/>
              </a:buClr>
              <a:buSzPts val="1591"/>
              <a:buFont typeface="Arial"/>
              <a:buNone/>
            </a:pPr>
            <a:r>
              <a:rPr b="0" i="0" lang="el-GR" sz="1591" u="none" cap="none" strike="noStrike">
                <a:solidFill>
                  <a:srgbClr val="333333"/>
                </a:solidFill>
                <a:latin typeface="Arial"/>
                <a:ea typeface="Arial"/>
                <a:cs typeface="Arial"/>
                <a:sym typeface="Arial"/>
              </a:rPr>
              <a:t>Προσβασιμότητα, ασφάλεια, συγκατάθεση και προσδοκίες όσον αφορά την προστασία της ιδιωτικής ζωής</a:t>
            </a:r>
            <a:endParaRPr b="0" i="0" sz="1591" u="none" cap="none" strike="noStrike">
              <a:solidFill>
                <a:schemeClr val="dk1"/>
              </a:solidFill>
              <a:latin typeface="Calibri"/>
              <a:ea typeface="Calibri"/>
              <a:cs typeface="Calibri"/>
              <a:sym typeface="Calibri"/>
            </a:endParaRPr>
          </a:p>
        </p:txBody>
      </p:sp>
      <p:sp>
        <p:nvSpPr>
          <p:cNvPr id="190" name="Google Shape;190;p12"/>
          <p:cNvSpPr/>
          <p:nvPr/>
        </p:nvSpPr>
        <p:spPr>
          <a:xfrm>
            <a:off x="6400800" y="1965960"/>
            <a:ext cx="4754880" cy="713232"/>
          </a:xfrm>
          <a:prstGeom prst="roundRect">
            <a:avLst>
              <a:gd fmla="val 16667" name="adj"/>
            </a:avLst>
          </a:prstGeom>
          <a:solidFill>
            <a:srgbClr val="EAF6E4"/>
          </a:solidFill>
          <a:ln cap="flat" cmpd="sng" w="12700">
            <a:solidFill>
              <a:srgbClr val="EAF6E4"/>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720"/>
              <a:buFont typeface="Arial"/>
              <a:buNone/>
            </a:pPr>
            <a:r>
              <a:rPr b="0" i="0" lang="el-GR" sz="1720" u="none" cap="none" strike="noStrike">
                <a:solidFill>
                  <a:srgbClr val="333333"/>
                </a:solidFill>
                <a:latin typeface="Arial"/>
                <a:ea typeface="Arial"/>
                <a:cs typeface="Arial"/>
                <a:sym typeface="Arial"/>
              </a:rPr>
              <a:t>Παραδείγματα, τοπικές ιστορίες και αξιοθέατα</a:t>
            </a:r>
            <a:endParaRPr b="0" i="0" sz="1720" u="none" cap="none" strike="noStrike">
              <a:solidFill>
                <a:schemeClr val="dk1"/>
              </a:solidFill>
              <a:latin typeface="Calibri"/>
              <a:ea typeface="Calibri"/>
              <a:cs typeface="Calibri"/>
              <a:sym typeface="Calibri"/>
            </a:endParaRPr>
          </a:p>
        </p:txBody>
      </p:sp>
      <p:sp>
        <p:nvSpPr>
          <p:cNvPr id="191" name="Google Shape;191;p12"/>
          <p:cNvSpPr/>
          <p:nvPr/>
        </p:nvSpPr>
        <p:spPr>
          <a:xfrm>
            <a:off x="6400800" y="2926080"/>
            <a:ext cx="4754880" cy="713232"/>
          </a:xfrm>
          <a:prstGeom prst="roundRect">
            <a:avLst>
              <a:gd fmla="val 16667" name="adj"/>
            </a:avLst>
          </a:prstGeom>
          <a:solidFill>
            <a:srgbClr val="EAF6E4"/>
          </a:solidFill>
          <a:ln cap="flat" cmpd="sng" w="12700">
            <a:solidFill>
              <a:srgbClr val="EAF6E4"/>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720"/>
              <a:buFont typeface="Arial"/>
              <a:buNone/>
            </a:pPr>
            <a:r>
              <a:rPr b="0" i="0" lang="el-GR" sz="1720" u="none" cap="none" strike="noStrike">
                <a:solidFill>
                  <a:srgbClr val="333333"/>
                </a:solidFill>
                <a:latin typeface="Arial"/>
                <a:ea typeface="Arial"/>
                <a:cs typeface="Arial"/>
                <a:sym typeface="Arial"/>
              </a:rPr>
              <a:t>Γλωσσικό επίπεδο, μετάφραση και πολιτισμικές αναφορές</a:t>
            </a:r>
            <a:endParaRPr b="0" i="0" sz="1720" u="none" cap="none" strike="noStrike">
              <a:solidFill>
                <a:schemeClr val="dk1"/>
              </a:solidFill>
              <a:latin typeface="Calibri"/>
              <a:ea typeface="Calibri"/>
              <a:cs typeface="Calibri"/>
              <a:sym typeface="Calibri"/>
            </a:endParaRPr>
          </a:p>
        </p:txBody>
      </p:sp>
      <p:sp>
        <p:nvSpPr>
          <p:cNvPr id="192" name="Google Shape;192;p12"/>
          <p:cNvSpPr/>
          <p:nvPr/>
        </p:nvSpPr>
        <p:spPr>
          <a:xfrm>
            <a:off x="6400800" y="3886200"/>
            <a:ext cx="4754880" cy="713232"/>
          </a:xfrm>
          <a:prstGeom prst="roundRect">
            <a:avLst>
              <a:gd fmla="val 16667" name="adj"/>
            </a:avLst>
          </a:prstGeom>
          <a:solidFill>
            <a:srgbClr val="EAF6E4"/>
          </a:solidFill>
          <a:ln cap="flat" cmpd="sng" w="12700">
            <a:solidFill>
              <a:srgbClr val="EAF6E4"/>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720"/>
              <a:buFont typeface="Arial"/>
              <a:buNone/>
            </a:pPr>
            <a:r>
              <a:rPr b="0" i="0" lang="el-GR" sz="1720" u="none" cap="none" strike="noStrike">
                <a:solidFill>
                  <a:srgbClr val="333333"/>
                </a:solidFill>
                <a:latin typeface="Arial"/>
                <a:ea typeface="Arial"/>
                <a:cs typeface="Arial"/>
                <a:sym typeface="Arial"/>
              </a:rPr>
              <a:t>Τόπος διεξαγωγής, διαδρομή, ρυθμός, μέγεθος ομάδας και ψηφιακά εργαλεία</a:t>
            </a:r>
            <a:endParaRPr b="0" i="0" sz="1720" u="none" cap="none" strike="noStrike">
              <a:solidFill>
                <a:schemeClr val="dk1"/>
              </a:solidFill>
              <a:latin typeface="Calibri"/>
              <a:ea typeface="Calibri"/>
              <a:cs typeface="Calibri"/>
              <a:sym typeface="Calibri"/>
            </a:endParaRPr>
          </a:p>
        </p:txBody>
      </p:sp>
      <p:sp>
        <p:nvSpPr>
          <p:cNvPr id="193" name="Google Shape;193;p12"/>
          <p:cNvSpPr/>
          <p:nvPr/>
        </p:nvSpPr>
        <p:spPr>
          <a:xfrm>
            <a:off x="914400" y="5349240"/>
            <a:ext cx="10332720" cy="658368"/>
          </a:xfrm>
          <a:prstGeom prst="roundRect">
            <a:avLst>
              <a:gd fmla="val 16667" name="adj"/>
            </a:avLst>
          </a:prstGeom>
          <a:solidFill>
            <a:srgbClr val="EAF3F8"/>
          </a:solidFill>
          <a:ln cap="flat" cmpd="sng" w="12700">
            <a:solidFill>
              <a:srgbClr val="EAF3F8"/>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90000"/>
              </a:lnSpc>
              <a:spcBef>
                <a:spcPts val="0"/>
              </a:spcBef>
              <a:spcAft>
                <a:spcPts val="0"/>
              </a:spcAft>
              <a:buClr>
                <a:srgbClr val="000000"/>
              </a:buClr>
              <a:buSzPts val="2000"/>
              <a:buFont typeface="Arial"/>
              <a:buNone/>
            </a:pPr>
            <a:r>
              <a:rPr b="1" i="0" lang="el-GR" sz="2000" u="none" cap="none" strike="noStrike">
                <a:solidFill>
                  <a:srgbClr val="333333"/>
                </a:solidFill>
                <a:latin typeface="Calibri"/>
                <a:ea typeface="Calibri"/>
                <a:cs typeface="Calibri"/>
                <a:sym typeface="Calibri"/>
              </a:rPr>
              <a:t>Θέμα συζήτησης: Ποιο στοιχείο του τοπικού εργαστηρίου σας πρέπει να αλλάξει πρώτα και ποιο στοιχείο πρέπει να παραμείνει προστατευμένο;</a:t>
            </a:r>
            <a:endParaRPr b="0" i="0" sz="2000" u="none" cap="none" strike="noStrik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3"/>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p>
            <a:pPr indent="0" lvl="0" marL="0" rtl="0" algn="l">
              <a:lnSpc>
                <a:spcPct val="100000"/>
              </a:lnSpc>
              <a:spcBef>
                <a:spcPts val="0"/>
              </a:spcBef>
              <a:spcAft>
                <a:spcPts val="0"/>
              </a:spcAft>
              <a:buClr>
                <a:srgbClr val="FFFFFF"/>
              </a:buClr>
              <a:buSzPts val="2800"/>
              <a:buFont typeface="Play"/>
              <a:buNone/>
            </a:pPr>
            <a:r>
              <a:rPr lang="el-GR">
                <a:latin typeface="Play"/>
                <a:ea typeface="Play"/>
                <a:cs typeface="Play"/>
                <a:sym typeface="Play"/>
              </a:rPr>
              <a:t>Τοπική προσαρμογή</a:t>
            </a:r>
            <a:endParaRPr/>
          </a:p>
        </p:txBody>
      </p:sp>
      <p:sp>
        <p:nvSpPr>
          <p:cNvPr id="199" name="Google Shape;199;p13"/>
          <p:cNvSpPr/>
          <p:nvPr/>
        </p:nvSpPr>
        <p:spPr>
          <a:xfrm>
            <a:off x="1344168" y="1261872"/>
            <a:ext cx="411480"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800"/>
              <a:buFont typeface="Calibri"/>
              <a:buNone/>
            </a:pPr>
            <a:r>
              <a:rPr b="1" i="0" lang="el-GR" sz="1800" u="none" cap="none" strike="noStrike">
                <a:solidFill>
                  <a:srgbClr val="FFFFFF"/>
                </a:solidFill>
                <a:latin typeface="Calibri"/>
                <a:ea typeface="Calibri"/>
                <a:cs typeface="Calibri"/>
                <a:sym typeface="Calibri"/>
              </a:rPr>
              <a:t>1</a:t>
            </a:r>
            <a:endParaRPr b="0" i="0" sz="1800" u="none" cap="none" strike="noStrike">
              <a:solidFill>
                <a:schemeClr val="dk1"/>
              </a:solidFill>
              <a:latin typeface="Calibri"/>
              <a:ea typeface="Calibri"/>
              <a:cs typeface="Calibri"/>
              <a:sym typeface="Calibri"/>
            </a:endParaRPr>
          </a:p>
        </p:txBody>
      </p:sp>
      <p:sp>
        <p:nvSpPr>
          <p:cNvPr id="200" name="Google Shape;200;p13"/>
          <p:cNvSpPr/>
          <p:nvPr/>
        </p:nvSpPr>
        <p:spPr>
          <a:xfrm>
            <a:off x="594360" y="1938528"/>
            <a:ext cx="2103120" cy="2148840"/>
          </a:xfrm>
          <a:prstGeom prst="roundRect">
            <a:avLst>
              <a:gd fmla="val 16667" name="adj"/>
            </a:avLst>
          </a:prstGeom>
          <a:solidFill>
            <a:srgbClr val="EAF6E4"/>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540"/>
              <a:buFont typeface="Arial"/>
              <a:buNone/>
            </a:pPr>
            <a:r>
              <a:rPr b="0" i="0" lang="el-GR" sz="1540" u="none" cap="none" strike="noStrike">
                <a:solidFill>
                  <a:srgbClr val="333333"/>
                </a:solidFill>
                <a:latin typeface="Arial"/>
                <a:ea typeface="Arial"/>
                <a:cs typeface="Arial"/>
                <a:sym typeface="Arial"/>
              </a:rPr>
              <a:t>Διαβάστε τον σκοπό.</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40"/>
              <a:buFont typeface="Arial"/>
              <a:buNone/>
            </a:pPr>
            <a:r>
              <a:rPr b="0" i="0" lang="el-GR" sz="1540" u="none" cap="none" strike="noStrike">
                <a:solidFill>
                  <a:srgbClr val="333333"/>
                </a:solidFill>
                <a:latin typeface="Arial"/>
                <a:ea typeface="Arial"/>
                <a:cs typeface="Arial"/>
                <a:sym typeface="Arial"/>
              </a:rPr>
              <a:t>Τι θα πρέπει να μπορούν να κάνουν οι συμμετέχοντες;</a:t>
            </a:r>
            <a:endParaRPr b="0" i="0" sz="1540" u="none" cap="none" strike="noStrike">
              <a:solidFill>
                <a:schemeClr val="dk1"/>
              </a:solidFill>
              <a:latin typeface="Calibri"/>
              <a:ea typeface="Calibri"/>
              <a:cs typeface="Calibri"/>
              <a:sym typeface="Calibri"/>
            </a:endParaRPr>
          </a:p>
        </p:txBody>
      </p:sp>
      <p:sp>
        <p:nvSpPr>
          <p:cNvPr id="201" name="Google Shape;201;p13"/>
          <p:cNvSpPr/>
          <p:nvPr/>
        </p:nvSpPr>
        <p:spPr>
          <a:xfrm>
            <a:off x="3669751" y="1234440"/>
            <a:ext cx="411480" cy="411480"/>
          </a:xfrm>
          <a:prstGeom prst="ellipse">
            <a:avLst/>
          </a:prstGeom>
          <a:solidFill>
            <a:srgbClr val="147DB8"/>
          </a:solidFill>
          <a:ln cap="flat" cmpd="sng" w="12700">
            <a:solidFill>
              <a:srgbClr val="147DB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2</a:t>
            </a:r>
            <a:endParaRPr b="0" i="0" sz="1800" u="none" cap="none" strike="noStrike">
              <a:solidFill>
                <a:srgbClr val="FFFFFF"/>
              </a:solidFill>
              <a:latin typeface="Calibri"/>
              <a:ea typeface="Calibri"/>
              <a:cs typeface="Calibri"/>
              <a:sym typeface="Calibri"/>
            </a:endParaRPr>
          </a:p>
        </p:txBody>
      </p:sp>
      <p:sp>
        <p:nvSpPr>
          <p:cNvPr id="202" name="Google Shape;202;p13"/>
          <p:cNvSpPr/>
          <p:nvPr/>
        </p:nvSpPr>
        <p:spPr>
          <a:xfrm>
            <a:off x="2926080" y="1938528"/>
            <a:ext cx="2103120" cy="2148840"/>
          </a:xfrm>
          <a:prstGeom prst="roundRect">
            <a:avLst>
              <a:gd fmla="val 16667" name="adj"/>
            </a:avLst>
          </a:prstGeom>
          <a:solidFill>
            <a:srgbClr val="EAF3F8"/>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540"/>
              <a:buFont typeface="Arial"/>
              <a:buNone/>
            </a:pPr>
            <a:r>
              <a:rPr b="0" i="0" lang="el-GR" sz="1540" u="none" cap="none" strike="noStrike">
                <a:solidFill>
                  <a:srgbClr val="333333"/>
                </a:solidFill>
                <a:latin typeface="Arial"/>
                <a:ea typeface="Arial"/>
                <a:cs typeface="Arial"/>
                <a:sym typeface="Arial"/>
              </a:rPr>
              <a:t>Προσδιορισμός αναγκών.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40"/>
              <a:buFont typeface="Arial"/>
              <a:buNone/>
            </a:pPr>
            <a:r>
              <a:rPr b="0" i="0" lang="el-GR" sz="1540" u="none" cap="none" strike="noStrike">
                <a:solidFill>
                  <a:srgbClr val="333333"/>
                </a:solidFill>
                <a:latin typeface="Arial"/>
                <a:ea typeface="Arial"/>
                <a:cs typeface="Arial"/>
                <a:sym typeface="Arial"/>
              </a:rPr>
              <a:t>Γλώσσα, αυτοπεποίθηση, κινητικότητα, αισθητηριακή και ψηφιακή πρόσβαση</a:t>
            </a:r>
            <a:endParaRPr b="0" i="0" sz="1540" u="none" cap="none" strike="noStrike">
              <a:solidFill>
                <a:schemeClr val="dk1"/>
              </a:solidFill>
              <a:latin typeface="Calibri"/>
              <a:ea typeface="Calibri"/>
              <a:cs typeface="Calibri"/>
              <a:sym typeface="Calibri"/>
            </a:endParaRPr>
          </a:p>
        </p:txBody>
      </p:sp>
      <p:sp>
        <p:nvSpPr>
          <p:cNvPr id="203" name="Google Shape;203;p13"/>
          <p:cNvSpPr/>
          <p:nvPr/>
        </p:nvSpPr>
        <p:spPr>
          <a:xfrm>
            <a:off x="6007608" y="1261872"/>
            <a:ext cx="411480"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800"/>
              <a:buFont typeface="Calibri"/>
              <a:buNone/>
            </a:pPr>
            <a:r>
              <a:rPr b="1" i="0" lang="el-GR" sz="1800" u="none" cap="none" strike="noStrike">
                <a:solidFill>
                  <a:srgbClr val="FFFFFF"/>
                </a:solidFill>
                <a:latin typeface="Calibri"/>
                <a:ea typeface="Calibri"/>
                <a:cs typeface="Calibri"/>
                <a:sym typeface="Calibri"/>
              </a:rPr>
              <a:t>3</a:t>
            </a:r>
            <a:endParaRPr b="0" i="0" sz="1800" u="none" cap="none" strike="noStrike">
              <a:solidFill>
                <a:schemeClr val="dk1"/>
              </a:solidFill>
              <a:latin typeface="Calibri"/>
              <a:ea typeface="Calibri"/>
              <a:cs typeface="Calibri"/>
              <a:sym typeface="Calibri"/>
            </a:endParaRPr>
          </a:p>
        </p:txBody>
      </p:sp>
      <p:sp>
        <p:nvSpPr>
          <p:cNvPr id="204" name="Google Shape;204;p13"/>
          <p:cNvSpPr/>
          <p:nvPr/>
        </p:nvSpPr>
        <p:spPr>
          <a:xfrm>
            <a:off x="5257800" y="1938528"/>
            <a:ext cx="2103120" cy="2148840"/>
          </a:xfrm>
          <a:prstGeom prst="roundRect">
            <a:avLst>
              <a:gd fmla="val 16667" name="adj"/>
            </a:avLst>
          </a:prstGeom>
          <a:solidFill>
            <a:srgbClr val="EAF6E4"/>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540"/>
              <a:buFont typeface="Arial"/>
              <a:buNone/>
            </a:pPr>
            <a:r>
              <a:rPr b="0" i="0" lang="el-GR" sz="1540" u="none" cap="none" strike="noStrike">
                <a:solidFill>
                  <a:srgbClr val="333333"/>
                </a:solidFill>
                <a:latin typeface="Arial"/>
                <a:ea typeface="Arial"/>
                <a:cs typeface="Arial"/>
                <a:sym typeface="Arial"/>
              </a:rPr>
              <a:t>Επιλεγμένα τοπικά παραδείγματα.</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40"/>
              <a:buFont typeface="Arial"/>
              <a:buNone/>
            </a:pPr>
            <a:r>
              <a:rPr b="0" i="0" lang="el-GR" sz="1540" u="none" cap="none" strike="noStrike">
                <a:solidFill>
                  <a:srgbClr val="333333"/>
                </a:solidFill>
                <a:latin typeface="Arial"/>
                <a:ea typeface="Arial"/>
                <a:cs typeface="Arial"/>
                <a:sym typeface="Arial"/>
              </a:rPr>
              <a:t>Τοποθεσίες, εικόνες, ιστορίες και αναμνήσεις</a:t>
            </a:r>
            <a:endParaRPr b="0" i="0" sz="1540" u="none" cap="none" strike="noStrike">
              <a:solidFill>
                <a:schemeClr val="dk1"/>
              </a:solidFill>
              <a:latin typeface="Calibri"/>
              <a:ea typeface="Calibri"/>
              <a:cs typeface="Calibri"/>
              <a:sym typeface="Calibri"/>
            </a:endParaRPr>
          </a:p>
        </p:txBody>
      </p:sp>
      <p:sp>
        <p:nvSpPr>
          <p:cNvPr id="205" name="Google Shape;205;p13"/>
          <p:cNvSpPr/>
          <p:nvPr/>
        </p:nvSpPr>
        <p:spPr>
          <a:xfrm>
            <a:off x="8339328" y="1261872"/>
            <a:ext cx="411480"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800"/>
              <a:buFont typeface="Calibri"/>
              <a:buNone/>
            </a:pPr>
            <a:r>
              <a:rPr b="1" i="0" lang="el-GR" sz="1800" u="none" cap="none" strike="noStrike">
                <a:solidFill>
                  <a:srgbClr val="FFFFFF"/>
                </a:solidFill>
                <a:latin typeface="Calibri"/>
                <a:ea typeface="Calibri"/>
                <a:cs typeface="Calibri"/>
                <a:sym typeface="Calibri"/>
              </a:rPr>
              <a:t>4</a:t>
            </a:r>
            <a:endParaRPr b="0" i="0" sz="1800" u="none" cap="none" strike="noStrike">
              <a:solidFill>
                <a:schemeClr val="dk1"/>
              </a:solidFill>
              <a:latin typeface="Calibri"/>
              <a:ea typeface="Calibri"/>
              <a:cs typeface="Calibri"/>
              <a:sym typeface="Calibri"/>
            </a:endParaRPr>
          </a:p>
        </p:txBody>
      </p:sp>
      <p:sp>
        <p:nvSpPr>
          <p:cNvPr id="206" name="Google Shape;206;p13"/>
          <p:cNvSpPr/>
          <p:nvPr/>
        </p:nvSpPr>
        <p:spPr>
          <a:xfrm>
            <a:off x="7589520" y="1938528"/>
            <a:ext cx="2103120" cy="2148840"/>
          </a:xfrm>
          <a:prstGeom prst="roundRect">
            <a:avLst>
              <a:gd fmla="val 16667" name="adj"/>
            </a:avLst>
          </a:prstGeom>
          <a:solidFill>
            <a:srgbClr val="EAF3F8"/>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540"/>
              <a:buFont typeface="Arial"/>
              <a:buNone/>
            </a:pPr>
            <a:r>
              <a:rPr b="0" i="0" lang="el-GR" sz="1540" u="none" cap="none" strike="noStrike">
                <a:solidFill>
                  <a:srgbClr val="333333"/>
                </a:solidFill>
                <a:latin typeface="Arial"/>
                <a:ea typeface="Arial"/>
                <a:cs typeface="Arial"/>
                <a:sym typeface="Arial"/>
              </a:rPr>
              <a:t>Υποστήριξη του προγράμματος. Εκτύπωση, μεγάλα γράμματα, διαλείμματα, θέσεις καθίσματος και εναλλακτικές δραστηριότητες</a:t>
            </a:r>
            <a:endParaRPr b="0" i="0" sz="1540" u="none" cap="none" strike="noStrike">
              <a:solidFill>
                <a:schemeClr val="dk1"/>
              </a:solidFill>
              <a:latin typeface="Calibri"/>
              <a:ea typeface="Calibri"/>
              <a:cs typeface="Calibri"/>
              <a:sym typeface="Calibri"/>
            </a:endParaRPr>
          </a:p>
        </p:txBody>
      </p:sp>
      <p:sp>
        <p:nvSpPr>
          <p:cNvPr id="207" name="Google Shape;207;p13"/>
          <p:cNvSpPr/>
          <p:nvPr/>
        </p:nvSpPr>
        <p:spPr>
          <a:xfrm>
            <a:off x="10812780" y="1234440"/>
            <a:ext cx="411480" cy="411480"/>
          </a:xfrm>
          <a:prstGeom prst="ellipse">
            <a:avLst/>
          </a:prstGeom>
          <a:solidFill>
            <a:srgbClr val="6DBE45"/>
          </a:solidFill>
          <a:ln cap="flat" cmpd="sng" w="12700">
            <a:solidFill>
              <a:srgbClr val="6DBE4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5</a:t>
            </a:r>
            <a:endParaRPr b="0" i="0" sz="1800" u="none" cap="none" strike="noStrike">
              <a:solidFill>
                <a:srgbClr val="FFFFFF"/>
              </a:solidFill>
              <a:latin typeface="Calibri"/>
              <a:ea typeface="Calibri"/>
              <a:cs typeface="Calibri"/>
              <a:sym typeface="Calibri"/>
            </a:endParaRPr>
          </a:p>
        </p:txBody>
      </p:sp>
      <p:sp>
        <p:nvSpPr>
          <p:cNvPr id="208" name="Google Shape;208;p13"/>
          <p:cNvSpPr/>
          <p:nvPr/>
        </p:nvSpPr>
        <p:spPr>
          <a:xfrm>
            <a:off x="9921240" y="1938528"/>
            <a:ext cx="2103120" cy="2148840"/>
          </a:xfrm>
          <a:prstGeom prst="roundRect">
            <a:avLst>
              <a:gd fmla="val 16667" name="adj"/>
            </a:avLst>
          </a:prstGeom>
          <a:solidFill>
            <a:srgbClr val="EAF6E4"/>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540"/>
              <a:buFont typeface="Arial"/>
              <a:buNone/>
            </a:pPr>
            <a:r>
              <a:rPr b="0" i="0" lang="el-GR" sz="1540" u="none" cap="none" strike="noStrike">
                <a:solidFill>
                  <a:srgbClr val="333333"/>
                </a:solidFill>
                <a:latin typeface="Arial"/>
                <a:ea typeface="Arial"/>
                <a:cs typeface="Arial"/>
                <a:sym typeface="Arial"/>
              </a:rPr>
              <a:t>Ελέγξτε το σε τοπικό επίπεδο.</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540"/>
              <a:buFont typeface="Arial"/>
              <a:buNone/>
            </a:pPr>
            <a:r>
              <a:rPr b="0" i="0" lang="el-GR" sz="1540" u="none" cap="none" strike="noStrike">
                <a:solidFill>
                  <a:srgbClr val="333333"/>
                </a:solidFill>
                <a:latin typeface="Arial"/>
                <a:ea typeface="Arial"/>
                <a:cs typeface="Arial"/>
                <a:sym typeface="Arial"/>
              </a:rPr>
              <a:t>Συμβουλευτείτε έναν συνεργάτη ή έναν εκπρόσωπο των συμμετεχόντων</a:t>
            </a:r>
            <a:endParaRPr b="0" i="0" sz="1540" u="none" cap="none" strike="noStrike">
              <a:solidFill>
                <a:schemeClr val="dk1"/>
              </a:solidFill>
              <a:latin typeface="Calibri"/>
              <a:ea typeface="Calibri"/>
              <a:cs typeface="Calibri"/>
              <a:sym typeface="Calibri"/>
            </a:endParaRPr>
          </a:p>
        </p:txBody>
      </p:sp>
      <p:sp>
        <p:nvSpPr>
          <p:cNvPr id="209" name="Google Shape;209;p13"/>
          <p:cNvSpPr/>
          <p:nvPr/>
        </p:nvSpPr>
        <p:spPr>
          <a:xfrm>
            <a:off x="1755648" y="4416551"/>
            <a:ext cx="9395122" cy="2260409"/>
          </a:xfrm>
          <a:prstGeom prst="roundRect">
            <a:avLst>
              <a:gd fmla="val 16667" name="adj"/>
            </a:avLst>
          </a:prstGeom>
          <a:solidFill>
            <a:srgbClr val="F4F0FB"/>
          </a:solidFill>
          <a:ln cap="flat" cmpd="sng" w="12700">
            <a:solidFill>
              <a:srgbClr val="4F3D97"/>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80000"/>
              </a:lnSpc>
              <a:spcBef>
                <a:spcPts val="0"/>
              </a:spcBef>
              <a:spcAft>
                <a:spcPts val="0"/>
              </a:spcAft>
              <a:buClr>
                <a:schemeClr val="dk1"/>
              </a:buClr>
              <a:buSzPts val="1125"/>
              <a:buFont typeface="Calibri"/>
              <a:buNone/>
            </a:pPr>
            <a:r>
              <a:t/>
            </a:r>
            <a:endParaRPr b="1" i="0" sz="1125" u="none" cap="none" strike="noStrike">
              <a:solidFill>
                <a:srgbClr val="4F3D97"/>
              </a:solidFill>
              <a:latin typeface="Arial"/>
              <a:ea typeface="Arial"/>
              <a:cs typeface="Arial"/>
              <a:sym typeface="Arial"/>
            </a:endParaRPr>
          </a:p>
          <a:p>
            <a:pPr indent="0" lvl="0" marL="0" marR="0" rtl="0" algn="l">
              <a:lnSpc>
                <a:spcPct val="200000"/>
              </a:lnSpc>
              <a:spcBef>
                <a:spcPts val="0"/>
              </a:spcBef>
              <a:spcAft>
                <a:spcPts val="0"/>
              </a:spcAft>
              <a:buClr>
                <a:srgbClr val="4F3D97"/>
              </a:buClr>
              <a:buSzPts val="1625"/>
              <a:buFont typeface="Arial"/>
              <a:buNone/>
            </a:pPr>
            <a:r>
              <a:rPr b="1" i="0" lang="el-GR" sz="1625" u="none" cap="none" strike="noStrike">
                <a:solidFill>
                  <a:srgbClr val="4F3D97"/>
                </a:solidFill>
                <a:latin typeface="Arial"/>
                <a:ea typeface="Arial"/>
                <a:cs typeface="Arial"/>
                <a:sym typeface="Arial"/>
              </a:rPr>
              <a:t>          ένα προσχέδιο τοπικού πλάνου, </a:t>
            </a:r>
            <a:endParaRPr b="0" i="0" sz="14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rgbClr val="4F3D97"/>
              </a:buClr>
              <a:buSzPts val="1625"/>
              <a:buFont typeface="Arial"/>
              <a:buNone/>
            </a:pPr>
            <a:r>
              <a:rPr b="1" i="0" lang="el-GR" sz="1625" u="none" cap="none" strike="noStrike">
                <a:solidFill>
                  <a:srgbClr val="4F3D97"/>
                </a:solidFill>
                <a:latin typeface="Arial"/>
                <a:ea typeface="Arial"/>
                <a:cs typeface="Arial"/>
                <a:sym typeface="Arial"/>
              </a:rPr>
              <a:t>          μια λίστα εργαλείων/πόρων για την κοινότητα,</a:t>
            </a:r>
            <a:endParaRPr b="0" i="0" sz="1400" u="none" cap="none" strike="noStrike">
              <a:solidFill>
                <a:srgbClr val="000000"/>
              </a:solidFill>
              <a:latin typeface="Arial"/>
              <a:ea typeface="Arial"/>
              <a:cs typeface="Arial"/>
              <a:sym typeface="Arial"/>
            </a:endParaRPr>
          </a:p>
          <a:p>
            <a:pPr indent="0" lvl="0" marL="0" marR="0" rtl="0" algn="l">
              <a:lnSpc>
                <a:spcPct val="200000"/>
              </a:lnSpc>
              <a:spcBef>
                <a:spcPts val="0"/>
              </a:spcBef>
              <a:spcAft>
                <a:spcPts val="0"/>
              </a:spcAft>
              <a:buClr>
                <a:srgbClr val="000000"/>
              </a:buClr>
              <a:buSzPts val="1625"/>
              <a:buFont typeface="Arial"/>
              <a:buNone/>
            </a:pPr>
            <a:r>
              <a:rPr b="1" i="0" lang="el-GR" sz="1625" u="none" cap="none" strike="noStrike">
                <a:solidFill>
                  <a:srgbClr val="4F3D97"/>
                </a:solidFill>
                <a:latin typeface="Arial"/>
                <a:ea typeface="Arial"/>
                <a:cs typeface="Arial"/>
                <a:sym typeface="Arial"/>
              </a:rPr>
              <a:t>          κατάλογος για τη συγκατάθεση, την προσβασιμότητα και τη διευκόλυνση της συμμετοχής όλων</a:t>
            </a:r>
            <a:endParaRPr b="0" i="0" sz="1625" u="none" cap="none" strike="noStrike">
              <a:solidFill>
                <a:schemeClr val="dk1"/>
              </a:solidFill>
              <a:latin typeface="Calibri"/>
              <a:ea typeface="Calibri"/>
              <a:cs typeface="Calibri"/>
              <a:sym typeface="Calibri"/>
            </a:endParaRPr>
          </a:p>
        </p:txBody>
      </p:sp>
      <p:sp>
        <p:nvSpPr>
          <p:cNvPr id="210" name="Google Shape;210;p13"/>
          <p:cNvSpPr/>
          <p:nvPr/>
        </p:nvSpPr>
        <p:spPr>
          <a:xfrm>
            <a:off x="8410194" y="1261872"/>
            <a:ext cx="411480" cy="411480"/>
          </a:xfrm>
          <a:prstGeom prst="ellipse">
            <a:avLst/>
          </a:prstGeom>
          <a:solidFill>
            <a:srgbClr val="147DB8"/>
          </a:solidFill>
          <a:ln cap="flat" cmpd="sng" w="12700">
            <a:solidFill>
              <a:srgbClr val="147DB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4</a:t>
            </a:r>
            <a:endParaRPr b="0" i="0" sz="1800" u="none" cap="none" strike="noStrike">
              <a:solidFill>
                <a:srgbClr val="FFFFFF"/>
              </a:solidFill>
              <a:latin typeface="Calibri"/>
              <a:ea typeface="Calibri"/>
              <a:cs typeface="Calibri"/>
              <a:sym typeface="Calibri"/>
            </a:endParaRPr>
          </a:p>
        </p:txBody>
      </p:sp>
      <p:sp>
        <p:nvSpPr>
          <p:cNvPr id="211" name="Google Shape;211;p13"/>
          <p:cNvSpPr/>
          <p:nvPr/>
        </p:nvSpPr>
        <p:spPr>
          <a:xfrm>
            <a:off x="6043041" y="1229868"/>
            <a:ext cx="411480" cy="411480"/>
          </a:xfrm>
          <a:prstGeom prst="ellipse">
            <a:avLst/>
          </a:prstGeom>
          <a:solidFill>
            <a:srgbClr val="6DBE45"/>
          </a:solidFill>
          <a:ln cap="flat" cmpd="sng" w="12700">
            <a:solidFill>
              <a:srgbClr val="6DBE4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3</a:t>
            </a:r>
            <a:endParaRPr b="0" i="0" sz="1800" u="none" cap="none" strike="noStrike">
              <a:solidFill>
                <a:srgbClr val="FFFFFF"/>
              </a:solidFill>
              <a:latin typeface="Calibri"/>
              <a:ea typeface="Calibri"/>
              <a:cs typeface="Calibri"/>
              <a:sym typeface="Calibri"/>
            </a:endParaRPr>
          </a:p>
        </p:txBody>
      </p:sp>
      <p:sp>
        <p:nvSpPr>
          <p:cNvPr id="212" name="Google Shape;212;p13"/>
          <p:cNvSpPr/>
          <p:nvPr/>
        </p:nvSpPr>
        <p:spPr>
          <a:xfrm>
            <a:off x="1373464" y="1268162"/>
            <a:ext cx="411480" cy="411480"/>
          </a:xfrm>
          <a:prstGeom prst="ellipse">
            <a:avLst/>
          </a:prstGeom>
          <a:solidFill>
            <a:srgbClr val="6DBE45"/>
          </a:solidFill>
          <a:ln cap="flat" cmpd="sng" w="12700">
            <a:solidFill>
              <a:srgbClr val="6DBE4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Calibri"/>
                <a:ea typeface="Calibri"/>
                <a:cs typeface="Calibri"/>
                <a:sym typeface="Calibri"/>
              </a:rPr>
              <a:t>1</a:t>
            </a:r>
            <a:endParaRPr b="0" i="0" sz="1800" u="none" cap="none" strike="noStrike">
              <a:solidFill>
                <a:srgbClr val="FFFFFF"/>
              </a:solidFill>
              <a:latin typeface="Calibri"/>
              <a:ea typeface="Calibri"/>
              <a:cs typeface="Calibri"/>
              <a:sym typeface="Calibri"/>
            </a:endParaRPr>
          </a:p>
        </p:txBody>
      </p:sp>
      <p:sp>
        <p:nvSpPr>
          <p:cNvPr descr="Σχόλιο Μου αρέσει περίγραμμα" id="213" name="Google Shape;213;p13"/>
          <p:cNvSpPr/>
          <p:nvPr/>
        </p:nvSpPr>
        <p:spPr>
          <a:xfrm>
            <a:off x="1579204" y="4838944"/>
            <a:ext cx="780708" cy="780708"/>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Σχόλιο Μου αρέσει περίγραμμα" id="214" name="Google Shape;214;p13"/>
          <p:cNvSpPr/>
          <p:nvPr/>
        </p:nvSpPr>
        <p:spPr>
          <a:xfrm>
            <a:off x="1579204" y="5367598"/>
            <a:ext cx="780708" cy="780708"/>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descr="Σχόλιο Μου αρέσει περίγραμμα" id="215" name="Google Shape;215;p13"/>
          <p:cNvSpPr/>
          <p:nvPr/>
        </p:nvSpPr>
        <p:spPr>
          <a:xfrm>
            <a:off x="1579204" y="5896252"/>
            <a:ext cx="780708" cy="780708"/>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4"/>
          <p:cNvSpPr txBox="1"/>
          <p:nvPr>
            <p:ph type="ctrTitle"/>
          </p:nvPr>
        </p:nvSpPr>
        <p:spPr>
          <a:xfrm>
            <a:off x="2179865" y="2774849"/>
            <a:ext cx="7832271" cy="1600197"/>
          </a:xfrm>
          <a:prstGeom prst="rect">
            <a:avLst/>
          </a:prstGeom>
          <a:noFill/>
          <a:ln>
            <a:noFill/>
          </a:ln>
        </p:spPr>
        <p:txBody>
          <a:bodyPr anchorCtr="0" anchor="ctr" bIns="46800" lIns="90000" spcFirstLastPara="1" rIns="90000" wrap="square" tIns="46800">
            <a:normAutofit/>
          </a:bodyPr>
          <a:lstStyle/>
          <a:p>
            <a:pPr indent="0" lvl="0" marL="0" rtl="0" algn="ctr">
              <a:lnSpc>
                <a:spcPct val="100000"/>
              </a:lnSpc>
              <a:spcBef>
                <a:spcPts val="0"/>
              </a:spcBef>
              <a:spcAft>
                <a:spcPts val="0"/>
              </a:spcAft>
              <a:buClr>
                <a:srgbClr val="4F3D97"/>
              </a:buClr>
              <a:buSzPts val="2800"/>
              <a:buFont typeface="Play"/>
              <a:buNone/>
            </a:pPr>
            <a:r>
              <a:rPr lang="el-GR" sz="2800">
                <a:solidFill>
                  <a:srgbClr val="4F3D97"/>
                </a:solidFill>
                <a:latin typeface="Play"/>
                <a:ea typeface="Play"/>
                <a:cs typeface="Play"/>
                <a:sym typeface="Play"/>
              </a:rPr>
              <a:t>Προσαρμογή σε πολιτισμικό, γλωσσικό και επίπεδο προσβασιμότητας</a:t>
            </a:r>
            <a:endParaRPr sz="2800">
              <a:solidFill>
                <a:srgbClr val="4F3D97"/>
              </a:solidFill>
              <a:latin typeface="Play"/>
              <a:ea typeface="Play"/>
              <a:cs typeface="Play"/>
              <a:sym typeface="Play"/>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15"/>
          <p:cNvSpPr txBox="1"/>
          <p:nvPr>
            <p:ph type="title"/>
          </p:nvPr>
        </p:nvSpPr>
        <p:spPr>
          <a:xfrm>
            <a:off x="336000" y="0"/>
            <a:ext cx="11520000" cy="989215"/>
          </a:xfrm>
          <a:prstGeom prst="rect">
            <a:avLst/>
          </a:prstGeom>
          <a:noFill/>
          <a:ln>
            <a:noFill/>
          </a:ln>
        </p:spPr>
        <p:txBody>
          <a:bodyPr anchorCtr="0" anchor="ctr" bIns="46800" lIns="91425" spcFirstLastPara="1" rIns="90000" wrap="square" tIns="46800">
            <a:noAutofit/>
          </a:bodyPr>
          <a:lstStyle/>
          <a:p>
            <a:pPr indent="0" lvl="0" marL="0" rtl="0" algn="l">
              <a:lnSpc>
                <a:spcPct val="100000"/>
              </a:lnSpc>
              <a:spcBef>
                <a:spcPts val="0"/>
              </a:spcBef>
              <a:spcAft>
                <a:spcPts val="0"/>
              </a:spcAft>
              <a:buClr>
                <a:srgbClr val="FFFFFF"/>
              </a:buClr>
              <a:buSzPts val="2800"/>
              <a:buFont typeface="Play"/>
              <a:buNone/>
            </a:pPr>
            <a:r>
              <a:rPr lang="el-GR">
                <a:latin typeface="Play"/>
                <a:ea typeface="Play"/>
                <a:cs typeface="Play"/>
                <a:sym typeface="Play"/>
              </a:rPr>
              <a:t>Λίστα για την πρακτική προσαρμογή</a:t>
            </a:r>
            <a:endParaRPr/>
          </a:p>
        </p:txBody>
      </p:sp>
      <p:pic>
        <p:nvPicPr>
          <p:cNvPr descr="Diverse intergenerational group sharing local materials" id="227" name="Google Shape;227;p15"/>
          <p:cNvPicPr preferRelativeResize="0"/>
          <p:nvPr/>
        </p:nvPicPr>
        <p:blipFill rotWithShape="1">
          <a:blip r:embed="rId3">
            <a:alphaModFix/>
          </a:blip>
          <a:srcRect b="0" l="0" r="0" t="0"/>
          <a:stretch/>
        </p:blipFill>
        <p:spPr>
          <a:xfrm>
            <a:off x="6552480" y="1920240"/>
            <a:ext cx="5303520" cy="3977640"/>
          </a:xfrm>
          <a:prstGeom prst="rect">
            <a:avLst/>
          </a:prstGeom>
          <a:noFill/>
          <a:ln>
            <a:noFill/>
          </a:ln>
        </p:spPr>
      </p:pic>
      <p:sp>
        <p:nvSpPr>
          <p:cNvPr id="228" name="Google Shape;228;p15"/>
          <p:cNvSpPr/>
          <p:nvPr/>
        </p:nvSpPr>
        <p:spPr>
          <a:xfrm>
            <a:off x="685799" y="1097280"/>
            <a:ext cx="11275043" cy="822960"/>
          </a:xfrm>
          <a:prstGeom prst="rect">
            <a:avLst/>
          </a:prstGeom>
          <a:noFill/>
          <a:ln>
            <a:noFill/>
          </a:ln>
        </p:spPr>
        <p:txBody>
          <a:bodyPr anchorCtr="0" anchor="ctr" bIns="250" lIns="250" spcFirstLastPara="1" rIns="250" wrap="square" tIns="250">
            <a:normAutofit/>
          </a:bodyPr>
          <a:lstStyle/>
          <a:p>
            <a:pPr indent="0" lvl="0" marL="0" marR="0" rtl="0" algn="l">
              <a:lnSpc>
                <a:spcPct val="100000"/>
              </a:lnSpc>
              <a:spcBef>
                <a:spcPts val="0"/>
              </a:spcBef>
              <a:spcAft>
                <a:spcPts val="0"/>
              </a:spcAft>
              <a:buClr>
                <a:srgbClr val="000000"/>
              </a:buClr>
              <a:buSzPts val="2100"/>
              <a:buFont typeface="Arial"/>
              <a:buNone/>
            </a:pPr>
            <a:r>
              <a:rPr b="1" i="0" lang="el-GR" sz="2100" u="none" cap="none" strike="noStrike">
                <a:solidFill>
                  <a:srgbClr val="4F3D97"/>
                </a:solidFill>
                <a:latin typeface="Calibri"/>
                <a:ea typeface="Calibri"/>
                <a:cs typeface="Calibri"/>
                <a:sym typeface="Calibri"/>
              </a:rPr>
              <a:t>Το εκπαιδευτικό υλικό θα πρέπει να είναι αρκετά οικείο, ώστε οι συμμετέχοντες να εμπλακούν ενεργά και αρκετά δομημένο, ώστε να υποστηρίζει τα ίδια μαθησιακά αποτελέσματα.</a:t>
            </a:r>
            <a:endParaRPr b="0" i="0" sz="2100" u="none" cap="none" strike="noStrike">
              <a:solidFill>
                <a:schemeClr val="dk1"/>
              </a:solidFill>
              <a:latin typeface="Calibri"/>
              <a:ea typeface="Calibri"/>
              <a:cs typeface="Calibri"/>
              <a:sym typeface="Calibri"/>
            </a:endParaRPr>
          </a:p>
        </p:txBody>
      </p:sp>
      <p:sp>
        <p:nvSpPr>
          <p:cNvPr id="229" name="Google Shape;229;p15"/>
          <p:cNvSpPr/>
          <p:nvPr/>
        </p:nvSpPr>
        <p:spPr>
          <a:xfrm>
            <a:off x="685800" y="2331719"/>
            <a:ext cx="5669280" cy="3713139"/>
          </a:xfrm>
          <a:prstGeom prst="rect">
            <a:avLst/>
          </a:prstGeom>
          <a:noFill/>
          <a:ln>
            <a:noFill/>
          </a:ln>
        </p:spPr>
        <p:txBody>
          <a:bodyPr anchorCtr="0" anchor="t" bIns="1000" lIns="1000" spcFirstLastPara="1" rIns="1000" wrap="square" tIns="1000">
            <a:normAutofit/>
          </a:bodyPr>
          <a:lstStyle/>
          <a:p>
            <a:pPr indent="-285750" lvl="0" marL="285750" marR="0" rtl="0" algn="l">
              <a:lnSpc>
                <a:spcPct val="150000"/>
              </a:lnSpc>
              <a:spcBef>
                <a:spcPts val="0"/>
              </a:spcBef>
              <a:spcAft>
                <a:spcPts val="0"/>
              </a:spcAft>
              <a:buClr>
                <a:srgbClr val="333333"/>
              </a:buClr>
              <a:buSzPts val="1760"/>
              <a:buFont typeface="Arial"/>
              <a:buChar char="•"/>
            </a:pPr>
            <a:r>
              <a:rPr b="0" i="0" lang="el-GR" sz="1760" u="none" cap="none" strike="noStrike">
                <a:solidFill>
                  <a:srgbClr val="333333"/>
                </a:solidFill>
                <a:latin typeface="Arial"/>
                <a:ea typeface="Arial"/>
                <a:cs typeface="Arial"/>
                <a:sym typeface="Arial"/>
              </a:rPr>
              <a:t>Χρησιμοποιήστε απλές, άμεσες προτάσεις.</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333333"/>
              </a:buClr>
              <a:buSzPts val="1760"/>
              <a:buFont typeface="Arial"/>
              <a:buChar char="•"/>
            </a:pPr>
            <a:r>
              <a:rPr b="0" i="0" lang="el-GR" sz="1760" u="none" cap="none" strike="noStrike">
                <a:solidFill>
                  <a:srgbClr val="333333"/>
                </a:solidFill>
                <a:latin typeface="Arial"/>
                <a:ea typeface="Arial"/>
                <a:cs typeface="Arial"/>
                <a:sym typeface="Arial"/>
              </a:rPr>
              <a:t>Μεταφράστε τους βασικούς όρους με συνέπεια.</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333333"/>
              </a:buClr>
              <a:buSzPts val="1760"/>
              <a:buFont typeface="Arial"/>
              <a:buChar char="•"/>
            </a:pPr>
            <a:r>
              <a:rPr b="0" i="0" lang="el-GR" sz="1760" u="none" cap="none" strike="noStrike">
                <a:solidFill>
                  <a:srgbClr val="333333"/>
                </a:solidFill>
                <a:latin typeface="Arial"/>
                <a:ea typeface="Arial"/>
                <a:cs typeface="Arial"/>
                <a:sym typeface="Arial"/>
              </a:rPr>
              <a:t>Αντικαταστήστε τα άγνωστα παραδείγματα με τοπικά μέρη, αντικείμενα, εικόνες ή αναμνήσεις.</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333333"/>
              </a:buClr>
              <a:buSzPts val="1760"/>
              <a:buFont typeface="Arial"/>
              <a:buChar char="•"/>
            </a:pPr>
            <a:r>
              <a:rPr b="0" i="0" lang="el-GR" sz="1760" u="none" cap="none" strike="noStrike">
                <a:solidFill>
                  <a:srgbClr val="333333"/>
                </a:solidFill>
                <a:latin typeface="Arial"/>
                <a:ea typeface="Arial"/>
                <a:cs typeface="Arial"/>
                <a:sym typeface="Arial"/>
              </a:rPr>
              <a:t>Προσφέρετε περισσότερους από έναν τρόπους συμμετοχής: προφορικά, γραπτά, δείχνοντας, ηχογραφώντας ή ζωγραφίζοντας.</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333333"/>
              </a:buClr>
              <a:buSzPts val="1760"/>
              <a:buFont typeface="Arial"/>
              <a:buChar char="•"/>
            </a:pPr>
            <a:r>
              <a:rPr b="0" i="0" lang="el-GR" sz="1760" u="none" cap="none" strike="noStrike">
                <a:solidFill>
                  <a:srgbClr val="333333"/>
                </a:solidFill>
                <a:latin typeface="Arial"/>
                <a:ea typeface="Arial"/>
                <a:cs typeface="Arial"/>
                <a:sym typeface="Arial"/>
              </a:rPr>
              <a:t>Ετοιμάστε ευανάγνωστες έντυπες και ψηφιακές εκδόσεις.</a:t>
            </a:r>
            <a:endParaRPr b="0" i="0" sz="176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16"/>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p>
            <a:pPr indent="0" lvl="0" marL="0" rtl="0" algn="l">
              <a:lnSpc>
                <a:spcPct val="100000"/>
              </a:lnSpc>
              <a:spcBef>
                <a:spcPts val="0"/>
              </a:spcBef>
              <a:spcAft>
                <a:spcPts val="0"/>
              </a:spcAft>
              <a:buClr>
                <a:srgbClr val="FFFFFF"/>
              </a:buClr>
              <a:buSzPts val="2800"/>
              <a:buFont typeface="Play"/>
              <a:buNone/>
            </a:pPr>
            <a:r>
              <a:rPr lang="el-GR">
                <a:latin typeface="Play"/>
                <a:ea typeface="Play"/>
                <a:cs typeface="Play"/>
                <a:sym typeface="Play"/>
              </a:rPr>
              <a:t>Πριν, κατά τη διάρκεια και μετά την προσαρμογή</a:t>
            </a:r>
            <a:endParaRPr/>
          </a:p>
        </p:txBody>
      </p:sp>
      <p:sp>
        <p:nvSpPr>
          <p:cNvPr id="235" name="Google Shape;235;p16"/>
          <p:cNvSpPr/>
          <p:nvPr/>
        </p:nvSpPr>
        <p:spPr>
          <a:xfrm>
            <a:off x="640080" y="1188720"/>
            <a:ext cx="3566160" cy="594360"/>
          </a:xfrm>
          <a:prstGeom prst="roundRect">
            <a:avLst>
              <a:gd fmla="val 16667" name="adj"/>
            </a:avLst>
          </a:prstGeom>
          <a:solidFill>
            <a:srgbClr val="6DBE45"/>
          </a:solidFill>
          <a:ln cap="flat" cmpd="sng" w="12700">
            <a:solidFill>
              <a:srgbClr val="6DBE45"/>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FFFFFF"/>
              </a:buClr>
              <a:buSzPts val="1950"/>
              <a:buFont typeface="Arial"/>
              <a:buNone/>
            </a:pPr>
            <a:r>
              <a:rPr b="1" i="0" lang="el-GR" sz="1950" u="none" cap="none" strike="noStrike">
                <a:solidFill>
                  <a:srgbClr val="FFFFFF"/>
                </a:solidFill>
                <a:latin typeface="Arial"/>
                <a:ea typeface="Arial"/>
                <a:cs typeface="Arial"/>
                <a:sym typeface="Arial"/>
              </a:rPr>
              <a:t>Πριν</a:t>
            </a:r>
            <a:endParaRPr b="0" i="0" sz="1950" u="none" cap="none" strike="noStrike">
              <a:solidFill>
                <a:schemeClr val="dk1"/>
              </a:solidFill>
              <a:latin typeface="Calibri"/>
              <a:ea typeface="Calibri"/>
              <a:cs typeface="Calibri"/>
              <a:sym typeface="Calibri"/>
            </a:endParaRPr>
          </a:p>
        </p:txBody>
      </p:sp>
      <p:sp>
        <p:nvSpPr>
          <p:cNvPr id="236" name="Google Shape;236;p16"/>
          <p:cNvSpPr/>
          <p:nvPr/>
        </p:nvSpPr>
        <p:spPr>
          <a:xfrm>
            <a:off x="640080" y="1993392"/>
            <a:ext cx="3566160" cy="2880360"/>
          </a:xfrm>
          <a:prstGeom prst="roundRect">
            <a:avLst>
              <a:gd fmla="val 16667" name="adj"/>
            </a:avLst>
          </a:prstGeom>
          <a:solidFill>
            <a:srgbClr val="EAF6E4"/>
          </a:solidFill>
          <a:ln cap="flat" cmpd="sng" w="12700">
            <a:solidFill>
              <a:srgbClr val="EAF6E4"/>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333333"/>
                </a:solidFill>
                <a:latin typeface="Arial"/>
                <a:ea typeface="Arial"/>
                <a:cs typeface="Arial"/>
                <a:sym typeface="Arial"/>
              </a:rPr>
              <a:t>Εξετάστε το προφίλ των συμμετεχόντων, τις γλωσσικές ανάγκες, τις ανάγκες πρόσβασης, τον χώρο διεξαγωγής και τον εξοπλισμό. Εντοπίστε τοπικά παραδείγματα και συνεργάτες.</a:t>
            </a:r>
            <a:endParaRPr b="0" i="0" sz="1800" u="none" cap="none" strike="noStrike">
              <a:solidFill>
                <a:schemeClr val="dk1"/>
              </a:solidFill>
              <a:latin typeface="Calibri"/>
              <a:ea typeface="Calibri"/>
              <a:cs typeface="Calibri"/>
              <a:sym typeface="Calibri"/>
            </a:endParaRPr>
          </a:p>
        </p:txBody>
      </p:sp>
      <p:sp>
        <p:nvSpPr>
          <p:cNvPr id="237" name="Google Shape;237;p16"/>
          <p:cNvSpPr/>
          <p:nvPr/>
        </p:nvSpPr>
        <p:spPr>
          <a:xfrm>
            <a:off x="4389120" y="1188720"/>
            <a:ext cx="3566160" cy="594360"/>
          </a:xfrm>
          <a:prstGeom prst="roundRect">
            <a:avLst>
              <a:gd fmla="val 16667" name="adj"/>
            </a:avLst>
          </a:prstGeom>
          <a:solidFill>
            <a:srgbClr val="147DB8"/>
          </a:solidFill>
          <a:ln cap="flat" cmpd="sng" w="12700">
            <a:solidFill>
              <a:srgbClr val="147DB8"/>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FFFFFF"/>
              </a:buClr>
              <a:buSzPts val="1950"/>
              <a:buFont typeface="Arial"/>
              <a:buNone/>
            </a:pPr>
            <a:r>
              <a:rPr b="1" i="0" lang="el-GR" sz="1950" u="none" cap="none" strike="noStrike">
                <a:solidFill>
                  <a:srgbClr val="FFFFFF"/>
                </a:solidFill>
                <a:latin typeface="Arial"/>
                <a:ea typeface="Arial"/>
                <a:cs typeface="Arial"/>
                <a:sym typeface="Arial"/>
              </a:rPr>
              <a:t>Κατά τη διάρκεια</a:t>
            </a:r>
            <a:endParaRPr b="0" i="0" sz="1950" u="none" cap="none" strike="noStrike">
              <a:solidFill>
                <a:schemeClr val="dk1"/>
              </a:solidFill>
              <a:latin typeface="Calibri"/>
              <a:ea typeface="Calibri"/>
              <a:cs typeface="Calibri"/>
              <a:sym typeface="Calibri"/>
            </a:endParaRPr>
          </a:p>
        </p:txBody>
      </p:sp>
      <p:sp>
        <p:nvSpPr>
          <p:cNvPr id="238" name="Google Shape;238;p16"/>
          <p:cNvSpPr/>
          <p:nvPr/>
        </p:nvSpPr>
        <p:spPr>
          <a:xfrm>
            <a:off x="4389120" y="1993392"/>
            <a:ext cx="3566160" cy="2880360"/>
          </a:xfrm>
          <a:prstGeom prst="roundRect">
            <a:avLst>
              <a:gd fmla="val 16667" name="adj"/>
            </a:avLst>
          </a:prstGeom>
          <a:solidFill>
            <a:srgbClr val="EAF3F8"/>
          </a:solidFill>
          <a:ln cap="flat" cmpd="sng" w="12700">
            <a:solidFill>
              <a:srgbClr val="EAF3F8"/>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333333"/>
                </a:solidFill>
                <a:latin typeface="Arial"/>
                <a:ea typeface="Arial"/>
                <a:cs typeface="Arial"/>
                <a:sym typeface="Arial"/>
              </a:rPr>
              <a:t>Προσέξτε το ρυθμό, την κατανόηση και την άνεση. Προσαρμόστε τις οδηγίες, τους ρόλους της ομάδας και τη χρήση των εργαλείων χωρίς να αλλάξετε τον μαθησιακό στόχο.</a:t>
            </a:r>
            <a:endParaRPr b="0" i="0" sz="1800" u="none" cap="none" strike="noStrike">
              <a:solidFill>
                <a:schemeClr val="dk1"/>
              </a:solidFill>
              <a:latin typeface="Calibri"/>
              <a:ea typeface="Calibri"/>
              <a:cs typeface="Calibri"/>
              <a:sym typeface="Calibri"/>
            </a:endParaRPr>
          </a:p>
        </p:txBody>
      </p:sp>
      <p:sp>
        <p:nvSpPr>
          <p:cNvPr id="239" name="Google Shape;239;p16"/>
          <p:cNvSpPr/>
          <p:nvPr/>
        </p:nvSpPr>
        <p:spPr>
          <a:xfrm>
            <a:off x="8138160" y="1188720"/>
            <a:ext cx="3566160" cy="594360"/>
          </a:xfrm>
          <a:prstGeom prst="roundRect">
            <a:avLst>
              <a:gd fmla="val 16667" name="adj"/>
            </a:avLst>
          </a:prstGeom>
          <a:solidFill>
            <a:srgbClr val="4F3D97"/>
          </a:solidFill>
          <a:ln cap="flat" cmpd="sng" w="12700">
            <a:solidFill>
              <a:srgbClr val="4F3D97"/>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FFFFFF"/>
              </a:buClr>
              <a:buSzPts val="1950"/>
              <a:buFont typeface="Arial"/>
              <a:buNone/>
            </a:pPr>
            <a:r>
              <a:rPr b="1" i="0" lang="el-GR" sz="1950" u="none" cap="none" strike="noStrike">
                <a:solidFill>
                  <a:srgbClr val="FFFFFF"/>
                </a:solidFill>
                <a:latin typeface="Arial"/>
                <a:ea typeface="Arial"/>
                <a:cs typeface="Arial"/>
                <a:sym typeface="Arial"/>
              </a:rPr>
              <a:t>Μετά</a:t>
            </a:r>
            <a:endParaRPr b="0" i="0" sz="1950" u="none" cap="none" strike="noStrike">
              <a:solidFill>
                <a:schemeClr val="dk1"/>
              </a:solidFill>
              <a:latin typeface="Calibri"/>
              <a:ea typeface="Calibri"/>
              <a:cs typeface="Calibri"/>
              <a:sym typeface="Calibri"/>
            </a:endParaRPr>
          </a:p>
        </p:txBody>
      </p:sp>
      <p:sp>
        <p:nvSpPr>
          <p:cNvPr id="240" name="Google Shape;240;p16"/>
          <p:cNvSpPr/>
          <p:nvPr/>
        </p:nvSpPr>
        <p:spPr>
          <a:xfrm>
            <a:off x="8138160" y="1993392"/>
            <a:ext cx="3566160" cy="2880360"/>
          </a:xfrm>
          <a:prstGeom prst="roundRect">
            <a:avLst>
              <a:gd fmla="val 16667" name="adj"/>
            </a:avLst>
          </a:prstGeom>
          <a:solidFill>
            <a:srgbClr val="F4F0FB"/>
          </a:solidFill>
          <a:ln cap="flat" cmpd="sng" w="12700">
            <a:solidFill>
              <a:srgbClr val="F4F0FB"/>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333333"/>
                </a:solidFill>
                <a:latin typeface="Arial"/>
                <a:ea typeface="Arial"/>
                <a:cs typeface="Arial"/>
                <a:sym typeface="Arial"/>
              </a:rPr>
              <a:t>Συγκεντρώστε τα σχόλια, σημειώστε τα σημεία που προκάλεσαν σύγχυση και ενημερώστε το εγχειρίδιο για το επόμενο τοπικό εργαστήριο.</a:t>
            </a:r>
            <a:endParaRPr b="0" i="0" sz="1800" u="none" cap="none" strike="noStrike">
              <a:solidFill>
                <a:schemeClr val="dk1"/>
              </a:solidFill>
              <a:latin typeface="Calibri"/>
              <a:ea typeface="Calibri"/>
              <a:cs typeface="Calibri"/>
              <a:sym typeface="Calibri"/>
            </a:endParaRPr>
          </a:p>
        </p:txBody>
      </p:sp>
      <p:sp>
        <p:nvSpPr>
          <p:cNvPr id="241" name="Google Shape;241;p16"/>
          <p:cNvSpPr/>
          <p:nvPr/>
        </p:nvSpPr>
        <p:spPr>
          <a:xfrm>
            <a:off x="1143000" y="5486400"/>
            <a:ext cx="9875520" cy="548640"/>
          </a:xfrm>
          <a:prstGeom prst="roundRect">
            <a:avLst>
              <a:gd fmla="val 16667" name="adj"/>
            </a:avLst>
          </a:prstGeom>
          <a:solidFill>
            <a:srgbClr val="FFFFFF"/>
          </a:solidFill>
          <a:ln cap="flat" cmpd="sng" w="12700">
            <a:solidFill>
              <a:srgbClr val="6DBE45"/>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90000"/>
              </a:lnSpc>
              <a:spcBef>
                <a:spcPts val="0"/>
              </a:spcBef>
              <a:spcAft>
                <a:spcPts val="0"/>
              </a:spcAft>
              <a:buClr>
                <a:srgbClr val="000000"/>
              </a:buClr>
              <a:buSzPts val="1711"/>
              <a:buFont typeface="Arial"/>
              <a:buNone/>
            </a:pPr>
            <a:r>
              <a:rPr b="1" i="0" lang="el-GR" sz="1711" u="none" cap="none" strike="noStrike">
                <a:solidFill>
                  <a:srgbClr val="4F3D97"/>
                </a:solidFill>
                <a:latin typeface="Arial"/>
                <a:ea typeface="Arial"/>
                <a:cs typeface="Arial"/>
                <a:sym typeface="Arial"/>
              </a:rPr>
              <a:t>Αναμενόμενο αποτέλεσμα: τα υλικά να γίνονται πιο εύχρηστα, ρεαλιστικά και ευκολότερα στην επαναχρησιμοποίηση μετά από κάθε τοπική παράδοση.</a:t>
            </a:r>
            <a:endParaRPr b="0" i="0" sz="1711"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7"/>
          <p:cNvSpPr txBox="1"/>
          <p:nvPr>
            <p:ph type="ctrTitle"/>
          </p:nvPr>
        </p:nvSpPr>
        <p:spPr>
          <a:xfrm>
            <a:off x="2179865" y="2774849"/>
            <a:ext cx="7832271" cy="1600197"/>
          </a:xfrm>
          <a:prstGeom prst="rect">
            <a:avLst/>
          </a:prstGeom>
          <a:noFill/>
          <a:ln>
            <a:noFill/>
          </a:ln>
        </p:spPr>
        <p:txBody>
          <a:bodyPr anchorCtr="0" anchor="ctr" bIns="46800" lIns="90000" spcFirstLastPara="1" rIns="90000" wrap="square" tIns="46800">
            <a:normAutofit/>
          </a:bodyPr>
          <a:lstStyle/>
          <a:p>
            <a:pPr indent="0" lvl="0" marL="0" rtl="0" algn="ctr">
              <a:lnSpc>
                <a:spcPct val="100000"/>
              </a:lnSpc>
              <a:spcBef>
                <a:spcPts val="0"/>
              </a:spcBef>
              <a:spcAft>
                <a:spcPts val="0"/>
              </a:spcAft>
              <a:buClr>
                <a:srgbClr val="4F3D97"/>
              </a:buClr>
              <a:buSzPts val="2800"/>
              <a:buFont typeface="Play"/>
              <a:buNone/>
            </a:pPr>
            <a:r>
              <a:rPr lang="el-GR" sz="2800">
                <a:solidFill>
                  <a:srgbClr val="4F3D97"/>
                </a:solidFill>
                <a:latin typeface="Play"/>
                <a:ea typeface="Play"/>
                <a:cs typeface="Play"/>
                <a:sym typeface="Play"/>
              </a:rPr>
              <a:t>Προώθηση βέλτιστων πρακτικών για διαγενεακές ομάδες</a:t>
            </a:r>
            <a:endParaRPr sz="28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18"/>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p>
            <a:pPr indent="0" lvl="0" marL="0" rtl="0" algn="l">
              <a:lnSpc>
                <a:spcPct val="100000"/>
              </a:lnSpc>
              <a:spcBef>
                <a:spcPts val="0"/>
              </a:spcBef>
              <a:spcAft>
                <a:spcPts val="0"/>
              </a:spcAft>
              <a:buClr>
                <a:srgbClr val="FFFFFF"/>
              </a:buClr>
              <a:buSzPts val="2800"/>
              <a:buFont typeface="Play"/>
              <a:buNone/>
            </a:pPr>
            <a:r>
              <a:rPr lang="el-GR">
                <a:latin typeface="Play"/>
                <a:ea typeface="Play"/>
                <a:cs typeface="Play"/>
                <a:sym typeface="Play"/>
              </a:rPr>
              <a:t>Βασικά αρχές της διευκόλυνσης</a:t>
            </a:r>
            <a:endParaRPr/>
          </a:p>
        </p:txBody>
      </p:sp>
      <p:sp>
        <p:nvSpPr>
          <p:cNvPr id="252" name="Google Shape;252;p18"/>
          <p:cNvSpPr txBox="1"/>
          <p:nvPr/>
        </p:nvSpPr>
        <p:spPr>
          <a:xfrm>
            <a:off x="606020" y="1131561"/>
            <a:ext cx="11170716" cy="4154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100"/>
              <a:buFont typeface="Arial"/>
              <a:buNone/>
            </a:pPr>
            <a:r>
              <a:rPr b="1" i="0" lang="el-GR" sz="2100" u="none" cap="none" strike="noStrike">
                <a:solidFill>
                  <a:srgbClr val="4F3D97"/>
                </a:solidFill>
                <a:latin typeface="Calibri"/>
                <a:ea typeface="Calibri"/>
                <a:cs typeface="Calibri"/>
                <a:sym typeface="Calibri"/>
              </a:rPr>
              <a:t>Η διαγενεακή συνεργασία έχει επιτυχία όταν οι συμμετέχοντες συνεργάζονται ως ίσοι.</a:t>
            </a:r>
            <a:endParaRPr b="0" i="0" sz="2100" u="none" cap="none" strike="noStrike">
              <a:solidFill>
                <a:schemeClr val="dk1"/>
              </a:solidFill>
              <a:latin typeface="Calibri"/>
              <a:ea typeface="Calibri"/>
              <a:cs typeface="Calibri"/>
              <a:sym typeface="Calibri"/>
            </a:endParaRPr>
          </a:p>
        </p:txBody>
      </p:sp>
      <p:pic>
        <p:nvPicPr>
          <p:cNvPr descr="Intergenerational role rotation illustration" id="253" name="Google Shape;253;p18"/>
          <p:cNvPicPr preferRelativeResize="0"/>
          <p:nvPr/>
        </p:nvPicPr>
        <p:blipFill rotWithShape="1">
          <a:blip r:embed="rId3">
            <a:alphaModFix/>
          </a:blip>
          <a:srcRect b="0" l="0" r="0" t="0"/>
          <a:stretch/>
        </p:blipFill>
        <p:spPr>
          <a:xfrm>
            <a:off x="6446520" y="1548765"/>
            <a:ext cx="5257800" cy="3943350"/>
          </a:xfrm>
          <a:prstGeom prst="rect">
            <a:avLst/>
          </a:prstGeom>
          <a:noFill/>
          <a:ln>
            <a:noFill/>
          </a:ln>
        </p:spPr>
      </p:pic>
      <p:sp>
        <p:nvSpPr>
          <p:cNvPr id="254" name="Google Shape;254;p18"/>
          <p:cNvSpPr/>
          <p:nvPr/>
        </p:nvSpPr>
        <p:spPr>
          <a:xfrm>
            <a:off x="685800" y="1920239"/>
            <a:ext cx="5669280" cy="3320683"/>
          </a:xfrm>
          <a:prstGeom prst="rect">
            <a:avLst/>
          </a:prstGeom>
          <a:noFill/>
          <a:ln>
            <a:noFill/>
          </a:ln>
        </p:spPr>
        <p:txBody>
          <a:bodyPr anchorCtr="0" anchor="t" bIns="1000" lIns="1000" spcFirstLastPara="1" rIns="1000" wrap="square" tIns="1000">
            <a:noAutofit/>
          </a:bodyPr>
          <a:lstStyle/>
          <a:p>
            <a:pPr indent="-285750" lvl="0" marL="285750" marR="0" rtl="0" algn="l">
              <a:lnSpc>
                <a:spcPct val="150000"/>
              </a:lnSpc>
              <a:spcBef>
                <a:spcPts val="0"/>
              </a:spcBef>
              <a:spcAft>
                <a:spcPts val="0"/>
              </a:spcAft>
              <a:buClr>
                <a:srgbClr val="333333"/>
              </a:buClr>
              <a:buSzPts val="1600"/>
              <a:buFont typeface="Arial"/>
              <a:buChar char="•"/>
            </a:pPr>
            <a:r>
              <a:rPr b="0" i="0" lang="el-GR" sz="1600" u="none" cap="none" strike="noStrike">
                <a:solidFill>
                  <a:srgbClr val="333333"/>
                </a:solidFill>
                <a:latin typeface="Arial"/>
                <a:ea typeface="Arial"/>
                <a:cs typeface="Arial"/>
                <a:sym typeface="Arial"/>
              </a:rPr>
              <a:t>Ξεκινήστε με μια δραστηριότητα που δίνει έμφαση στην εμπειρία της ζωής και την περιέργεια.</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333333"/>
              </a:buClr>
              <a:buSzPts val="1600"/>
              <a:buFont typeface="Arial"/>
              <a:buChar char="•"/>
            </a:pPr>
            <a:r>
              <a:rPr b="0" i="0" lang="el-GR" sz="1600" u="none" cap="none" strike="noStrike">
                <a:solidFill>
                  <a:srgbClr val="333333"/>
                </a:solidFill>
                <a:latin typeface="Arial"/>
                <a:ea typeface="Arial"/>
                <a:cs typeface="Arial"/>
                <a:sym typeface="Arial"/>
              </a:rPr>
              <a:t>Χρησιμοποιήστε ανάμεικτα ζευγάρια ή μικρές ομάδες και εναλλάξτε τους ρόλους.</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333333"/>
              </a:buClr>
              <a:buSzPts val="1600"/>
              <a:buFont typeface="Arial"/>
              <a:buChar char="•"/>
            </a:pPr>
            <a:r>
              <a:rPr b="0" i="0" lang="el-GR" sz="1600" u="none" cap="none" strike="noStrike">
                <a:solidFill>
                  <a:srgbClr val="333333"/>
                </a:solidFill>
                <a:latin typeface="Arial"/>
                <a:ea typeface="Arial"/>
                <a:cs typeface="Arial"/>
                <a:sym typeface="Arial"/>
              </a:rPr>
              <a:t>Δώστε οδηγίες σε μικρά βήματα και στη συνέχεια, κάντε μια επίδειξη.</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333333"/>
              </a:buClr>
              <a:buSzPts val="1600"/>
              <a:buFont typeface="Arial"/>
              <a:buChar char="•"/>
            </a:pPr>
            <a:r>
              <a:rPr b="0" i="0" lang="el-GR" sz="1600" u="none" cap="none" strike="noStrike">
                <a:solidFill>
                  <a:srgbClr val="333333"/>
                </a:solidFill>
                <a:latin typeface="Arial"/>
                <a:ea typeface="Arial"/>
                <a:cs typeface="Arial"/>
                <a:sym typeface="Arial"/>
              </a:rPr>
              <a:t>Αφήστε χώρο για σιωπή και αναστοχασμό, αποφύγετε να πιέζετε τους συμμετέχοντες.</a:t>
            </a:r>
            <a:endParaRPr b="0" i="0" sz="1400" u="none" cap="none" strike="noStrike">
              <a:solidFill>
                <a:srgbClr val="000000"/>
              </a:solidFill>
              <a:latin typeface="Arial"/>
              <a:ea typeface="Arial"/>
              <a:cs typeface="Arial"/>
              <a:sym typeface="Arial"/>
            </a:endParaRPr>
          </a:p>
          <a:p>
            <a:pPr indent="-285750" lvl="0" marL="285750" marR="0" rtl="0" algn="l">
              <a:lnSpc>
                <a:spcPct val="150000"/>
              </a:lnSpc>
              <a:spcBef>
                <a:spcPts val="0"/>
              </a:spcBef>
              <a:spcAft>
                <a:spcPts val="0"/>
              </a:spcAft>
              <a:buClr>
                <a:srgbClr val="333333"/>
              </a:buClr>
              <a:buSzPts val="1600"/>
              <a:buFont typeface="Arial"/>
              <a:buChar char="•"/>
            </a:pPr>
            <a:r>
              <a:rPr b="0" i="0" lang="el-GR" sz="1600" u="none" cap="none" strike="noStrike">
                <a:solidFill>
                  <a:srgbClr val="333333"/>
                </a:solidFill>
                <a:latin typeface="Arial"/>
                <a:ea typeface="Arial"/>
                <a:cs typeface="Arial"/>
                <a:sym typeface="Arial"/>
              </a:rPr>
              <a:t>Ολοκληρώστε αναφέροντας τι έμαθε η κάθε γενιά από την άλλη.</a:t>
            </a:r>
            <a:endParaRPr b="0" i="0" sz="1600" u="none" cap="none" strike="noStrike">
              <a:solidFill>
                <a:schemeClr val="dk1"/>
              </a:solidFill>
              <a:latin typeface="Calibri"/>
              <a:ea typeface="Calibri"/>
              <a:cs typeface="Calibri"/>
              <a:sym typeface="Calibri"/>
            </a:endParaRPr>
          </a:p>
        </p:txBody>
      </p:sp>
      <p:sp>
        <p:nvSpPr>
          <p:cNvPr id="255" name="Google Shape;255;p18"/>
          <p:cNvSpPr/>
          <p:nvPr/>
        </p:nvSpPr>
        <p:spPr>
          <a:xfrm>
            <a:off x="777240" y="5676645"/>
            <a:ext cx="5486400" cy="502920"/>
          </a:xfrm>
          <a:prstGeom prst="roundRect">
            <a:avLst>
              <a:gd fmla="val 16667" name="adj"/>
            </a:avLst>
          </a:prstGeom>
          <a:solidFill>
            <a:srgbClr val="EAF6E4"/>
          </a:solidFill>
          <a:ln cap="flat" cmpd="sng" w="12700">
            <a:solidFill>
              <a:srgbClr val="6DBE45"/>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850"/>
              <a:buFont typeface="Arial"/>
              <a:buNone/>
            </a:pPr>
            <a:r>
              <a:rPr b="1" i="0" lang="el-GR" sz="1850" u="none" cap="none" strike="noStrike">
                <a:solidFill>
                  <a:srgbClr val="4F3D97"/>
                </a:solidFill>
                <a:latin typeface="Arial"/>
                <a:ea typeface="Arial"/>
                <a:cs typeface="Arial"/>
                <a:sym typeface="Arial"/>
              </a:rPr>
              <a:t>Φράση καθοδήγησης: «Ας το δοκιμάσουμε μαζί.»</a:t>
            </a:r>
            <a:endParaRPr b="0" i="0" sz="185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19"/>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p>
            <a:pPr indent="0" lvl="0" marL="0" rtl="0" algn="l">
              <a:lnSpc>
                <a:spcPct val="100000"/>
              </a:lnSpc>
              <a:spcBef>
                <a:spcPts val="0"/>
              </a:spcBef>
              <a:spcAft>
                <a:spcPts val="0"/>
              </a:spcAft>
              <a:buClr>
                <a:srgbClr val="FFFFFF"/>
              </a:buClr>
              <a:buSzPts val="2800"/>
              <a:buFont typeface="Play"/>
              <a:buNone/>
            </a:pPr>
            <a:r>
              <a:rPr lang="el-GR">
                <a:latin typeface="Play"/>
                <a:ea typeface="Play"/>
                <a:cs typeface="Play"/>
                <a:sym typeface="Play"/>
              </a:rPr>
              <a:t>Εναλλαγή ρόλων και ίση συμμετοχή</a:t>
            </a:r>
            <a:endParaRPr/>
          </a:p>
        </p:txBody>
      </p:sp>
      <p:sp>
        <p:nvSpPr>
          <p:cNvPr id="261" name="Google Shape;261;p19"/>
          <p:cNvSpPr/>
          <p:nvPr/>
        </p:nvSpPr>
        <p:spPr>
          <a:xfrm>
            <a:off x="731520" y="1361539"/>
            <a:ext cx="10789920" cy="5029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100"/>
              <a:buFont typeface="Arial"/>
              <a:buNone/>
            </a:pPr>
            <a:r>
              <a:rPr b="1" i="0" lang="el-GR" sz="2100" u="none" cap="none" strike="noStrike">
                <a:solidFill>
                  <a:srgbClr val="4F3D97"/>
                </a:solidFill>
                <a:latin typeface="Calibri"/>
                <a:ea typeface="Calibri"/>
                <a:cs typeface="Calibri"/>
                <a:sym typeface="Calibri"/>
              </a:rPr>
              <a:t>Αποφύγετε να αναθέτετε στους ενήλικες μεγαλύτερης ηλικίας αποκλειστικά τον ρόλο των εκπαιδευομένων και στους νέους αποκλειστικά τον ρόλο των τεχνικών βοηθών.</a:t>
            </a:r>
            <a:endParaRPr b="0" i="0" sz="2100" u="none" cap="none" strike="noStrike">
              <a:solidFill>
                <a:schemeClr val="dk1"/>
              </a:solidFill>
              <a:latin typeface="Calibri"/>
              <a:ea typeface="Calibri"/>
              <a:cs typeface="Calibri"/>
              <a:sym typeface="Calibri"/>
            </a:endParaRPr>
          </a:p>
        </p:txBody>
      </p:sp>
      <p:sp>
        <p:nvSpPr>
          <p:cNvPr id="262" name="Google Shape;262;p19"/>
          <p:cNvSpPr/>
          <p:nvPr/>
        </p:nvSpPr>
        <p:spPr>
          <a:xfrm>
            <a:off x="594360" y="2376523"/>
            <a:ext cx="2057400" cy="777240"/>
          </a:xfrm>
          <a:prstGeom prst="roundRect">
            <a:avLst>
              <a:gd fmla="val 16667" name="adj"/>
            </a:avLst>
          </a:prstGeom>
          <a:solidFill>
            <a:srgbClr val="EAF6E4"/>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333333"/>
              </a:buClr>
              <a:buSzPts val="1850"/>
              <a:buFont typeface="Arial"/>
              <a:buNone/>
            </a:pPr>
            <a:r>
              <a:rPr b="1" i="0" lang="el-GR" sz="1850" u="none" cap="none" strike="noStrike">
                <a:solidFill>
                  <a:srgbClr val="333333"/>
                </a:solidFill>
                <a:latin typeface="Arial"/>
                <a:ea typeface="Arial"/>
                <a:cs typeface="Arial"/>
                <a:sym typeface="Arial"/>
              </a:rPr>
              <a:t>Αφηγητής</a:t>
            </a:r>
            <a:endParaRPr b="0" i="0" sz="1850" u="none" cap="none" strike="noStrike">
              <a:solidFill>
                <a:schemeClr val="dk1"/>
              </a:solidFill>
              <a:latin typeface="Calibri"/>
              <a:ea typeface="Calibri"/>
              <a:cs typeface="Calibri"/>
              <a:sym typeface="Calibri"/>
            </a:endParaRPr>
          </a:p>
        </p:txBody>
      </p:sp>
      <p:sp>
        <p:nvSpPr>
          <p:cNvPr id="263" name="Google Shape;263;p19"/>
          <p:cNvSpPr/>
          <p:nvPr/>
        </p:nvSpPr>
        <p:spPr>
          <a:xfrm>
            <a:off x="2926080" y="2376523"/>
            <a:ext cx="2057400" cy="777240"/>
          </a:xfrm>
          <a:prstGeom prst="roundRect">
            <a:avLst>
              <a:gd fmla="val 16667" name="adj"/>
            </a:avLst>
          </a:prstGeom>
          <a:solidFill>
            <a:srgbClr val="EAF3F8"/>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850"/>
              <a:buFont typeface="Arial"/>
              <a:buNone/>
            </a:pPr>
            <a:r>
              <a:rPr b="1" i="0" lang="el-GR" sz="1850" u="none" cap="none" strike="noStrike">
                <a:solidFill>
                  <a:srgbClr val="333333"/>
                </a:solidFill>
                <a:latin typeface="Arial"/>
                <a:ea typeface="Arial"/>
                <a:cs typeface="Arial"/>
                <a:sym typeface="Arial"/>
              </a:rPr>
              <a:t>Συνεντευξιαστής</a:t>
            </a:r>
            <a:endParaRPr b="0" i="0" sz="1850" u="none" cap="none" strike="noStrike">
              <a:solidFill>
                <a:schemeClr val="dk1"/>
              </a:solidFill>
              <a:latin typeface="Calibri"/>
              <a:ea typeface="Calibri"/>
              <a:cs typeface="Calibri"/>
              <a:sym typeface="Calibri"/>
            </a:endParaRPr>
          </a:p>
        </p:txBody>
      </p:sp>
      <p:sp>
        <p:nvSpPr>
          <p:cNvPr id="264" name="Google Shape;264;p19"/>
          <p:cNvSpPr/>
          <p:nvPr/>
        </p:nvSpPr>
        <p:spPr>
          <a:xfrm>
            <a:off x="5257800" y="2376523"/>
            <a:ext cx="2057400" cy="777240"/>
          </a:xfrm>
          <a:prstGeom prst="roundRect">
            <a:avLst>
              <a:gd fmla="val 16667" name="adj"/>
            </a:avLst>
          </a:prstGeom>
          <a:solidFill>
            <a:srgbClr val="EAF6E4"/>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80000"/>
              </a:lnSpc>
              <a:spcBef>
                <a:spcPts val="0"/>
              </a:spcBef>
              <a:spcAft>
                <a:spcPts val="0"/>
              </a:spcAft>
              <a:buClr>
                <a:srgbClr val="000000"/>
              </a:buClr>
              <a:buSzPts val="1711"/>
              <a:buFont typeface="Arial"/>
              <a:buNone/>
            </a:pPr>
            <a:r>
              <a:rPr b="1" i="0" lang="el-GR" sz="1711" u="none" cap="none" strike="noStrike">
                <a:solidFill>
                  <a:srgbClr val="333333"/>
                </a:solidFill>
                <a:latin typeface="Arial"/>
                <a:ea typeface="Arial"/>
                <a:cs typeface="Arial"/>
                <a:sym typeface="Arial"/>
              </a:rPr>
              <a:t>Άτομο που χειρίζεται τις συσκευές</a:t>
            </a:r>
            <a:endParaRPr b="0" i="0" sz="1711" u="none" cap="none" strike="noStrike">
              <a:solidFill>
                <a:schemeClr val="dk1"/>
              </a:solidFill>
              <a:latin typeface="Calibri"/>
              <a:ea typeface="Calibri"/>
              <a:cs typeface="Calibri"/>
              <a:sym typeface="Calibri"/>
            </a:endParaRPr>
          </a:p>
        </p:txBody>
      </p:sp>
      <p:sp>
        <p:nvSpPr>
          <p:cNvPr id="265" name="Google Shape;265;p19"/>
          <p:cNvSpPr/>
          <p:nvPr/>
        </p:nvSpPr>
        <p:spPr>
          <a:xfrm>
            <a:off x="7589520" y="2376523"/>
            <a:ext cx="2057400" cy="777240"/>
          </a:xfrm>
          <a:prstGeom prst="roundRect">
            <a:avLst>
              <a:gd fmla="val 16667" name="adj"/>
            </a:avLst>
          </a:prstGeom>
          <a:solidFill>
            <a:srgbClr val="EAF3F8"/>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333333"/>
              </a:buClr>
              <a:buSzPts val="1850"/>
              <a:buFont typeface="Arial"/>
              <a:buNone/>
            </a:pPr>
            <a:r>
              <a:rPr b="1" i="0" lang="el-GR" sz="1850" u="none" cap="none" strike="noStrike">
                <a:solidFill>
                  <a:srgbClr val="333333"/>
                </a:solidFill>
                <a:latin typeface="Arial"/>
                <a:ea typeface="Arial"/>
                <a:cs typeface="Arial"/>
                <a:sym typeface="Arial"/>
              </a:rPr>
              <a:t>Άτομο που παίρνει σημειώσεις</a:t>
            </a:r>
            <a:endParaRPr b="0" i="0" sz="1850" u="none" cap="none" strike="noStrike">
              <a:solidFill>
                <a:schemeClr val="dk1"/>
              </a:solidFill>
              <a:latin typeface="Calibri"/>
              <a:ea typeface="Calibri"/>
              <a:cs typeface="Calibri"/>
              <a:sym typeface="Calibri"/>
            </a:endParaRPr>
          </a:p>
        </p:txBody>
      </p:sp>
      <p:sp>
        <p:nvSpPr>
          <p:cNvPr id="266" name="Google Shape;266;p19"/>
          <p:cNvSpPr/>
          <p:nvPr/>
        </p:nvSpPr>
        <p:spPr>
          <a:xfrm>
            <a:off x="9921240" y="2376523"/>
            <a:ext cx="2057400" cy="777240"/>
          </a:xfrm>
          <a:prstGeom prst="roundRect">
            <a:avLst>
              <a:gd fmla="val 16667" name="adj"/>
            </a:avLst>
          </a:prstGeom>
          <a:solidFill>
            <a:srgbClr val="EAF6E4"/>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333333"/>
              </a:buClr>
              <a:buSzPts val="1850"/>
              <a:buFont typeface="Arial"/>
              <a:buNone/>
            </a:pPr>
            <a:r>
              <a:rPr b="1" i="0" lang="el-GR" sz="1850" u="none" cap="none" strike="noStrike">
                <a:solidFill>
                  <a:srgbClr val="333333"/>
                </a:solidFill>
                <a:latin typeface="Arial"/>
                <a:ea typeface="Arial"/>
                <a:cs typeface="Arial"/>
                <a:sym typeface="Arial"/>
              </a:rPr>
              <a:t>Άτομο που επεξεργάζεται</a:t>
            </a:r>
            <a:endParaRPr b="0" i="0" sz="1850" u="none" cap="none" strike="noStrike">
              <a:solidFill>
                <a:schemeClr val="dk1"/>
              </a:solidFill>
              <a:latin typeface="Calibri"/>
              <a:ea typeface="Calibri"/>
              <a:cs typeface="Calibri"/>
              <a:sym typeface="Calibri"/>
            </a:endParaRPr>
          </a:p>
        </p:txBody>
      </p:sp>
      <p:sp>
        <p:nvSpPr>
          <p:cNvPr id="267" name="Google Shape;267;p19"/>
          <p:cNvSpPr/>
          <p:nvPr/>
        </p:nvSpPr>
        <p:spPr>
          <a:xfrm>
            <a:off x="594360" y="3600772"/>
            <a:ext cx="8595360" cy="713232"/>
          </a:xfrm>
          <a:prstGeom prst="roundRect">
            <a:avLst>
              <a:gd fmla="val 16667" name="adj"/>
            </a:avLst>
          </a:prstGeom>
          <a:solidFill>
            <a:srgbClr val="F4F0FB"/>
          </a:solidFill>
          <a:ln cap="flat" cmpd="sng" w="12700">
            <a:solidFill>
              <a:srgbClr val="4F3D97"/>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2100"/>
              <a:buFont typeface="Arial"/>
              <a:buNone/>
            </a:pPr>
            <a:r>
              <a:rPr b="1" i="0" lang="el-GR" sz="2100" u="none" cap="none" strike="noStrike">
                <a:solidFill>
                  <a:srgbClr val="4F3D97"/>
                </a:solidFill>
                <a:latin typeface="Arial"/>
                <a:ea typeface="Arial"/>
                <a:cs typeface="Arial"/>
                <a:sym typeface="Arial"/>
              </a:rPr>
              <a:t>Εναλλάξτε τους ρόλους, ώστε κάθε συμμετέχων να έχει μια ορατή συμβολή στην κοινή εργασία.</a:t>
            </a:r>
            <a:endParaRPr b="0" i="0" sz="2100" u="none" cap="none" strike="noStrike">
              <a:solidFill>
                <a:schemeClr val="dk1"/>
              </a:solidFill>
              <a:latin typeface="Calibri"/>
              <a:ea typeface="Calibri"/>
              <a:cs typeface="Calibri"/>
              <a:sym typeface="Calibri"/>
            </a:endParaRPr>
          </a:p>
        </p:txBody>
      </p:sp>
      <p:sp>
        <p:nvSpPr>
          <p:cNvPr id="268" name="Google Shape;268;p19"/>
          <p:cNvSpPr/>
          <p:nvPr/>
        </p:nvSpPr>
        <p:spPr>
          <a:xfrm>
            <a:off x="8634637" y="4154445"/>
            <a:ext cx="3221364" cy="1969949"/>
          </a:xfrm>
          <a:prstGeom prst="wedgeEllipseCallout">
            <a:avLst>
              <a:gd fmla="val -20833" name="adj1"/>
              <a:gd fmla="val 62500" name="adj2"/>
            </a:avLst>
          </a:prstGeom>
          <a:solidFill>
            <a:schemeClr val="accent1"/>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l-GR" sz="1800" u="none" cap="none" strike="noStrike">
                <a:solidFill>
                  <a:srgbClr val="FFFFFF"/>
                </a:solidFill>
                <a:latin typeface="Arial"/>
                <a:ea typeface="Arial"/>
                <a:cs typeface="Arial"/>
                <a:sym typeface="Arial"/>
              </a:rPr>
              <a:t>«Ποιος θέλει να διηγηθεί την ιστορία, ποιος θέλει να κάνει ερωτήσεις και ποιος θέλει να την καταγράψει;»</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20"/>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p>
            <a:pPr indent="0" lvl="0" marL="0" rtl="0" algn="l">
              <a:lnSpc>
                <a:spcPct val="100000"/>
              </a:lnSpc>
              <a:spcBef>
                <a:spcPts val="0"/>
              </a:spcBef>
              <a:spcAft>
                <a:spcPts val="0"/>
              </a:spcAft>
              <a:buClr>
                <a:srgbClr val="FFFFFF"/>
              </a:buClr>
              <a:buSzPts val="2800"/>
              <a:buFont typeface="Play"/>
              <a:buNone/>
            </a:pPr>
            <a:r>
              <a:rPr lang="el-GR">
                <a:latin typeface="Play"/>
                <a:ea typeface="Play"/>
                <a:cs typeface="Play"/>
                <a:sym typeface="Play"/>
              </a:rPr>
              <a:t>Συνηθισμένες λύσεις στις προκλήσεις</a:t>
            </a:r>
            <a:endParaRPr/>
          </a:p>
        </p:txBody>
      </p:sp>
      <p:sp>
        <p:nvSpPr>
          <p:cNvPr id="274" name="Google Shape;274;p20"/>
          <p:cNvSpPr/>
          <p:nvPr/>
        </p:nvSpPr>
        <p:spPr>
          <a:xfrm>
            <a:off x="685800" y="1216644"/>
            <a:ext cx="4069080" cy="502920"/>
          </a:xfrm>
          <a:prstGeom prst="roundRect">
            <a:avLst>
              <a:gd fmla="val 16667" name="adj"/>
            </a:avLst>
          </a:prstGeom>
          <a:solidFill>
            <a:srgbClr val="4F3D97"/>
          </a:solidFill>
          <a:ln cap="flat" cmpd="sng" w="12700">
            <a:solidFill>
              <a:srgbClr val="4F3D97"/>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FFFFFF"/>
              </a:buClr>
              <a:buSzPts val="1800"/>
              <a:buFont typeface="Arial"/>
              <a:buNone/>
            </a:pPr>
            <a:r>
              <a:rPr b="1" i="0" lang="el-GR" sz="1800" u="none" cap="none" strike="noStrike">
                <a:solidFill>
                  <a:srgbClr val="FFFFFF"/>
                </a:solidFill>
                <a:latin typeface="Arial"/>
                <a:ea typeface="Arial"/>
                <a:cs typeface="Arial"/>
                <a:sym typeface="Arial"/>
              </a:rPr>
              <a:t>Πρόκληση</a:t>
            </a:r>
            <a:endParaRPr b="0" i="0" sz="1800" u="none" cap="none" strike="noStrike">
              <a:solidFill>
                <a:schemeClr val="dk1"/>
              </a:solidFill>
              <a:latin typeface="Calibri"/>
              <a:ea typeface="Calibri"/>
              <a:cs typeface="Calibri"/>
              <a:sym typeface="Calibri"/>
            </a:endParaRPr>
          </a:p>
        </p:txBody>
      </p:sp>
      <p:sp>
        <p:nvSpPr>
          <p:cNvPr id="275" name="Google Shape;275;p20"/>
          <p:cNvSpPr/>
          <p:nvPr/>
        </p:nvSpPr>
        <p:spPr>
          <a:xfrm>
            <a:off x="4983480" y="1216644"/>
            <a:ext cx="6400800" cy="502920"/>
          </a:xfrm>
          <a:prstGeom prst="roundRect">
            <a:avLst>
              <a:gd fmla="val 16667" name="adj"/>
            </a:avLst>
          </a:prstGeom>
          <a:solidFill>
            <a:srgbClr val="6DBE45"/>
          </a:solidFill>
          <a:ln cap="flat" cmpd="sng" w="12700">
            <a:solidFill>
              <a:srgbClr val="6DBE45"/>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FFFFFF"/>
              </a:buClr>
              <a:buSzPts val="1800"/>
              <a:buFont typeface="Arial"/>
              <a:buNone/>
            </a:pPr>
            <a:r>
              <a:rPr b="1" i="0" lang="el-GR" sz="1800" u="none" cap="none" strike="noStrike">
                <a:solidFill>
                  <a:srgbClr val="FFFFFF"/>
                </a:solidFill>
                <a:latin typeface="Arial"/>
                <a:ea typeface="Arial"/>
                <a:cs typeface="Arial"/>
                <a:sym typeface="Arial"/>
              </a:rPr>
              <a:t>Απάντηση εκπαιδευτή</a:t>
            </a:r>
            <a:endParaRPr b="0" i="0" sz="1800" u="none" cap="none" strike="noStrike">
              <a:solidFill>
                <a:schemeClr val="dk1"/>
              </a:solidFill>
              <a:latin typeface="Calibri"/>
              <a:ea typeface="Calibri"/>
              <a:cs typeface="Calibri"/>
              <a:sym typeface="Calibri"/>
            </a:endParaRPr>
          </a:p>
        </p:txBody>
      </p:sp>
      <p:sp>
        <p:nvSpPr>
          <p:cNvPr id="276" name="Google Shape;276;p20"/>
          <p:cNvSpPr/>
          <p:nvPr/>
        </p:nvSpPr>
        <p:spPr>
          <a:xfrm>
            <a:off x="685800" y="1948164"/>
            <a:ext cx="4069080" cy="585216"/>
          </a:xfrm>
          <a:prstGeom prst="roundRect">
            <a:avLst>
              <a:gd fmla="val 16667" name="adj"/>
            </a:avLst>
          </a:prstGeom>
          <a:solidFill>
            <a:srgbClr val="EAF6E4"/>
          </a:solidFill>
          <a:ln cap="flat" cmpd="sng" w="12700">
            <a:solidFill>
              <a:srgbClr val="EAF6E4"/>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650"/>
              <a:buFont typeface="Arial"/>
              <a:buNone/>
            </a:pPr>
            <a:r>
              <a:rPr b="1" i="0" lang="el-GR" sz="1650" u="none" cap="none" strike="noStrike">
                <a:solidFill>
                  <a:srgbClr val="333333"/>
                </a:solidFill>
                <a:latin typeface="Arial"/>
                <a:ea typeface="Arial"/>
                <a:cs typeface="Arial"/>
                <a:sym typeface="Arial"/>
              </a:rPr>
              <a:t>Ανισότητα στην εξοικείωση με την τεχνολογία</a:t>
            </a:r>
            <a:endParaRPr b="0" i="0" sz="1650" u="none" cap="none" strike="noStrike">
              <a:solidFill>
                <a:schemeClr val="dk1"/>
              </a:solidFill>
              <a:latin typeface="Calibri"/>
              <a:ea typeface="Calibri"/>
              <a:cs typeface="Calibri"/>
              <a:sym typeface="Calibri"/>
            </a:endParaRPr>
          </a:p>
        </p:txBody>
      </p:sp>
      <p:sp>
        <p:nvSpPr>
          <p:cNvPr id="277" name="Google Shape;277;p20"/>
          <p:cNvSpPr/>
          <p:nvPr/>
        </p:nvSpPr>
        <p:spPr>
          <a:xfrm>
            <a:off x="4983480" y="1948164"/>
            <a:ext cx="6400800" cy="585216"/>
          </a:xfrm>
          <a:prstGeom prst="roundRect">
            <a:avLst>
              <a:gd fmla="val 16667" name="adj"/>
            </a:avLst>
          </a:prstGeom>
          <a:solidFill>
            <a:srgbClr val="FFFFFF"/>
          </a:solidFill>
          <a:ln cap="flat" cmpd="sng" w="12700">
            <a:solidFill>
              <a:srgbClr val="EAF6E4"/>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650"/>
              <a:buFont typeface="Arial"/>
              <a:buNone/>
            </a:pPr>
            <a:r>
              <a:rPr b="0" i="0" lang="el-GR" sz="1650" u="none" cap="none" strike="noStrike">
                <a:solidFill>
                  <a:srgbClr val="333333"/>
                </a:solidFill>
                <a:latin typeface="Arial"/>
                <a:ea typeface="Arial"/>
                <a:cs typeface="Arial"/>
                <a:sym typeface="Arial"/>
              </a:rPr>
              <a:t>Συνδυάστε τις ψηφιακές δεξιότητες με ρόλους που σχετίζονται με την αφήγηση ιστοριών.</a:t>
            </a:r>
            <a:endParaRPr b="0" i="0" sz="1650" u="none" cap="none" strike="noStrike">
              <a:solidFill>
                <a:schemeClr val="dk1"/>
              </a:solidFill>
              <a:latin typeface="Calibri"/>
              <a:ea typeface="Calibri"/>
              <a:cs typeface="Calibri"/>
              <a:sym typeface="Calibri"/>
            </a:endParaRPr>
          </a:p>
        </p:txBody>
      </p:sp>
      <p:sp>
        <p:nvSpPr>
          <p:cNvPr id="278" name="Google Shape;278;p20"/>
          <p:cNvSpPr/>
          <p:nvPr/>
        </p:nvSpPr>
        <p:spPr>
          <a:xfrm>
            <a:off x="685800" y="2734548"/>
            <a:ext cx="4069080" cy="585216"/>
          </a:xfrm>
          <a:prstGeom prst="roundRect">
            <a:avLst>
              <a:gd fmla="val 16667" name="adj"/>
            </a:avLst>
          </a:prstGeom>
          <a:solidFill>
            <a:srgbClr val="EAF3F8"/>
          </a:solidFill>
          <a:ln cap="flat" cmpd="sng" w="12700">
            <a:solidFill>
              <a:srgbClr val="EAF3F8"/>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650"/>
              <a:buFont typeface="Arial"/>
              <a:buNone/>
            </a:pPr>
            <a:r>
              <a:rPr b="1" i="0" lang="el-GR" sz="1650" u="none" cap="none" strike="noStrike">
                <a:solidFill>
                  <a:srgbClr val="333333"/>
                </a:solidFill>
                <a:latin typeface="Arial"/>
                <a:ea typeface="Arial"/>
                <a:cs typeface="Arial"/>
                <a:sym typeface="Arial"/>
              </a:rPr>
              <a:t>Ένας συμμετέχων διακρίνεται</a:t>
            </a:r>
            <a:endParaRPr b="0" i="0" sz="1650" u="none" cap="none" strike="noStrike">
              <a:solidFill>
                <a:schemeClr val="dk1"/>
              </a:solidFill>
              <a:latin typeface="Calibri"/>
              <a:ea typeface="Calibri"/>
              <a:cs typeface="Calibri"/>
              <a:sym typeface="Calibri"/>
            </a:endParaRPr>
          </a:p>
        </p:txBody>
      </p:sp>
      <p:sp>
        <p:nvSpPr>
          <p:cNvPr id="279" name="Google Shape;279;p20"/>
          <p:cNvSpPr/>
          <p:nvPr/>
        </p:nvSpPr>
        <p:spPr>
          <a:xfrm>
            <a:off x="4983480" y="2734548"/>
            <a:ext cx="6400800" cy="585216"/>
          </a:xfrm>
          <a:prstGeom prst="roundRect">
            <a:avLst>
              <a:gd fmla="val 16667" name="adj"/>
            </a:avLst>
          </a:prstGeom>
          <a:solidFill>
            <a:srgbClr val="FFFFFF"/>
          </a:solidFill>
          <a:ln cap="flat" cmpd="sng" w="12700">
            <a:solidFill>
              <a:srgbClr val="EAF3F8"/>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333333"/>
              </a:buClr>
              <a:buSzPts val="1650"/>
              <a:buFont typeface="Arial"/>
              <a:buNone/>
            </a:pPr>
            <a:r>
              <a:rPr b="0" i="0" lang="el-GR" sz="1650" u="none" cap="none" strike="noStrike">
                <a:solidFill>
                  <a:srgbClr val="333333"/>
                </a:solidFill>
                <a:latin typeface="Arial"/>
                <a:ea typeface="Arial"/>
                <a:cs typeface="Arial"/>
                <a:sym typeface="Arial"/>
              </a:rPr>
              <a:t>Εναλλαγή ρόλων.</a:t>
            </a:r>
            <a:endParaRPr b="0" i="0" sz="1650" u="none" cap="none" strike="noStrike">
              <a:solidFill>
                <a:schemeClr val="dk1"/>
              </a:solidFill>
              <a:latin typeface="Calibri"/>
              <a:ea typeface="Calibri"/>
              <a:cs typeface="Calibri"/>
              <a:sym typeface="Calibri"/>
            </a:endParaRPr>
          </a:p>
        </p:txBody>
      </p:sp>
      <p:sp>
        <p:nvSpPr>
          <p:cNvPr id="280" name="Google Shape;280;p20"/>
          <p:cNvSpPr/>
          <p:nvPr/>
        </p:nvSpPr>
        <p:spPr>
          <a:xfrm>
            <a:off x="685800" y="3520932"/>
            <a:ext cx="4069080" cy="585216"/>
          </a:xfrm>
          <a:prstGeom prst="roundRect">
            <a:avLst>
              <a:gd fmla="val 16667" name="adj"/>
            </a:avLst>
          </a:prstGeom>
          <a:solidFill>
            <a:srgbClr val="EAF6E4"/>
          </a:solidFill>
          <a:ln cap="flat" cmpd="sng" w="12700">
            <a:solidFill>
              <a:srgbClr val="EAF6E4"/>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333333"/>
              </a:buClr>
              <a:buSzPts val="1650"/>
              <a:buFont typeface="Arial"/>
              <a:buNone/>
            </a:pPr>
            <a:r>
              <a:rPr b="1" i="0" lang="el-GR" sz="1650" u="none" cap="none" strike="noStrike">
                <a:solidFill>
                  <a:srgbClr val="333333"/>
                </a:solidFill>
                <a:latin typeface="Arial"/>
                <a:ea typeface="Arial"/>
                <a:cs typeface="Arial"/>
                <a:sym typeface="Arial"/>
              </a:rPr>
              <a:t>Διαφορετικά επίπεδα γλώσσας</a:t>
            </a:r>
            <a:endParaRPr b="0" i="0" sz="1650" u="none" cap="none" strike="noStrike">
              <a:solidFill>
                <a:schemeClr val="dk1"/>
              </a:solidFill>
              <a:latin typeface="Calibri"/>
              <a:ea typeface="Calibri"/>
              <a:cs typeface="Calibri"/>
              <a:sym typeface="Calibri"/>
            </a:endParaRPr>
          </a:p>
        </p:txBody>
      </p:sp>
      <p:sp>
        <p:nvSpPr>
          <p:cNvPr id="281" name="Google Shape;281;p20"/>
          <p:cNvSpPr/>
          <p:nvPr/>
        </p:nvSpPr>
        <p:spPr>
          <a:xfrm>
            <a:off x="4983480" y="3520932"/>
            <a:ext cx="6400800" cy="585216"/>
          </a:xfrm>
          <a:prstGeom prst="roundRect">
            <a:avLst>
              <a:gd fmla="val 16667" name="adj"/>
            </a:avLst>
          </a:prstGeom>
          <a:solidFill>
            <a:srgbClr val="FFFFFF"/>
          </a:solidFill>
          <a:ln cap="flat" cmpd="sng" w="12700">
            <a:solidFill>
              <a:srgbClr val="EAF6E4"/>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650"/>
              <a:buFont typeface="Arial"/>
              <a:buNone/>
            </a:pPr>
            <a:r>
              <a:rPr b="0" i="0" lang="el-GR" sz="1650" u="none" cap="none" strike="noStrike">
                <a:solidFill>
                  <a:srgbClr val="333333"/>
                </a:solidFill>
                <a:latin typeface="Arial"/>
                <a:ea typeface="Arial"/>
                <a:cs typeface="Arial"/>
                <a:sym typeface="Arial"/>
              </a:rPr>
              <a:t>Χρησιμοποιήστε οπτικές υποδείξεις, λέξεις-κλειδιά και εξηγήσεις από τους άλλους.</a:t>
            </a:r>
            <a:endParaRPr b="0" i="0" sz="1650" u="none" cap="none" strike="noStrike">
              <a:solidFill>
                <a:schemeClr val="dk1"/>
              </a:solidFill>
              <a:latin typeface="Calibri"/>
              <a:ea typeface="Calibri"/>
              <a:cs typeface="Calibri"/>
              <a:sym typeface="Calibri"/>
            </a:endParaRPr>
          </a:p>
        </p:txBody>
      </p:sp>
      <p:sp>
        <p:nvSpPr>
          <p:cNvPr id="282" name="Google Shape;282;p20"/>
          <p:cNvSpPr/>
          <p:nvPr/>
        </p:nvSpPr>
        <p:spPr>
          <a:xfrm>
            <a:off x="685800" y="4307316"/>
            <a:ext cx="4069080" cy="585216"/>
          </a:xfrm>
          <a:prstGeom prst="roundRect">
            <a:avLst>
              <a:gd fmla="val 16667" name="adj"/>
            </a:avLst>
          </a:prstGeom>
          <a:solidFill>
            <a:srgbClr val="EAF3F8"/>
          </a:solidFill>
          <a:ln cap="flat" cmpd="sng" w="12700">
            <a:solidFill>
              <a:srgbClr val="EAF3F8"/>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333333"/>
              </a:buClr>
              <a:buSzPts val="1650"/>
              <a:buFont typeface="Arial"/>
              <a:buNone/>
            </a:pPr>
            <a:r>
              <a:rPr b="1" i="0" lang="el-GR" sz="1650" u="none" cap="none" strike="noStrike">
                <a:solidFill>
                  <a:srgbClr val="333333"/>
                </a:solidFill>
                <a:latin typeface="Arial"/>
                <a:ea typeface="Arial"/>
                <a:cs typeface="Arial"/>
                <a:sym typeface="Arial"/>
              </a:rPr>
              <a:t>Ευαίσθητες αναμνήσεις</a:t>
            </a:r>
            <a:endParaRPr b="0" i="0" sz="1650" u="none" cap="none" strike="noStrike">
              <a:solidFill>
                <a:schemeClr val="dk1"/>
              </a:solidFill>
              <a:latin typeface="Calibri"/>
              <a:ea typeface="Calibri"/>
              <a:cs typeface="Calibri"/>
              <a:sym typeface="Calibri"/>
            </a:endParaRPr>
          </a:p>
        </p:txBody>
      </p:sp>
      <p:sp>
        <p:nvSpPr>
          <p:cNvPr id="283" name="Google Shape;283;p20"/>
          <p:cNvSpPr/>
          <p:nvPr/>
        </p:nvSpPr>
        <p:spPr>
          <a:xfrm>
            <a:off x="4983480" y="4307316"/>
            <a:ext cx="6400800" cy="585216"/>
          </a:xfrm>
          <a:prstGeom prst="roundRect">
            <a:avLst>
              <a:gd fmla="val 16667" name="adj"/>
            </a:avLst>
          </a:prstGeom>
          <a:solidFill>
            <a:srgbClr val="FFFFFF"/>
          </a:solidFill>
          <a:ln cap="flat" cmpd="sng" w="12700">
            <a:solidFill>
              <a:srgbClr val="EAF3F8"/>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650"/>
              <a:buFont typeface="Arial"/>
              <a:buNone/>
            </a:pPr>
            <a:r>
              <a:rPr b="0" i="0" lang="el-GR" sz="1650" u="none" cap="none" strike="noStrike">
                <a:solidFill>
                  <a:srgbClr val="333333"/>
                </a:solidFill>
                <a:latin typeface="Arial"/>
                <a:ea typeface="Arial"/>
                <a:cs typeface="Arial"/>
                <a:sym typeface="Arial"/>
              </a:rPr>
              <a:t>Προσφέρετε επιλογές και υπενθυμίστε στους συμμετέχοντες ότι μπορούν να διατηρήσουν μια ιστορία ιδιωτική.</a:t>
            </a:r>
            <a:endParaRPr b="0" i="0" sz="1650" u="none" cap="none" strike="noStrike">
              <a:solidFill>
                <a:schemeClr val="dk1"/>
              </a:solidFill>
              <a:latin typeface="Calibri"/>
              <a:ea typeface="Calibri"/>
              <a:cs typeface="Calibri"/>
              <a:sym typeface="Calibri"/>
            </a:endParaRPr>
          </a:p>
        </p:txBody>
      </p:sp>
      <p:sp>
        <p:nvSpPr>
          <p:cNvPr id="284" name="Google Shape;284;p20"/>
          <p:cNvSpPr/>
          <p:nvPr/>
        </p:nvSpPr>
        <p:spPr>
          <a:xfrm>
            <a:off x="685800" y="5093700"/>
            <a:ext cx="4069080" cy="585216"/>
          </a:xfrm>
          <a:prstGeom prst="roundRect">
            <a:avLst>
              <a:gd fmla="val 16667" name="adj"/>
            </a:avLst>
          </a:prstGeom>
          <a:solidFill>
            <a:srgbClr val="EAF6E4"/>
          </a:solidFill>
          <a:ln cap="flat" cmpd="sng" w="12700">
            <a:solidFill>
              <a:srgbClr val="EAF6E4"/>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333333"/>
              </a:buClr>
              <a:buSzPts val="1650"/>
              <a:buFont typeface="Arial"/>
              <a:buNone/>
            </a:pPr>
            <a:r>
              <a:rPr b="1" i="0" lang="el-GR" sz="1650" u="none" cap="none" strike="noStrike">
                <a:solidFill>
                  <a:srgbClr val="333333"/>
                </a:solidFill>
                <a:latin typeface="Arial"/>
                <a:ea typeface="Arial"/>
                <a:cs typeface="Arial"/>
                <a:sym typeface="Arial"/>
              </a:rPr>
              <a:t>Χαμηλή ενέργεια</a:t>
            </a:r>
            <a:endParaRPr b="0" i="0" sz="1650" u="none" cap="none" strike="noStrike">
              <a:solidFill>
                <a:schemeClr val="dk1"/>
              </a:solidFill>
              <a:latin typeface="Calibri"/>
              <a:ea typeface="Calibri"/>
              <a:cs typeface="Calibri"/>
              <a:sym typeface="Calibri"/>
            </a:endParaRPr>
          </a:p>
        </p:txBody>
      </p:sp>
      <p:sp>
        <p:nvSpPr>
          <p:cNvPr id="285" name="Google Shape;285;p20"/>
          <p:cNvSpPr/>
          <p:nvPr/>
        </p:nvSpPr>
        <p:spPr>
          <a:xfrm>
            <a:off x="4983480" y="5093700"/>
            <a:ext cx="6400800" cy="585216"/>
          </a:xfrm>
          <a:prstGeom prst="roundRect">
            <a:avLst>
              <a:gd fmla="val 16667" name="adj"/>
            </a:avLst>
          </a:prstGeom>
          <a:solidFill>
            <a:srgbClr val="FFFFFF"/>
          </a:solidFill>
          <a:ln cap="flat" cmpd="sng" w="12700">
            <a:solidFill>
              <a:srgbClr val="EAF6E4"/>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650"/>
              <a:buFont typeface="Arial"/>
              <a:buNone/>
            </a:pPr>
            <a:r>
              <a:rPr b="0" i="0" lang="el-GR" sz="1650" u="none" cap="none" strike="noStrike">
                <a:solidFill>
                  <a:srgbClr val="333333"/>
                </a:solidFill>
                <a:latin typeface="Arial"/>
                <a:ea typeface="Arial"/>
                <a:cs typeface="Arial"/>
                <a:sym typeface="Arial"/>
              </a:rPr>
              <a:t>Προτιμήστε πιο σύντομες δραστηριότητες, διαλείμματα, καθίσματα και εναλλακτικούς εσωτερικούς χώρους.</a:t>
            </a:r>
            <a:endParaRPr b="0" i="0" sz="1650" u="none" cap="none" strike="noStrike">
              <a:solidFill>
                <a:schemeClr val="dk1"/>
              </a:solidFill>
              <a:latin typeface="Calibri"/>
              <a:ea typeface="Calibri"/>
              <a:cs typeface="Calibri"/>
              <a:sym typeface="Calibri"/>
            </a:endParaRPr>
          </a:p>
        </p:txBody>
      </p:sp>
      <p:sp>
        <p:nvSpPr>
          <p:cNvPr id="286" name="Google Shape;286;p20"/>
          <p:cNvSpPr/>
          <p:nvPr/>
        </p:nvSpPr>
        <p:spPr>
          <a:xfrm>
            <a:off x="914400" y="5788644"/>
            <a:ext cx="10515600" cy="512064"/>
          </a:xfrm>
          <a:prstGeom prst="roundRect">
            <a:avLst>
              <a:gd fmla="val 16667" name="adj"/>
            </a:avLst>
          </a:prstGeom>
          <a:solidFill>
            <a:srgbClr val="F4F0FB"/>
          </a:solidFill>
          <a:ln cap="flat" cmpd="sng" w="12700">
            <a:solidFill>
              <a:srgbClr val="4F3D97"/>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90000"/>
              </a:lnSpc>
              <a:spcBef>
                <a:spcPts val="0"/>
              </a:spcBef>
              <a:spcAft>
                <a:spcPts val="0"/>
              </a:spcAft>
              <a:buClr>
                <a:srgbClr val="000000"/>
              </a:buClr>
              <a:buSzPts val="1619"/>
              <a:buFont typeface="Arial"/>
              <a:buNone/>
            </a:pPr>
            <a:r>
              <a:rPr b="1" i="0" lang="el-GR" sz="1619" u="none" cap="none" strike="noStrike">
                <a:solidFill>
                  <a:srgbClr val="4F3D97"/>
                </a:solidFill>
                <a:latin typeface="Arial"/>
                <a:ea typeface="Arial"/>
                <a:cs typeface="Arial"/>
                <a:sym typeface="Arial"/>
              </a:rPr>
              <a:t>Η διευκολύνσεις συνιστόνται στο να διασφαλίζεται ότι κάθε άτομο μπορεί να συμμετέχει με ασφάλεια, ουσιαστικά και με αξιοπρέπεια.</a:t>
            </a:r>
            <a:endParaRPr b="0" i="0" sz="1619"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sp>
        <p:nvSpPr>
          <p:cNvPr id="291" name="Google Shape;291;p21"/>
          <p:cNvSpPr txBox="1"/>
          <p:nvPr>
            <p:ph type="ctrTitle"/>
          </p:nvPr>
        </p:nvSpPr>
        <p:spPr>
          <a:xfrm>
            <a:off x="2179865" y="2774849"/>
            <a:ext cx="7832271" cy="1600197"/>
          </a:xfrm>
          <a:prstGeom prst="rect">
            <a:avLst/>
          </a:prstGeom>
          <a:noFill/>
          <a:ln>
            <a:noFill/>
          </a:ln>
        </p:spPr>
        <p:txBody>
          <a:bodyPr anchorCtr="0" anchor="ctr" bIns="46800" lIns="90000" spcFirstLastPara="1" rIns="90000" wrap="square" tIns="46800">
            <a:normAutofit/>
          </a:bodyPr>
          <a:lstStyle/>
          <a:p>
            <a:pPr indent="0" lvl="0" marL="0" rtl="0" algn="ctr">
              <a:lnSpc>
                <a:spcPct val="100000"/>
              </a:lnSpc>
              <a:spcBef>
                <a:spcPts val="0"/>
              </a:spcBef>
              <a:spcAft>
                <a:spcPts val="0"/>
              </a:spcAft>
              <a:buClr>
                <a:srgbClr val="4F3D97"/>
              </a:buClr>
              <a:buSzPts val="2800"/>
              <a:buFont typeface="Play"/>
              <a:buNone/>
            </a:pPr>
            <a:r>
              <a:rPr lang="el-GR" sz="2800">
                <a:solidFill>
                  <a:srgbClr val="4F3D97"/>
                </a:solidFill>
                <a:latin typeface="Play"/>
                <a:ea typeface="Play"/>
                <a:cs typeface="Play"/>
                <a:sym typeface="Play"/>
              </a:rPr>
              <a:t>Ψηφιακά εργαλεία και οδηγίες χρήσης για εκπαιδευτές/τριες</a:t>
            </a:r>
            <a:endParaRPr sz="280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22"/>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p>
            <a:pPr indent="0" lvl="0" marL="0" rtl="0" algn="l">
              <a:lnSpc>
                <a:spcPct val="100000"/>
              </a:lnSpc>
              <a:spcBef>
                <a:spcPts val="0"/>
              </a:spcBef>
              <a:spcAft>
                <a:spcPts val="0"/>
              </a:spcAft>
              <a:buClr>
                <a:srgbClr val="FFFFFF"/>
              </a:buClr>
              <a:buSzPts val="2800"/>
              <a:buFont typeface="Play"/>
              <a:buNone/>
            </a:pPr>
            <a:r>
              <a:rPr lang="el-GR">
                <a:latin typeface="Play"/>
                <a:ea typeface="Play"/>
                <a:cs typeface="Play"/>
                <a:sym typeface="Play"/>
              </a:rPr>
              <a:t>Κριτήρια επιλογής εργαλείων</a:t>
            </a:r>
            <a:endParaRPr/>
          </a:p>
        </p:txBody>
      </p:sp>
      <p:pic>
        <p:nvPicPr>
          <p:cNvPr descr="Trainer demonstrating digital tutorial steps" id="297" name="Google Shape;297;p22"/>
          <p:cNvPicPr preferRelativeResize="0"/>
          <p:nvPr/>
        </p:nvPicPr>
        <p:blipFill rotWithShape="1">
          <a:blip r:embed="rId3">
            <a:alphaModFix/>
          </a:blip>
          <a:srcRect b="0" l="0" r="0" t="0"/>
          <a:stretch/>
        </p:blipFill>
        <p:spPr>
          <a:xfrm>
            <a:off x="7360920" y="2339049"/>
            <a:ext cx="4160520" cy="3120390"/>
          </a:xfrm>
          <a:prstGeom prst="rect">
            <a:avLst/>
          </a:prstGeom>
          <a:noFill/>
          <a:ln>
            <a:noFill/>
          </a:ln>
        </p:spPr>
      </p:pic>
      <p:sp>
        <p:nvSpPr>
          <p:cNvPr id="298" name="Google Shape;298;p22"/>
          <p:cNvSpPr/>
          <p:nvPr/>
        </p:nvSpPr>
        <p:spPr>
          <a:xfrm>
            <a:off x="658368" y="1407504"/>
            <a:ext cx="10811522" cy="777240"/>
          </a:xfrm>
          <a:prstGeom prst="rect">
            <a:avLst/>
          </a:prstGeom>
          <a:noFill/>
          <a:ln>
            <a:noFill/>
          </a:ln>
        </p:spPr>
        <p:txBody>
          <a:bodyPr anchorCtr="0" anchor="ctr" bIns="250" lIns="250" spcFirstLastPara="1" rIns="250" wrap="square" tIns="250">
            <a:normAutofit/>
          </a:bodyPr>
          <a:lstStyle/>
          <a:p>
            <a:pPr indent="0" lvl="0" marL="0" marR="0" rtl="0" algn="l">
              <a:lnSpc>
                <a:spcPct val="100000"/>
              </a:lnSpc>
              <a:spcBef>
                <a:spcPts val="0"/>
              </a:spcBef>
              <a:spcAft>
                <a:spcPts val="0"/>
              </a:spcAft>
              <a:buClr>
                <a:srgbClr val="000000"/>
              </a:buClr>
              <a:buSzPts val="2100"/>
              <a:buFont typeface="Arial"/>
              <a:buNone/>
            </a:pPr>
            <a:r>
              <a:rPr b="1" i="0" lang="el-GR" sz="2100" u="none" cap="none" strike="noStrike">
                <a:solidFill>
                  <a:srgbClr val="4F3D97"/>
                </a:solidFill>
                <a:latin typeface="Calibri"/>
                <a:ea typeface="Calibri"/>
                <a:cs typeface="Calibri"/>
                <a:sym typeface="Calibri"/>
              </a:rPr>
              <a:t>Τα ψηφιακά εργαλεία πρέπει να υποστηρίζουν την αφήγηση ιστοριών και τη συνεργασία, δεν πρέπει να αποτελούν το κύριο εμπόδιο στη συμμετοχή.</a:t>
            </a:r>
            <a:endParaRPr b="0" i="0" sz="2100" u="none" cap="none" strike="noStrike">
              <a:solidFill>
                <a:schemeClr val="dk1"/>
              </a:solidFill>
              <a:latin typeface="Calibri"/>
              <a:ea typeface="Calibri"/>
              <a:cs typeface="Calibri"/>
              <a:sym typeface="Calibri"/>
            </a:endParaRPr>
          </a:p>
        </p:txBody>
      </p:sp>
      <p:sp>
        <p:nvSpPr>
          <p:cNvPr id="299" name="Google Shape;299;p22"/>
          <p:cNvSpPr/>
          <p:nvPr/>
        </p:nvSpPr>
        <p:spPr>
          <a:xfrm>
            <a:off x="685800" y="2504784"/>
            <a:ext cx="1508760" cy="420624"/>
          </a:xfrm>
          <a:prstGeom prst="roundRect">
            <a:avLst>
              <a:gd fmla="val 16667" name="adj"/>
            </a:avLst>
          </a:prstGeom>
          <a:solidFill>
            <a:srgbClr val="6DBE45"/>
          </a:solidFill>
          <a:ln cap="flat" cmpd="sng" w="12700">
            <a:solidFill>
              <a:srgbClr val="6DBE45"/>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FFFFFF"/>
              </a:buClr>
              <a:buSzPts val="1520"/>
              <a:buFont typeface="Arial"/>
              <a:buNone/>
            </a:pPr>
            <a:r>
              <a:rPr b="1" i="0" lang="el-GR" sz="1520" u="none" cap="none" strike="noStrike">
                <a:solidFill>
                  <a:srgbClr val="FFFFFF"/>
                </a:solidFill>
                <a:latin typeface="Arial"/>
                <a:ea typeface="Arial"/>
                <a:cs typeface="Arial"/>
                <a:sym typeface="Arial"/>
              </a:rPr>
              <a:t>Σκοπός</a:t>
            </a:r>
            <a:endParaRPr b="0" i="0" sz="1520" u="none" cap="none" strike="noStrike">
              <a:solidFill>
                <a:schemeClr val="dk1"/>
              </a:solidFill>
              <a:latin typeface="Calibri"/>
              <a:ea typeface="Calibri"/>
              <a:cs typeface="Calibri"/>
              <a:sym typeface="Calibri"/>
            </a:endParaRPr>
          </a:p>
        </p:txBody>
      </p:sp>
      <p:sp>
        <p:nvSpPr>
          <p:cNvPr id="300" name="Google Shape;300;p22"/>
          <p:cNvSpPr/>
          <p:nvPr/>
        </p:nvSpPr>
        <p:spPr>
          <a:xfrm>
            <a:off x="2423160" y="2523072"/>
            <a:ext cx="4677248"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0" i="0" lang="el-GR" sz="1600" u="none" cap="none" strike="noStrike">
                <a:solidFill>
                  <a:srgbClr val="333333"/>
                </a:solidFill>
                <a:latin typeface="Calibri"/>
                <a:ea typeface="Calibri"/>
                <a:cs typeface="Calibri"/>
                <a:sym typeface="Calibri"/>
              </a:rPr>
              <a:t>Το εργαλείο αυτό βοηθά στη συλλογή, την οργάνωση ή την κοινοποίηση μιας ιστορίας;</a:t>
            </a:r>
            <a:endParaRPr b="0" i="0" sz="1600" u="none" cap="none" strike="noStrike">
              <a:solidFill>
                <a:schemeClr val="dk1"/>
              </a:solidFill>
              <a:latin typeface="Calibri"/>
              <a:ea typeface="Calibri"/>
              <a:cs typeface="Calibri"/>
              <a:sym typeface="Calibri"/>
            </a:endParaRPr>
          </a:p>
        </p:txBody>
      </p:sp>
      <p:sp>
        <p:nvSpPr>
          <p:cNvPr id="301" name="Google Shape;301;p22"/>
          <p:cNvSpPr/>
          <p:nvPr/>
        </p:nvSpPr>
        <p:spPr>
          <a:xfrm>
            <a:off x="685800" y="3163152"/>
            <a:ext cx="1508760" cy="420624"/>
          </a:xfrm>
          <a:prstGeom prst="roundRect">
            <a:avLst>
              <a:gd fmla="val 16667" name="adj"/>
            </a:avLst>
          </a:prstGeom>
          <a:solidFill>
            <a:srgbClr val="147DB8"/>
          </a:solidFill>
          <a:ln cap="flat" cmpd="sng" w="12700">
            <a:solidFill>
              <a:srgbClr val="147DB8"/>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FFFFFF"/>
              </a:buClr>
              <a:buSzPts val="1520"/>
              <a:buFont typeface="Arial"/>
              <a:buNone/>
            </a:pPr>
            <a:r>
              <a:rPr b="1" i="0" lang="el-GR" sz="1520" u="none" cap="none" strike="noStrike">
                <a:solidFill>
                  <a:srgbClr val="FFFFFF"/>
                </a:solidFill>
                <a:latin typeface="Arial"/>
                <a:ea typeface="Arial"/>
                <a:cs typeface="Arial"/>
                <a:sym typeface="Arial"/>
              </a:rPr>
              <a:t>Πρόσβαση</a:t>
            </a:r>
            <a:endParaRPr b="0" i="0" sz="1520" u="none" cap="none" strike="noStrike">
              <a:solidFill>
                <a:schemeClr val="dk1"/>
              </a:solidFill>
              <a:latin typeface="Calibri"/>
              <a:ea typeface="Calibri"/>
              <a:cs typeface="Calibri"/>
              <a:sym typeface="Calibri"/>
            </a:endParaRPr>
          </a:p>
        </p:txBody>
      </p:sp>
      <p:sp>
        <p:nvSpPr>
          <p:cNvPr id="302" name="Google Shape;302;p22"/>
          <p:cNvSpPr/>
          <p:nvPr/>
        </p:nvSpPr>
        <p:spPr>
          <a:xfrm>
            <a:off x="2423160" y="3181440"/>
            <a:ext cx="3931920" cy="384048"/>
          </a:xfrm>
          <a:prstGeom prst="rect">
            <a:avLst/>
          </a:prstGeom>
          <a:noFill/>
          <a:ln>
            <a:noFill/>
          </a:ln>
        </p:spPr>
        <p:txBody>
          <a:bodyPr anchorCtr="0" anchor="ctr" bIns="0" lIns="0" spcFirstLastPara="1" rIns="0" wrap="square" tIns="0">
            <a:normAutofit/>
          </a:bodyPr>
          <a:lstStyle/>
          <a:p>
            <a:pPr indent="0" lvl="0" marL="0" marR="0" rtl="0" algn="l">
              <a:lnSpc>
                <a:spcPct val="80000"/>
              </a:lnSpc>
              <a:spcBef>
                <a:spcPts val="0"/>
              </a:spcBef>
              <a:spcAft>
                <a:spcPts val="0"/>
              </a:spcAft>
              <a:buClr>
                <a:srgbClr val="000000"/>
              </a:buClr>
              <a:buSzPts val="1480"/>
              <a:buFont typeface="Arial"/>
              <a:buNone/>
            </a:pPr>
            <a:r>
              <a:rPr b="0" i="0" lang="el-GR" sz="1480" u="none" cap="none" strike="noStrike">
                <a:solidFill>
                  <a:srgbClr val="333333"/>
                </a:solidFill>
                <a:latin typeface="Calibri"/>
                <a:ea typeface="Calibri"/>
                <a:cs typeface="Calibri"/>
                <a:sym typeface="Calibri"/>
              </a:rPr>
              <a:t>Μπορούν οι συμμετέχοντες να το χρησιμοποιήσουν στις διαθέσιμες συσκευές;</a:t>
            </a:r>
            <a:endParaRPr b="0" i="0" sz="1480" u="none" cap="none" strike="noStrike">
              <a:solidFill>
                <a:schemeClr val="dk1"/>
              </a:solidFill>
              <a:latin typeface="Calibri"/>
              <a:ea typeface="Calibri"/>
              <a:cs typeface="Calibri"/>
              <a:sym typeface="Calibri"/>
            </a:endParaRPr>
          </a:p>
        </p:txBody>
      </p:sp>
      <p:sp>
        <p:nvSpPr>
          <p:cNvPr id="303" name="Google Shape;303;p22"/>
          <p:cNvSpPr/>
          <p:nvPr/>
        </p:nvSpPr>
        <p:spPr>
          <a:xfrm>
            <a:off x="685800" y="3821520"/>
            <a:ext cx="1508760" cy="420624"/>
          </a:xfrm>
          <a:prstGeom prst="roundRect">
            <a:avLst>
              <a:gd fmla="val 16667" name="adj"/>
            </a:avLst>
          </a:prstGeom>
          <a:solidFill>
            <a:srgbClr val="6DBE45"/>
          </a:solidFill>
          <a:ln cap="flat" cmpd="sng" w="12700">
            <a:solidFill>
              <a:srgbClr val="6DBE45"/>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FFFFFF"/>
              </a:buClr>
              <a:buSzPts val="1520"/>
              <a:buFont typeface="Arial"/>
              <a:buNone/>
            </a:pPr>
            <a:r>
              <a:rPr b="1" i="0" lang="el-GR" sz="1520" u="none" cap="none" strike="noStrike">
                <a:solidFill>
                  <a:srgbClr val="FFFFFF"/>
                </a:solidFill>
                <a:latin typeface="Arial"/>
                <a:ea typeface="Arial"/>
                <a:cs typeface="Arial"/>
                <a:sym typeface="Arial"/>
              </a:rPr>
              <a:t>Απλοποίηση</a:t>
            </a:r>
            <a:endParaRPr b="0" i="0" sz="1520" u="none" cap="none" strike="noStrike">
              <a:solidFill>
                <a:schemeClr val="dk1"/>
              </a:solidFill>
              <a:latin typeface="Calibri"/>
              <a:ea typeface="Calibri"/>
              <a:cs typeface="Calibri"/>
              <a:sym typeface="Calibri"/>
            </a:endParaRPr>
          </a:p>
        </p:txBody>
      </p:sp>
      <p:sp>
        <p:nvSpPr>
          <p:cNvPr id="304" name="Google Shape;304;p22"/>
          <p:cNvSpPr/>
          <p:nvPr/>
        </p:nvSpPr>
        <p:spPr>
          <a:xfrm>
            <a:off x="2423159" y="3839808"/>
            <a:ext cx="4370401" cy="384048"/>
          </a:xfrm>
          <a:prstGeom prst="rect">
            <a:avLst/>
          </a:prstGeom>
          <a:noFill/>
          <a:ln>
            <a:noFill/>
          </a:ln>
        </p:spPr>
        <p:txBody>
          <a:bodyPr anchorCtr="0" anchor="ctr" bIns="0" lIns="0" spcFirstLastPara="1" rIns="0" wrap="square" tIns="0">
            <a:normAutofit/>
          </a:bodyPr>
          <a:lstStyle/>
          <a:p>
            <a:pPr indent="0" lvl="0" marL="0" marR="0" rtl="0" algn="l">
              <a:lnSpc>
                <a:spcPct val="80000"/>
              </a:lnSpc>
              <a:spcBef>
                <a:spcPts val="0"/>
              </a:spcBef>
              <a:spcAft>
                <a:spcPts val="0"/>
              </a:spcAft>
              <a:buClr>
                <a:srgbClr val="000000"/>
              </a:buClr>
              <a:buSzPts val="1480"/>
              <a:buFont typeface="Arial"/>
              <a:buNone/>
            </a:pPr>
            <a:r>
              <a:rPr b="0" i="0" lang="el-GR" sz="1480" u="none" cap="none" strike="noStrike">
                <a:solidFill>
                  <a:srgbClr val="333333"/>
                </a:solidFill>
                <a:latin typeface="Calibri"/>
                <a:ea typeface="Calibri"/>
                <a:cs typeface="Calibri"/>
                <a:sym typeface="Calibri"/>
              </a:rPr>
              <a:t>Μπορεί η εργασία να επεξηγηθεί σε λιγότερο από πέντε λεπτά;</a:t>
            </a:r>
            <a:endParaRPr b="0" i="0" sz="1480" u="none" cap="none" strike="noStrike">
              <a:solidFill>
                <a:schemeClr val="dk1"/>
              </a:solidFill>
              <a:latin typeface="Calibri"/>
              <a:ea typeface="Calibri"/>
              <a:cs typeface="Calibri"/>
              <a:sym typeface="Calibri"/>
            </a:endParaRPr>
          </a:p>
        </p:txBody>
      </p:sp>
      <p:sp>
        <p:nvSpPr>
          <p:cNvPr id="305" name="Google Shape;305;p22"/>
          <p:cNvSpPr/>
          <p:nvPr/>
        </p:nvSpPr>
        <p:spPr>
          <a:xfrm>
            <a:off x="685800" y="4479888"/>
            <a:ext cx="1508760" cy="420624"/>
          </a:xfrm>
          <a:prstGeom prst="roundRect">
            <a:avLst>
              <a:gd fmla="val 16667" name="adj"/>
            </a:avLst>
          </a:prstGeom>
          <a:solidFill>
            <a:srgbClr val="147DB8"/>
          </a:solidFill>
          <a:ln cap="flat" cmpd="sng" w="12700">
            <a:solidFill>
              <a:srgbClr val="147DB8"/>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FFFFFF"/>
              </a:buClr>
              <a:buSzPts val="1520"/>
              <a:buFont typeface="Arial"/>
              <a:buNone/>
            </a:pPr>
            <a:r>
              <a:rPr b="1" i="0" lang="el-GR" sz="1520" u="none" cap="none" strike="noStrike">
                <a:solidFill>
                  <a:srgbClr val="FFFFFF"/>
                </a:solidFill>
                <a:latin typeface="Arial"/>
                <a:ea typeface="Arial"/>
                <a:cs typeface="Arial"/>
                <a:sym typeface="Arial"/>
              </a:rPr>
              <a:t>Ιδιωτικότητα</a:t>
            </a:r>
            <a:endParaRPr b="0" i="0" sz="1520" u="none" cap="none" strike="noStrike">
              <a:solidFill>
                <a:schemeClr val="dk1"/>
              </a:solidFill>
              <a:latin typeface="Calibri"/>
              <a:ea typeface="Calibri"/>
              <a:cs typeface="Calibri"/>
              <a:sym typeface="Calibri"/>
            </a:endParaRPr>
          </a:p>
        </p:txBody>
      </p:sp>
      <p:sp>
        <p:nvSpPr>
          <p:cNvPr id="306" name="Google Shape;306;p22"/>
          <p:cNvSpPr/>
          <p:nvPr/>
        </p:nvSpPr>
        <p:spPr>
          <a:xfrm>
            <a:off x="2423160" y="4498176"/>
            <a:ext cx="4474730" cy="384048"/>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600"/>
              <a:buFont typeface="Arial"/>
              <a:buNone/>
            </a:pPr>
            <a:r>
              <a:rPr b="0" i="0" lang="el-GR" sz="1600" u="none" cap="none" strike="noStrike">
                <a:solidFill>
                  <a:srgbClr val="333333"/>
                </a:solidFill>
                <a:latin typeface="Calibri"/>
                <a:ea typeface="Calibri"/>
                <a:cs typeface="Calibri"/>
                <a:sym typeface="Calibri"/>
              </a:rPr>
              <a:t>Μπορούν τα αποτελέσματα να αποθηκευτούν, να κοινοποιηθούν ή να διαγραφούν με ασφάλεια;</a:t>
            </a:r>
            <a:endParaRPr b="0" i="0" sz="1600" u="none" cap="none" strike="noStrike">
              <a:solidFill>
                <a:schemeClr val="dk1"/>
              </a:solidFill>
              <a:latin typeface="Calibri"/>
              <a:ea typeface="Calibri"/>
              <a:cs typeface="Calibri"/>
              <a:sym typeface="Calibri"/>
            </a:endParaRPr>
          </a:p>
        </p:txBody>
      </p:sp>
      <p:sp>
        <p:nvSpPr>
          <p:cNvPr id="307" name="Google Shape;307;p22"/>
          <p:cNvSpPr/>
          <p:nvPr/>
        </p:nvSpPr>
        <p:spPr>
          <a:xfrm>
            <a:off x="685800" y="5138256"/>
            <a:ext cx="1508760" cy="420624"/>
          </a:xfrm>
          <a:prstGeom prst="roundRect">
            <a:avLst>
              <a:gd fmla="val 16667" name="adj"/>
            </a:avLst>
          </a:prstGeom>
          <a:solidFill>
            <a:srgbClr val="6DBE45"/>
          </a:solidFill>
          <a:ln cap="flat" cmpd="sng" w="12700">
            <a:solidFill>
              <a:srgbClr val="6DBE45"/>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FFFFFF"/>
              </a:buClr>
              <a:buSzPts val="1520"/>
              <a:buFont typeface="Arial"/>
              <a:buNone/>
            </a:pPr>
            <a:r>
              <a:rPr b="1" i="0" lang="el-GR" sz="1520" u="none" cap="none" strike="noStrike">
                <a:solidFill>
                  <a:srgbClr val="FFFFFF"/>
                </a:solidFill>
                <a:latin typeface="Arial"/>
                <a:ea typeface="Arial"/>
                <a:cs typeface="Arial"/>
                <a:sym typeface="Arial"/>
              </a:rPr>
              <a:t>Εναλλακτικές</a:t>
            </a:r>
            <a:endParaRPr b="0" i="0" sz="1520" u="none" cap="none" strike="noStrike">
              <a:solidFill>
                <a:schemeClr val="dk1"/>
              </a:solidFill>
              <a:latin typeface="Calibri"/>
              <a:ea typeface="Calibri"/>
              <a:cs typeface="Calibri"/>
              <a:sym typeface="Calibri"/>
            </a:endParaRPr>
          </a:p>
        </p:txBody>
      </p:sp>
      <p:sp>
        <p:nvSpPr>
          <p:cNvPr id="308" name="Google Shape;308;p22"/>
          <p:cNvSpPr/>
          <p:nvPr/>
        </p:nvSpPr>
        <p:spPr>
          <a:xfrm>
            <a:off x="2423160" y="5156544"/>
            <a:ext cx="3931920" cy="464868"/>
          </a:xfrm>
          <a:prstGeom prst="rect">
            <a:avLst/>
          </a:prstGeom>
          <a:noFill/>
          <a:ln>
            <a:noFill/>
          </a:ln>
        </p:spPr>
        <p:txBody>
          <a:bodyPr anchorCtr="0" anchor="ctr" bIns="0" lIns="0" spcFirstLastPara="1" rIns="0" wrap="square" tIns="0">
            <a:normAutofit/>
          </a:bodyPr>
          <a:lstStyle/>
          <a:p>
            <a:pPr indent="0" lvl="0" marL="0" marR="0" rtl="0" algn="l">
              <a:lnSpc>
                <a:spcPct val="90000"/>
              </a:lnSpc>
              <a:spcBef>
                <a:spcPts val="0"/>
              </a:spcBef>
              <a:spcAft>
                <a:spcPts val="0"/>
              </a:spcAft>
              <a:buClr>
                <a:srgbClr val="000000"/>
              </a:buClr>
              <a:buSzPts val="1600"/>
              <a:buFont typeface="Arial"/>
              <a:buNone/>
            </a:pPr>
            <a:r>
              <a:rPr b="0" i="0" lang="el-GR" sz="1600" u="none" cap="none" strike="noStrike">
                <a:solidFill>
                  <a:srgbClr val="333333"/>
                </a:solidFill>
                <a:latin typeface="Calibri"/>
                <a:ea typeface="Calibri"/>
                <a:cs typeface="Calibri"/>
                <a:sym typeface="Calibri"/>
              </a:rPr>
              <a:t>Υπάρχει κάποια μη ψηφιακή ή απλούστερη εναλλακτική λύση;</a:t>
            </a:r>
            <a:endParaRPr b="0" i="0" sz="16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3"/>
          <p:cNvSpPr/>
          <p:nvPr/>
        </p:nvSpPr>
        <p:spPr>
          <a:xfrm>
            <a:off x="9296811" y="3540339"/>
            <a:ext cx="2011680" cy="1005840"/>
          </a:xfrm>
          <a:prstGeom prst="roundRect">
            <a:avLst>
              <a:gd fmla="val 16667" name="adj"/>
            </a:avLst>
          </a:prstGeom>
          <a:solidFill>
            <a:srgbClr val="FAEEEE"/>
          </a:solidFill>
          <a:ln cap="flat" cmpd="sng" w="9525">
            <a:solidFill>
              <a:srgbClr val="59AA69"/>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14" name="Google Shape;314;p23"/>
          <p:cNvSpPr/>
          <p:nvPr/>
        </p:nvSpPr>
        <p:spPr>
          <a:xfrm>
            <a:off x="6468129" y="3540339"/>
            <a:ext cx="2011680" cy="1005840"/>
          </a:xfrm>
          <a:prstGeom prst="roundRect">
            <a:avLst>
              <a:gd fmla="val 16667" name="adj"/>
            </a:avLst>
          </a:prstGeom>
          <a:solidFill>
            <a:srgbClr val="C4D8F7"/>
          </a:solidFill>
          <a:ln cap="flat" cmpd="sng" w="9525">
            <a:solidFill>
              <a:srgbClr val="59AA69"/>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15" name="Google Shape;315;p23"/>
          <p:cNvSpPr/>
          <p:nvPr/>
        </p:nvSpPr>
        <p:spPr>
          <a:xfrm>
            <a:off x="622709" y="3540339"/>
            <a:ext cx="2011680" cy="1005840"/>
          </a:xfrm>
          <a:prstGeom prst="roundRect">
            <a:avLst>
              <a:gd fmla="val 16667" name="adj"/>
            </a:avLst>
          </a:prstGeom>
          <a:solidFill>
            <a:srgbClr val="D8D4ED"/>
          </a:solidFill>
          <a:ln cap="flat" cmpd="sng" w="9525">
            <a:solidFill>
              <a:srgbClr val="59AA69"/>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16" name="Google Shape;316;p23"/>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p>
            <a:pPr indent="0" lvl="0" marL="0" rtl="0" algn="l">
              <a:lnSpc>
                <a:spcPct val="100000"/>
              </a:lnSpc>
              <a:spcBef>
                <a:spcPts val="0"/>
              </a:spcBef>
              <a:spcAft>
                <a:spcPts val="0"/>
              </a:spcAft>
              <a:buClr>
                <a:srgbClr val="FFFFFF"/>
              </a:buClr>
              <a:buSzPts val="2800"/>
              <a:buFont typeface="Calibri"/>
              <a:buNone/>
            </a:pPr>
            <a:r>
              <a:rPr b="1" lang="el-GR"/>
              <a:t>Ψηφιακά εργαλεία</a:t>
            </a:r>
            <a:endParaRPr/>
          </a:p>
        </p:txBody>
      </p:sp>
      <p:sp>
        <p:nvSpPr>
          <p:cNvPr id="317" name="Google Shape;317;p23"/>
          <p:cNvSpPr/>
          <p:nvPr/>
        </p:nvSpPr>
        <p:spPr>
          <a:xfrm>
            <a:off x="549557" y="3540339"/>
            <a:ext cx="73152" cy="1005840"/>
          </a:xfrm>
          <a:prstGeom prst="rect">
            <a:avLst/>
          </a:prstGeom>
          <a:solidFill>
            <a:srgbClr val="5A3B89"/>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18" name="Google Shape;318;p23"/>
          <p:cNvSpPr txBox="1"/>
          <p:nvPr/>
        </p:nvSpPr>
        <p:spPr>
          <a:xfrm>
            <a:off x="677573" y="3604347"/>
            <a:ext cx="1828800" cy="282129"/>
          </a:xfrm>
          <a:prstGeom prst="rect">
            <a:avLst/>
          </a:prstGeom>
          <a:noFill/>
          <a:ln>
            <a:noFill/>
          </a:ln>
        </p:spPr>
        <p:txBody>
          <a:bodyPr anchorCtr="0" anchor="t" bIns="25400" lIns="50800" spcFirstLastPara="1" rIns="50800" wrap="square" tIns="25400">
            <a:spAutoFit/>
          </a:bodyPr>
          <a:lstStyle/>
          <a:p>
            <a:pPr indent="0" lvl="0" marL="0" marR="0" rtl="0" algn="l">
              <a:lnSpc>
                <a:spcPct val="100000"/>
              </a:lnSpc>
              <a:spcBef>
                <a:spcPts val="0"/>
              </a:spcBef>
              <a:spcAft>
                <a:spcPts val="0"/>
              </a:spcAft>
              <a:buClr>
                <a:srgbClr val="000000"/>
              </a:buClr>
              <a:buSzPts val="1500"/>
              <a:buFont typeface="Arial"/>
              <a:buNone/>
            </a:pPr>
            <a:r>
              <a:rPr b="1" i="0" lang="el-GR" sz="1500" u="none" cap="none" strike="noStrike">
                <a:solidFill>
                  <a:srgbClr val="5A3B89"/>
                </a:solidFill>
                <a:latin typeface="Calibri"/>
                <a:ea typeface="Calibri"/>
                <a:cs typeface="Calibri"/>
                <a:sym typeface="Calibri"/>
              </a:rPr>
              <a:t>Canva</a:t>
            </a:r>
            <a:endParaRPr b="1" i="0" sz="1500" u="none" cap="none" strike="noStrike">
              <a:solidFill>
                <a:srgbClr val="5A3B89"/>
              </a:solidFill>
              <a:latin typeface="Calibri"/>
              <a:ea typeface="Calibri"/>
              <a:cs typeface="Calibri"/>
              <a:sym typeface="Calibri"/>
            </a:endParaRPr>
          </a:p>
        </p:txBody>
      </p:sp>
      <p:sp>
        <p:nvSpPr>
          <p:cNvPr id="319" name="Google Shape;319;p23"/>
          <p:cNvSpPr txBox="1"/>
          <p:nvPr/>
        </p:nvSpPr>
        <p:spPr>
          <a:xfrm>
            <a:off x="677573" y="3842091"/>
            <a:ext cx="1810512" cy="605294"/>
          </a:xfrm>
          <a:prstGeom prst="rect">
            <a:avLst/>
          </a:prstGeom>
          <a:noFill/>
          <a:ln>
            <a:noFill/>
          </a:ln>
        </p:spPr>
        <p:txBody>
          <a:bodyPr anchorCtr="0" anchor="t" bIns="25400" lIns="50800" spcFirstLastPara="1" rIns="50800" wrap="square" tIns="25400">
            <a:spAutoFit/>
          </a:bodyPr>
          <a:lstStyle/>
          <a:p>
            <a:pPr indent="0" lvl="0" marL="0" marR="0" rtl="0" algn="l">
              <a:lnSpc>
                <a:spcPct val="100000"/>
              </a:lnSpc>
              <a:spcBef>
                <a:spcPts val="0"/>
              </a:spcBef>
              <a:spcAft>
                <a:spcPts val="0"/>
              </a:spcAft>
              <a:buClr>
                <a:srgbClr val="000000"/>
              </a:buClr>
              <a:buSzPts val="1200"/>
              <a:buFont typeface="Arial"/>
              <a:buNone/>
            </a:pPr>
            <a:r>
              <a:rPr b="0" i="0" lang="el-GR" sz="1200" u="none" cap="none" strike="noStrike">
                <a:solidFill>
                  <a:srgbClr val="303242"/>
                </a:solidFill>
                <a:latin typeface="Calibri"/>
                <a:ea typeface="Calibri"/>
                <a:cs typeface="Calibri"/>
                <a:sym typeface="Calibri"/>
              </a:rPr>
              <a:t>Δημιουργήστε αφίσες, κάρτες με ιστορίες και οπτικό ενημερωτικό υλικό</a:t>
            </a:r>
            <a:endParaRPr b="0" i="0" sz="1200" u="none" cap="none" strike="noStrike">
              <a:solidFill>
                <a:srgbClr val="303242"/>
              </a:solidFill>
              <a:latin typeface="Calibri"/>
              <a:ea typeface="Calibri"/>
              <a:cs typeface="Calibri"/>
              <a:sym typeface="Calibri"/>
            </a:endParaRPr>
          </a:p>
        </p:txBody>
      </p:sp>
      <p:sp>
        <p:nvSpPr>
          <p:cNvPr id="320" name="Google Shape;320;p23"/>
          <p:cNvSpPr/>
          <p:nvPr/>
        </p:nvSpPr>
        <p:spPr>
          <a:xfrm>
            <a:off x="3383280" y="3540339"/>
            <a:ext cx="2011680" cy="1005840"/>
          </a:xfrm>
          <a:prstGeom prst="roundRect">
            <a:avLst>
              <a:gd fmla="val 16667" name="adj"/>
            </a:avLst>
          </a:prstGeom>
          <a:solidFill>
            <a:srgbClr val="F0F8F1"/>
          </a:solidFill>
          <a:ln cap="flat" cmpd="sng" w="9525">
            <a:solidFill>
              <a:srgbClr val="59AA69"/>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1" name="Google Shape;321;p23"/>
          <p:cNvSpPr txBox="1"/>
          <p:nvPr/>
        </p:nvSpPr>
        <p:spPr>
          <a:xfrm>
            <a:off x="3511296" y="3604347"/>
            <a:ext cx="1828800" cy="282129"/>
          </a:xfrm>
          <a:prstGeom prst="rect">
            <a:avLst/>
          </a:prstGeom>
          <a:noFill/>
          <a:ln>
            <a:noFill/>
          </a:ln>
        </p:spPr>
        <p:txBody>
          <a:bodyPr anchorCtr="0" anchor="t" bIns="25400" lIns="50800" spcFirstLastPara="1" rIns="50800" wrap="square" tIns="25400">
            <a:spAutoFit/>
          </a:bodyPr>
          <a:lstStyle/>
          <a:p>
            <a:pPr indent="0" lvl="0" marL="0" marR="0" rtl="0" algn="l">
              <a:lnSpc>
                <a:spcPct val="100000"/>
              </a:lnSpc>
              <a:spcBef>
                <a:spcPts val="0"/>
              </a:spcBef>
              <a:spcAft>
                <a:spcPts val="0"/>
              </a:spcAft>
              <a:buClr>
                <a:srgbClr val="000000"/>
              </a:buClr>
              <a:buSzPts val="1500"/>
              <a:buFont typeface="Arial"/>
              <a:buNone/>
            </a:pPr>
            <a:r>
              <a:rPr b="1" i="0" lang="el-GR" sz="1500" u="none" cap="none" strike="noStrike">
                <a:solidFill>
                  <a:srgbClr val="59AA69"/>
                </a:solidFill>
                <a:latin typeface="Calibri"/>
                <a:ea typeface="Calibri"/>
                <a:cs typeface="Calibri"/>
                <a:sym typeface="Calibri"/>
              </a:rPr>
              <a:t>Google Maps</a:t>
            </a:r>
            <a:endParaRPr b="0" i="0" sz="1400" u="none" cap="none" strike="noStrike">
              <a:solidFill>
                <a:srgbClr val="000000"/>
              </a:solidFill>
              <a:latin typeface="Arial"/>
              <a:ea typeface="Arial"/>
              <a:cs typeface="Arial"/>
              <a:sym typeface="Arial"/>
            </a:endParaRPr>
          </a:p>
        </p:txBody>
      </p:sp>
      <p:sp>
        <p:nvSpPr>
          <p:cNvPr id="322" name="Google Shape;322;p23"/>
          <p:cNvSpPr txBox="1"/>
          <p:nvPr/>
        </p:nvSpPr>
        <p:spPr>
          <a:xfrm>
            <a:off x="3511296" y="3842091"/>
            <a:ext cx="1810512" cy="605294"/>
          </a:xfrm>
          <a:prstGeom prst="rect">
            <a:avLst/>
          </a:prstGeom>
          <a:noFill/>
          <a:ln>
            <a:noFill/>
          </a:ln>
        </p:spPr>
        <p:txBody>
          <a:bodyPr anchorCtr="0" anchor="t" bIns="25400" lIns="50800" spcFirstLastPara="1" rIns="50800" wrap="square" tIns="25400">
            <a:spAutoFit/>
          </a:bodyPr>
          <a:lstStyle/>
          <a:p>
            <a:pPr indent="0" lvl="0" marL="0" marR="0" rtl="0" algn="l">
              <a:lnSpc>
                <a:spcPct val="100000"/>
              </a:lnSpc>
              <a:spcBef>
                <a:spcPts val="0"/>
              </a:spcBef>
              <a:spcAft>
                <a:spcPts val="0"/>
              </a:spcAft>
              <a:buClr>
                <a:srgbClr val="000000"/>
              </a:buClr>
              <a:buSzPts val="1200"/>
              <a:buFont typeface="Arial"/>
              <a:buNone/>
            </a:pPr>
            <a:r>
              <a:rPr b="0" i="0" lang="el-GR" sz="1200" u="none" cap="none" strike="noStrike">
                <a:solidFill>
                  <a:srgbClr val="303242"/>
                </a:solidFill>
                <a:latin typeface="Calibri"/>
                <a:ea typeface="Calibri"/>
                <a:cs typeface="Calibri"/>
                <a:sym typeface="Calibri"/>
              </a:rPr>
              <a:t>Προγραμματίστε διαδρομές, αξιοθέατα και προσβάσιμες στάσεις.</a:t>
            </a:r>
            <a:endParaRPr b="0" i="0" sz="1200" u="none" cap="none" strike="noStrike">
              <a:solidFill>
                <a:srgbClr val="303242"/>
              </a:solidFill>
              <a:latin typeface="Calibri"/>
              <a:ea typeface="Calibri"/>
              <a:cs typeface="Calibri"/>
              <a:sym typeface="Calibri"/>
            </a:endParaRPr>
          </a:p>
        </p:txBody>
      </p:sp>
      <p:sp>
        <p:nvSpPr>
          <p:cNvPr id="323" name="Google Shape;323;p23"/>
          <p:cNvSpPr/>
          <p:nvPr/>
        </p:nvSpPr>
        <p:spPr>
          <a:xfrm>
            <a:off x="6394977" y="3540339"/>
            <a:ext cx="73152" cy="1005840"/>
          </a:xfrm>
          <a:prstGeom prst="rect">
            <a:avLst/>
          </a:prstGeom>
          <a:solidFill>
            <a:srgbClr val="4071DF"/>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4" name="Google Shape;324;p23"/>
          <p:cNvSpPr txBox="1"/>
          <p:nvPr/>
        </p:nvSpPr>
        <p:spPr>
          <a:xfrm>
            <a:off x="6522993" y="3604347"/>
            <a:ext cx="1828800" cy="282129"/>
          </a:xfrm>
          <a:prstGeom prst="rect">
            <a:avLst/>
          </a:prstGeom>
          <a:noFill/>
          <a:ln>
            <a:noFill/>
          </a:ln>
        </p:spPr>
        <p:txBody>
          <a:bodyPr anchorCtr="0" anchor="t" bIns="25400" lIns="50800" spcFirstLastPara="1" rIns="50800" wrap="square" tIns="25400">
            <a:spAutoFit/>
          </a:bodyPr>
          <a:lstStyle/>
          <a:p>
            <a:pPr indent="0" lvl="0" marL="0" marR="0" rtl="0" algn="l">
              <a:lnSpc>
                <a:spcPct val="100000"/>
              </a:lnSpc>
              <a:spcBef>
                <a:spcPts val="0"/>
              </a:spcBef>
              <a:spcAft>
                <a:spcPts val="0"/>
              </a:spcAft>
              <a:buClr>
                <a:srgbClr val="000000"/>
              </a:buClr>
              <a:buSzPts val="1500"/>
              <a:buFont typeface="Arial"/>
              <a:buNone/>
            </a:pPr>
            <a:r>
              <a:rPr b="1" i="0" lang="el-GR" sz="1500" u="none" cap="none" strike="noStrike">
                <a:solidFill>
                  <a:srgbClr val="4071DF"/>
                </a:solidFill>
                <a:latin typeface="Calibri"/>
                <a:ea typeface="Calibri"/>
                <a:cs typeface="Calibri"/>
                <a:sym typeface="Calibri"/>
              </a:rPr>
              <a:t>Padlet</a:t>
            </a:r>
            <a:endParaRPr b="0" i="0" sz="1400" u="none" cap="none" strike="noStrike">
              <a:solidFill>
                <a:srgbClr val="000000"/>
              </a:solidFill>
              <a:latin typeface="Arial"/>
              <a:ea typeface="Arial"/>
              <a:cs typeface="Arial"/>
              <a:sym typeface="Arial"/>
            </a:endParaRPr>
          </a:p>
        </p:txBody>
      </p:sp>
      <p:sp>
        <p:nvSpPr>
          <p:cNvPr id="325" name="Google Shape;325;p23"/>
          <p:cNvSpPr txBox="1"/>
          <p:nvPr/>
        </p:nvSpPr>
        <p:spPr>
          <a:xfrm>
            <a:off x="6522993" y="3842091"/>
            <a:ext cx="1810512" cy="605294"/>
          </a:xfrm>
          <a:prstGeom prst="rect">
            <a:avLst/>
          </a:prstGeom>
          <a:noFill/>
          <a:ln>
            <a:noFill/>
          </a:ln>
        </p:spPr>
        <p:txBody>
          <a:bodyPr anchorCtr="0" anchor="t" bIns="25400" lIns="50800" spcFirstLastPara="1" rIns="50800" wrap="square" tIns="25400">
            <a:spAutoFit/>
          </a:bodyPr>
          <a:lstStyle/>
          <a:p>
            <a:pPr indent="0" lvl="0" marL="0" marR="0" rtl="0" algn="l">
              <a:lnSpc>
                <a:spcPct val="100000"/>
              </a:lnSpc>
              <a:spcBef>
                <a:spcPts val="0"/>
              </a:spcBef>
              <a:spcAft>
                <a:spcPts val="0"/>
              </a:spcAft>
              <a:buClr>
                <a:srgbClr val="000000"/>
              </a:buClr>
              <a:buSzPts val="1200"/>
              <a:buFont typeface="Arial"/>
              <a:buNone/>
            </a:pPr>
            <a:r>
              <a:rPr b="0" i="0" lang="el-GR" sz="1200" u="none" cap="none" strike="noStrike">
                <a:solidFill>
                  <a:srgbClr val="303242"/>
                </a:solidFill>
                <a:latin typeface="Calibri"/>
                <a:ea typeface="Calibri"/>
                <a:cs typeface="Calibri"/>
                <a:sym typeface="Calibri"/>
              </a:rPr>
              <a:t>Συγκεντρώστε ιστορίες, σκέψεις και ιδέες της ομάδας.</a:t>
            </a:r>
            <a:endParaRPr b="0" i="0" sz="1200" u="none" cap="none" strike="noStrike">
              <a:solidFill>
                <a:srgbClr val="303242"/>
              </a:solidFill>
              <a:latin typeface="Calibri"/>
              <a:ea typeface="Calibri"/>
              <a:cs typeface="Calibri"/>
              <a:sym typeface="Calibri"/>
            </a:endParaRPr>
          </a:p>
        </p:txBody>
      </p:sp>
      <p:sp>
        <p:nvSpPr>
          <p:cNvPr id="326" name="Google Shape;326;p23"/>
          <p:cNvSpPr/>
          <p:nvPr/>
        </p:nvSpPr>
        <p:spPr>
          <a:xfrm>
            <a:off x="9222554" y="3540339"/>
            <a:ext cx="73152" cy="1005840"/>
          </a:xfrm>
          <a:prstGeom prst="rect">
            <a:avLst/>
          </a:prstGeom>
          <a:solidFill>
            <a:srgbClr val="F1903A"/>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327" name="Google Shape;327;p23"/>
          <p:cNvSpPr txBox="1"/>
          <p:nvPr/>
        </p:nvSpPr>
        <p:spPr>
          <a:xfrm>
            <a:off x="9350570" y="3604347"/>
            <a:ext cx="1828800" cy="282129"/>
          </a:xfrm>
          <a:prstGeom prst="rect">
            <a:avLst/>
          </a:prstGeom>
          <a:noFill/>
          <a:ln>
            <a:noFill/>
          </a:ln>
        </p:spPr>
        <p:txBody>
          <a:bodyPr anchorCtr="0" anchor="t" bIns="25400" lIns="50800" spcFirstLastPara="1" rIns="50800" wrap="square" tIns="25400">
            <a:spAutoFit/>
          </a:bodyPr>
          <a:lstStyle/>
          <a:p>
            <a:pPr indent="0" lvl="0" marL="0" marR="0" rtl="0" algn="l">
              <a:lnSpc>
                <a:spcPct val="100000"/>
              </a:lnSpc>
              <a:spcBef>
                <a:spcPts val="0"/>
              </a:spcBef>
              <a:spcAft>
                <a:spcPts val="0"/>
              </a:spcAft>
              <a:buClr>
                <a:srgbClr val="000000"/>
              </a:buClr>
              <a:buSzPts val="1500"/>
              <a:buFont typeface="Arial"/>
              <a:buNone/>
            </a:pPr>
            <a:r>
              <a:rPr b="1" i="0" lang="el-GR" sz="1500" u="none" cap="none" strike="noStrike">
                <a:solidFill>
                  <a:srgbClr val="F1903A"/>
                </a:solidFill>
                <a:latin typeface="Calibri"/>
                <a:ea typeface="Calibri"/>
                <a:cs typeface="Calibri"/>
                <a:sym typeface="Calibri"/>
              </a:rPr>
              <a:t>Zoom</a:t>
            </a:r>
            <a:endParaRPr b="0" i="0" sz="1400" u="none" cap="none" strike="noStrike">
              <a:solidFill>
                <a:srgbClr val="000000"/>
              </a:solidFill>
              <a:latin typeface="Arial"/>
              <a:ea typeface="Arial"/>
              <a:cs typeface="Arial"/>
              <a:sym typeface="Arial"/>
            </a:endParaRPr>
          </a:p>
        </p:txBody>
      </p:sp>
      <p:sp>
        <p:nvSpPr>
          <p:cNvPr id="328" name="Google Shape;328;p23"/>
          <p:cNvSpPr txBox="1"/>
          <p:nvPr/>
        </p:nvSpPr>
        <p:spPr>
          <a:xfrm>
            <a:off x="9350570" y="3842091"/>
            <a:ext cx="1810512" cy="605294"/>
          </a:xfrm>
          <a:prstGeom prst="rect">
            <a:avLst/>
          </a:prstGeom>
          <a:noFill/>
          <a:ln>
            <a:noFill/>
          </a:ln>
        </p:spPr>
        <p:txBody>
          <a:bodyPr anchorCtr="0" anchor="t" bIns="25400" lIns="50800" spcFirstLastPara="1" rIns="50800" wrap="square" tIns="25400">
            <a:spAutoFit/>
          </a:bodyPr>
          <a:lstStyle/>
          <a:p>
            <a:pPr indent="0" lvl="0" marL="0" marR="0" rtl="0" algn="l">
              <a:lnSpc>
                <a:spcPct val="100000"/>
              </a:lnSpc>
              <a:spcBef>
                <a:spcPts val="0"/>
              </a:spcBef>
              <a:spcAft>
                <a:spcPts val="0"/>
              </a:spcAft>
              <a:buClr>
                <a:srgbClr val="000000"/>
              </a:buClr>
              <a:buSzPts val="1200"/>
              <a:buFont typeface="Arial"/>
              <a:buNone/>
            </a:pPr>
            <a:r>
              <a:rPr b="0" i="0" lang="el-GR" sz="1200" u="none" cap="none" strike="noStrike">
                <a:solidFill>
                  <a:srgbClr val="303242"/>
                </a:solidFill>
                <a:latin typeface="Calibri"/>
                <a:ea typeface="Calibri"/>
                <a:cs typeface="Calibri"/>
                <a:sym typeface="Calibri"/>
              </a:rPr>
              <a:t>Υποστήριξη διαδικτυακών συναντήσεων ή υβριδικών μορφών διεξαγωγής.</a:t>
            </a:r>
            <a:endParaRPr b="0" i="0" sz="1200" u="none" cap="none" strike="noStrike">
              <a:solidFill>
                <a:srgbClr val="303242"/>
              </a:solidFill>
              <a:latin typeface="Calibri"/>
              <a:ea typeface="Calibri"/>
              <a:cs typeface="Calibri"/>
              <a:sym typeface="Calibri"/>
            </a:endParaRPr>
          </a:p>
        </p:txBody>
      </p:sp>
      <p:sp>
        <p:nvSpPr>
          <p:cNvPr id="329" name="Google Shape;329;p23"/>
          <p:cNvSpPr/>
          <p:nvPr/>
        </p:nvSpPr>
        <p:spPr>
          <a:xfrm>
            <a:off x="3345599" y="3540339"/>
            <a:ext cx="73152" cy="1005840"/>
          </a:xfrm>
          <a:prstGeom prst="rect">
            <a:avLst/>
          </a:prstGeom>
          <a:solidFill>
            <a:srgbClr val="CBE69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pic>
        <p:nvPicPr>
          <p:cNvPr id="330" name="Google Shape;330;p23"/>
          <p:cNvPicPr preferRelativeResize="0"/>
          <p:nvPr/>
        </p:nvPicPr>
        <p:blipFill rotWithShape="1">
          <a:blip r:embed="rId3">
            <a:alphaModFix/>
          </a:blip>
          <a:srcRect b="0" l="0" r="0" t="0"/>
          <a:stretch/>
        </p:blipFill>
        <p:spPr>
          <a:xfrm>
            <a:off x="9295706" y="1725390"/>
            <a:ext cx="2252653" cy="1438706"/>
          </a:xfrm>
          <a:prstGeom prst="round2DiagRect">
            <a:avLst>
              <a:gd fmla="val 16667" name="adj1"/>
              <a:gd fmla="val 0" name="adj2"/>
            </a:avLst>
          </a:prstGeom>
          <a:noFill/>
          <a:ln cap="sq" cmpd="sng" w="88900">
            <a:solidFill>
              <a:srgbClr val="FFFFFF"/>
            </a:solidFill>
            <a:prstDash val="solid"/>
            <a:miter lim="0"/>
            <a:headEnd len="sm" w="sm" type="none"/>
            <a:tailEnd len="sm" w="sm" type="none"/>
          </a:ln>
          <a:effectLst>
            <a:outerShdw blurRad="254000" rotWithShape="0" algn="tl">
              <a:srgbClr val="000000">
                <a:alpha val="43137"/>
              </a:srgbClr>
            </a:outerShdw>
          </a:effectLst>
        </p:spPr>
      </p:pic>
      <p:pic>
        <p:nvPicPr>
          <p:cNvPr id="331" name="Google Shape;331;p23"/>
          <p:cNvPicPr preferRelativeResize="0"/>
          <p:nvPr/>
        </p:nvPicPr>
        <p:blipFill rotWithShape="1">
          <a:blip r:embed="rId4">
            <a:alphaModFix/>
          </a:blip>
          <a:srcRect b="0" l="0" r="0" t="0"/>
          <a:stretch/>
        </p:blipFill>
        <p:spPr>
          <a:xfrm>
            <a:off x="3267815" y="1782303"/>
            <a:ext cx="2456521" cy="1381793"/>
          </a:xfrm>
          <a:prstGeom prst="round2DiagRect">
            <a:avLst>
              <a:gd fmla="val 16667" name="adj1"/>
              <a:gd fmla="val 0" name="adj2"/>
            </a:avLst>
          </a:prstGeom>
          <a:noFill/>
          <a:ln cap="sq" cmpd="sng" w="88900">
            <a:solidFill>
              <a:srgbClr val="FFFFFF"/>
            </a:solidFill>
            <a:prstDash val="solid"/>
            <a:miter lim="0"/>
            <a:headEnd len="sm" w="sm" type="none"/>
            <a:tailEnd len="sm" w="sm" type="none"/>
          </a:ln>
          <a:effectLst>
            <a:outerShdw blurRad="254000" rotWithShape="0" algn="tl">
              <a:srgbClr val="000000">
                <a:alpha val="43137"/>
              </a:srgbClr>
            </a:outerShdw>
          </a:effectLst>
        </p:spPr>
      </p:pic>
      <p:pic>
        <p:nvPicPr>
          <p:cNvPr id="332" name="Google Shape;332;p23"/>
          <p:cNvPicPr preferRelativeResize="0"/>
          <p:nvPr/>
        </p:nvPicPr>
        <p:blipFill rotWithShape="1">
          <a:blip r:embed="rId5">
            <a:alphaModFix/>
          </a:blip>
          <a:srcRect b="0" l="0" r="0" t="0"/>
          <a:stretch/>
        </p:blipFill>
        <p:spPr>
          <a:xfrm>
            <a:off x="6608581" y="1512189"/>
            <a:ext cx="1687979" cy="1687979"/>
          </a:xfrm>
          <a:prstGeom prst="round2DiagRect">
            <a:avLst>
              <a:gd fmla="val 16667" name="adj1"/>
              <a:gd fmla="val 0" name="adj2"/>
            </a:avLst>
          </a:prstGeom>
          <a:noFill/>
          <a:ln cap="sq" cmpd="sng" w="88900">
            <a:solidFill>
              <a:srgbClr val="FFFFFF"/>
            </a:solidFill>
            <a:prstDash val="solid"/>
            <a:miter lim="0"/>
            <a:headEnd len="sm" w="sm" type="none"/>
            <a:tailEnd len="sm" w="sm" type="none"/>
          </a:ln>
          <a:effectLst>
            <a:outerShdw blurRad="254000" rotWithShape="0" algn="tl">
              <a:srgbClr val="000000">
                <a:alpha val="43137"/>
              </a:srgbClr>
            </a:outerShdw>
          </a:effectLst>
        </p:spPr>
      </p:pic>
      <p:pic>
        <p:nvPicPr>
          <p:cNvPr id="333" name="Google Shape;333;p23"/>
          <p:cNvPicPr preferRelativeResize="0"/>
          <p:nvPr/>
        </p:nvPicPr>
        <p:blipFill rotWithShape="1">
          <a:blip r:embed="rId6">
            <a:alphaModFix/>
          </a:blip>
          <a:srcRect b="0" l="0" r="0" t="0"/>
          <a:stretch/>
        </p:blipFill>
        <p:spPr>
          <a:xfrm>
            <a:off x="818332" y="1540125"/>
            <a:ext cx="1687979" cy="1687979"/>
          </a:xfrm>
          <a:prstGeom prst="round2DiagRect">
            <a:avLst>
              <a:gd fmla="val 16667" name="adj1"/>
              <a:gd fmla="val 0" name="adj2"/>
            </a:avLst>
          </a:prstGeom>
          <a:noFill/>
          <a:ln cap="sq" cmpd="sng" w="88900">
            <a:solidFill>
              <a:srgbClr val="FFFFFF"/>
            </a:solidFill>
            <a:prstDash val="solid"/>
            <a:miter lim="0"/>
            <a:headEnd len="sm" w="sm" type="none"/>
            <a:tailEnd len="sm" w="sm" type="none"/>
          </a:ln>
          <a:effectLst>
            <a:outerShdw blurRad="254000" rotWithShape="0" algn="tl">
              <a:srgbClr val="000000">
                <a:alpha val="43137"/>
              </a:srgbClr>
            </a:outerShdw>
          </a:effectLst>
        </p:spPr>
      </p:pic>
      <p:cxnSp>
        <p:nvCxnSpPr>
          <p:cNvPr id="334" name="Google Shape;334;p23"/>
          <p:cNvCxnSpPr/>
          <p:nvPr/>
        </p:nvCxnSpPr>
        <p:spPr>
          <a:xfrm>
            <a:off x="2942825" y="1433596"/>
            <a:ext cx="0" cy="4729658"/>
          </a:xfrm>
          <a:prstGeom prst="straightConnector1">
            <a:avLst/>
          </a:prstGeom>
          <a:noFill/>
          <a:ln cap="flat" cmpd="sng" w="28575">
            <a:solidFill>
              <a:schemeClr val="accent4"/>
            </a:solidFill>
            <a:prstDash val="solid"/>
            <a:miter lim="0"/>
            <a:headEnd len="sm" w="sm" type="none"/>
            <a:tailEnd len="sm" w="sm" type="none"/>
          </a:ln>
        </p:spPr>
      </p:cxnSp>
      <p:cxnSp>
        <p:nvCxnSpPr>
          <p:cNvPr id="335" name="Google Shape;335;p23"/>
          <p:cNvCxnSpPr/>
          <p:nvPr/>
        </p:nvCxnSpPr>
        <p:spPr>
          <a:xfrm>
            <a:off x="8791297" y="1433596"/>
            <a:ext cx="0" cy="4729658"/>
          </a:xfrm>
          <a:prstGeom prst="straightConnector1">
            <a:avLst/>
          </a:prstGeom>
          <a:noFill/>
          <a:ln cap="flat" cmpd="sng" w="28575">
            <a:solidFill>
              <a:schemeClr val="accent4"/>
            </a:solidFill>
            <a:prstDash val="solid"/>
            <a:miter lim="0"/>
            <a:headEnd len="sm" w="sm" type="none"/>
            <a:tailEnd len="sm" w="sm" type="none"/>
          </a:ln>
        </p:spPr>
      </p:cxnSp>
      <p:cxnSp>
        <p:nvCxnSpPr>
          <p:cNvPr id="336" name="Google Shape;336;p23"/>
          <p:cNvCxnSpPr/>
          <p:nvPr/>
        </p:nvCxnSpPr>
        <p:spPr>
          <a:xfrm>
            <a:off x="6083900" y="1432571"/>
            <a:ext cx="0" cy="4729658"/>
          </a:xfrm>
          <a:prstGeom prst="straightConnector1">
            <a:avLst/>
          </a:prstGeom>
          <a:noFill/>
          <a:ln cap="flat" cmpd="sng" w="28575">
            <a:solidFill>
              <a:schemeClr val="accent4"/>
            </a:solidFill>
            <a:prstDash val="solid"/>
            <a:miter lim="0"/>
            <a:headEnd len="sm" w="sm" type="none"/>
            <a:tailEnd len="sm" w="sm" type="none"/>
          </a:ln>
        </p:spPr>
      </p:cxnSp>
      <p:sp>
        <p:nvSpPr>
          <p:cNvPr id="337" name="Google Shape;337;p23"/>
          <p:cNvSpPr txBox="1"/>
          <p:nvPr/>
        </p:nvSpPr>
        <p:spPr>
          <a:xfrm>
            <a:off x="668429" y="4817701"/>
            <a:ext cx="1828800" cy="743793"/>
          </a:xfrm>
          <a:prstGeom prst="rect">
            <a:avLst/>
          </a:prstGeom>
          <a:noFill/>
          <a:ln>
            <a:noFill/>
          </a:ln>
        </p:spPr>
        <p:txBody>
          <a:bodyPr anchorCtr="0" anchor="t" bIns="25400" lIns="50800" spcFirstLastPara="1" rIns="50800" wrap="square" tIns="25400">
            <a:spAutoFit/>
          </a:bodyPr>
          <a:lstStyle/>
          <a:p>
            <a:pPr indent="0" lvl="0" marL="0" marR="0" rtl="0" algn="l">
              <a:lnSpc>
                <a:spcPct val="100000"/>
              </a:lnSpc>
              <a:spcBef>
                <a:spcPts val="0"/>
              </a:spcBef>
              <a:spcAft>
                <a:spcPts val="0"/>
              </a:spcAft>
              <a:buClr>
                <a:srgbClr val="000000"/>
              </a:buClr>
              <a:buSzPts val="1500"/>
              <a:buFont typeface="Arial"/>
              <a:buNone/>
            </a:pPr>
            <a:r>
              <a:rPr b="1" i="0" lang="el-GR" sz="1500" u="none" cap="none" strike="noStrike">
                <a:solidFill>
                  <a:srgbClr val="5A3B89"/>
                </a:solidFill>
                <a:latin typeface="Calibri"/>
                <a:ea typeface="Calibri"/>
                <a:cs typeface="Calibri"/>
                <a:sym typeface="Calibri"/>
              </a:rPr>
              <a:t>Περισσότερα παραδείγματα: Adobe Express</a:t>
            </a:r>
            <a:endParaRPr b="0" i="0" sz="1400" u="none" cap="none" strike="noStrike">
              <a:solidFill>
                <a:srgbClr val="000000"/>
              </a:solidFill>
              <a:latin typeface="Arial"/>
              <a:ea typeface="Arial"/>
              <a:cs typeface="Arial"/>
              <a:sym typeface="Arial"/>
            </a:endParaRPr>
          </a:p>
        </p:txBody>
      </p:sp>
      <p:sp>
        <p:nvSpPr>
          <p:cNvPr id="338" name="Google Shape;338;p23"/>
          <p:cNvSpPr txBox="1"/>
          <p:nvPr/>
        </p:nvSpPr>
        <p:spPr>
          <a:xfrm>
            <a:off x="3511296" y="4815759"/>
            <a:ext cx="1828800" cy="743793"/>
          </a:xfrm>
          <a:prstGeom prst="rect">
            <a:avLst/>
          </a:prstGeom>
          <a:noFill/>
          <a:ln>
            <a:noFill/>
          </a:ln>
        </p:spPr>
        <p:txBody>
          <a:bodyPr anchorCtr="0" anchor="t" bIns="25400" lIns="50800" spcFirstLastPara="1" rIns="50800" wrap="square" tIns="25400">
            <a:spAutoFit/>
          </a:bodyPr>
          <a:lstStyle/>
          <a:p>
            <a:pPr indent="0" lvl="0" marL="0" marR="0" rtl="0" algn="l">
              <a:lnSpc>
                <a:spcPct val="100000"/>
              </a:lnSpc>
              <a:spcBef>
                <a:spcPts val="0"/>
              </a:spcBef>
              <a:spcAft>
                <a:spcPts val="0"/>
              </a:spcAft>
              <a:buClr>
                <a:srgbClr val="000000"/>
              </a:buClr>
              <a:buSzPts val="1500"/>
              <a:buFont typeface="Arial"/>
              <a:buNone/>
            </a:pPr>
            <a:r>
              <a:rPr b="1" i="0" lang="el-GR" sz="1500" u="none" cap="none" strike="noStrike">
                <a:solidFill>
                  <a:srgbClr val="59AA69"/>
                </a:solidFill>
                <a:latin typeface="Calibri"/>
                <a:ea typeface="Calibri"/>
                <a:cs typeface="Calibri"/>
                <a:sym typeface="Calibri"/>
              </a:rPr>
              <a:t>Περισσότερα παραδείγματα: StoryMapJS</a:t>
            </a:r>
            <a:endParaRPr b="1" i="0" sz="1500" u="none" cap="none" strike="noStrike">
              <a:solidFill>
                <a:srgbClr val="59AA69"/>
              </a:solidFill>
              <a:latin typeface="Calibri"/>
              <a:ea typeface="Calibri"/>
              <a:cs typeface="Calibri"/>
              <a:sym typeface="Calibri"/>
            </a:endParaRPr>
          </a:p>
        </p:txBody>
      </p:sp>
      <p:sp>
        <p:nvSpPr>
          <p:cNvPr id="339" name="Google Shape;339;p23"/>
          <p:cNvSpPr txBox="1"/>
          <p:nvPr/>
        </p:nvSpPr>
        <p:spPr>
          <a:xfrm>
            <a:off x="6522993" y="4815759"/>
            <a:ext cx="1828800" cy="743793"/>
          </a:xfrm>
          <a:prstGeom prst="rect">
            <a:avLst/>
          </a:prstGeom>
          <a:noFill/>
          <a:ln>
            <a:noFill/>
          </a:ln>
        </p:spPr>
        <p:txBody>
          <a:bodyPr anchorCtr="0" anchor="t" bIns="25400" lIns="50800" spcFirstLastPara="1" rIns="50800" wrap="square" tIns="25400">
            <a:spAutoFit/>
          </a:bodyPr>
          <a:lstStyle/>
          <a:p>
            <a:pPr indent="0" lvl="0" marL="0" marR="0" rtl="0" algn="l">
              <a:lnSpc>
                <a:spcPct val="100000"/>
              </a:lnSpc>
              <a:spcBef>
                <a:spcPts val="0"/>
              </a:spcBef>
              <a:spcAft>
                <a:spcPts val="0"/>
              </a:spcAft>
              <a:buClr>
                <a:srgbClr val="000000"/>
              </a:buClr>
              <a:buSzPts val="1500"/>
              <a:buFont typeface="Arial"/>
              <a:buNone/>
            </a:pPr>
            <a:r>
              <a:rPr b="1" i="0" lang="el-GR" sz="1500" u="none" cap="none" strike="noStrike">
                <a:solidFill>
                  <a:srgbClr val="4071DF"/>
                </a:solidFill>
                <a:latin typeface="Calibri"/>
                <a:ea typeface="Calibri"/>
                <a:cs typeface="Calibri"/>
                <a:sym typeface="Calibri"/>
              </a:rPr>
              <a:t>Περισσότερα παραδείγματα: Miro, Mentimeter</a:t>
            </a:r>
            <a:endParaRPr b="1" i="0" sz="1500" u="none" cap="none" strike="noStrike">
              <a:solidFill>
                <a:srgbClr val="4071DF"/>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24"/>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p>
            <a:pPr indent="0" lvl="0" marL="0" rtl="0" algn="l">
              <a:lnSpc>
                <a:spcPct val="100000"/>
              </a:lnSpc>
              <a:spcBef>
                <a:spcPts val="0"/>
              </a:spcBef>
              <a:spcAft>
                <a:spcPts val="0"/>
              </a:spcAft>
              <a:buClr>
                <a:srgbClr val="FFFFFF"/>
              </a:buClr>
              <a:buSzPts val="2800"/>
              <a:buFont typeface="Play"/>
              <a:buNone/>
            </a:pPr>
            <a:r>
              <a:rPr lang="el-GR">
                <a:latin typeface="Play"/>
                <a:ea typeface="Play"/>
                <a:cs typeface="Play"/>
                <a:sym typeface="Play"/>
              </a:rPr>
              <a:t>Εναλλακτικά εργαλεία χαμηλής τεχνολογίας </a:t>
            </a:r>
            <a:endParaRPr/>
          </a:p>
        </p:txBody>
      </p:sp>
      <p:sp>
        <p:nvSpPr>
          <p:cNvPr id="345" name="Google Shape;345;p24"/>
          <p:cNvSpPr/>
          <p:nvPr/>
        </p:nvSpPr>
        <p:spPr>
          <a:xfrm>
            <a:off x="822960" y="1234440"/>
            <a:ext cx="10607040" cy="50292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600"/>
              <a:buFont typeface="Arial"/>
              <a:buNone/>
            </a:pPr>
            <a:r>
              <a:rPr b="1" i="0" lang="el-GR" sz="2600" u="none" cap="none" strike="noStrike">
                <a:solidFill>
                  <a:srgbClr val="4F3D97"/>
                </a:solidFill>
                <a:latin typeface="Calibri"/>
                <a:ea typeface="Calibri"/>
                <a:cs typeface="Calibri"/>
                <a:sym typeface="Calibri"/>
              </a:rPr>
              <a:t>Κάθε ψηφιακό εργαλείο θα πρέπει να έχει μια εναλλακτική λύση σε έντυπη μορφή.</a:t>
            </a:r>
            <a:endParaRPr b="0" i="0" sz="2600" u="none" cap="none" strike="noStrike">
              <a:solidFill>
                <a:schemeClr val="dk1"/>
              </a:solidFill>
              <a:latin typeface="Calibri"/>
              <a:ea typeface="Calibri"/>
              <a:cs typeface="Calibri"/>
              <a:sym typeface="Calibri"/>
            </a:endParaRPr>
          </a:p>
        </p:txBody>
      </p:sp>
      <p:sp>
        <p:nvSpPr>
          <p:cNvPr id="346" name="Google Shape;346;p24"/>
          <p:cNvSpPr/>
          <p:nvPr/>
        </p:nvSpPr>
        <p:spPr>
          <a:xfrm>
            <a:off x="914400" y="2423160"/>
            <a:ext cx="2423160" cy="914400"/>
          </a:xfrm>
          <a:prstGeom prst="roundRect">
            <a:avLst>
              <a:gd fmla="val 16667" name="adj"/>
            </a:avLst>
          </a:prstGeom>
          <a:solidFill>
            <a:srgbClr val="EAF6E4"/>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333333"/>
              </a:buClr>
              <a:buSzPts val="1800"/>
              <a:buFont typeface="Arial"/>
              <a:buNone/>
            </a:pPr>
            <a:r>
              <a:rPr b="1" i="0" lang="el-GR" sz="1800" u="none" cap="none" strike="noStrike">
                <a:solidFill>
                  <a:srgbClr val="333333"/>
                </a:solidFill>
                <a:latin typeface="Arial"/>
                <a:ea typeface="Arial"/>
                <a:cs typeface="Arial"/>
                <a:sym typeface="Arial"/>
              </a:rPr>
              <a:t>Εκτυπώσιμες κάρτες</a:t>
            </a:r>
            <a:endParaRPr b="0" i="0" sz="1800" u="none" cap="none" strike="noStrike">
              <a:solidFill>
                <a:schemeClr val="dk1"/>
              </a:solidFill>
              <a:latin typeface="Calibri"/>
              <a:ea typeface="Calibri"/>
              <a:cs typeface="Calibri"/>
              <a:sym typeface="Calibri"/>
            </a:endParaRPr>
          </a:p>
        </p:txBody>
      </p:sp>
      <p:sp>
        <p:nvSpPr>
          <p:cNvPr id="347" name="Google Shape;347;p24"/>
          <p:cNvSpPr/>
          <p:nvPr/>
        </p:nvSpPr>
        <p:spPr>
          <a:xfrm>
            <a:off x="3749040" y="2423160"/>
            <a:ext cx="2423160" cy="914400"/>
          </a:xfrm>
          <a:prstGeom prst="roundRect">
            <a:avLst>
              <a:gd fmla="val 16667" name="adj"/>
            </a:avLst>
          </a:prstGeom>
          <a:solidFill>
            <a:srgbClr val="EAF3F8"/>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333333"/>
              </a:buClr>
              <a:buSzPts val="1800"/>
              <a:buFont typeface="Arial"/>
              <a:buNone/>
            </a:pPr>
            <a:r>
              <a:rPr b="1" i="0" lang="el-GR" sz="1800" u="none" cap="none" strike="noStrike">
                <a:solidFill>
                  <a:srgbClr val="333333"/>
                </a:solidFill>
                <a:latin typeface="Arial"/>
                <a:ea typeface="Arial"/>
                <a:cs typeface="Arial"/>
                <a:sym typeface="Arial"/>
              </a:rPr>
              <a:t>Τοπικούς χάρτες</a:t>
            </a:r>
            <a:endParaRPr b="0" i="0" sz="1800" u="none" cap="none" strike="noStrike">
              <a:solidFill>
                <a:schemeClr val="dk1"/>
              </a:solidFill>
              <a:latin typeface="Calibri"/>
              <a:ea typeface="Calibri"/>
              <a:cs typeface="Calibri"/>
              <a:sym typeface="Calibri"/>
            </a:endParaRPr>
          </a:p>
        </p:txBody>
      </p:sp>
      <p:sp>
        <p:nvSpPr>
          <p:cNvPr id="348" name="Google Shape;348;p24"/>
          <p:cNvSpPr/>
          <p:nvPr/>
        </p:nvSpPr>
        <p:spPr>
          <a:xfrm>
            <a:off x="6583680" y="2423160"/>
            <a:ext cx="2423160" cy="914400"/>
          </a:xfrm>
          <a:prstGeom prst="roundRect">
            <a:avLst>
              <a:gd fmla="val 16667" name="adj"/>
            </a:avLst>
          </a:prstGeom>
          <a:solidFill>
            <a:srgbClr val="EAF6E4"/>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333333"/>
              </a:buClr>
              <a:buSzPts val="1800"/>
              <a:buFont typeface="Arial"/>
              <a:buNone/>
            </a:pPr>
            <a:r>
              <a:rPr b="1" i="0" lang="el-GR" sz="1800" u="none" cap="none" strike="noStrike">
                <a:solidFill>
                  <a:srgbClr val="333333"/>
                </a:solidFill>
                <a:latin typeface="Arial"/>
                <a:ea typeface="Arial"/>
                <a:cs typeface="Arial"/>
                <a:sym typeface="Arial"/>
              </a:rPr>
              <a:t>Παραδείγματα σχεδίων</a:t>
            </a:r>
            <a:endParaRPr b="0" i="0" sz="1800" u="none" cap="none" strike="noStrike">
              <a:solidFill>
                <a:schemeClr val="dk1"/>
              </a:solidFill>
              <a:latin typeface="Calibri"/>
              <a:ea typeface="Calibri"/>
              <a:cs typeface="Calibri"/>
              <a:sym typeface="Calibri"/>
            </a:endParaRPr>
          </a:p>
        </p:txBody>
      </p:sp>
      <p:sp>
        <p:nvSpPr>
          <p:cNvPr id="349" name="Google Shape;349;p24"/>
          <p:cNvSpPr/>
          <p:nvPr/>
        </p:nvSpPr>
        <p:spPr>
          <a:xfrm>
            <a:off x="9418320" y="2423160"/>
            <a:ext cx="2423160" cy="914400"/>
          </a:xfrm>
          <a:prstGeom prst="roundRect">
            <a:avLst>
              <a:gd fmla="val 16667" name="adj"/>
            </a:avLst>
          </a:prstGeom>
          <a:solidFill>
            <a:srgbClr val="EAF3F8"/>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90000"/>
              </a:lnSpc>
              <a:spcBef>
                <a:spcPts val="0"/>
              </a:spcBef>
              <a:spcAft>
                <a:spcPts val="0"/>
              </a:spcAft>
              <a:buClr>
                <a:srgbClr val="000000"/>
              </a:buClr>
              <a:buSzPts val="1800"/>
              <a:buFont typeface="Arial"/>
              <a:buNone/>
            </a:pPr>
            <a:r>
              <a:rPr b="1" i="0" lang="el-GR" sz="1800" u="none" cap="none" strike="noStrike">
                <a:solidFill>
                  <a:srgbClr val="333333"/>
                </a:solidFill>
                <a:latin typeface="Arial"/>
                <a:ea typeface="Arial"/>
                <a:cs typeface="Arial"/>
                <a:sym typeface="Arial"/>
              </a:rPr>
              <a:t>Ηχογράφηση υπό την καθοδήγηση του εκπαιδευτή</a:t>
            </a:r>
            <a:endParaRPr b="0" i="0" sz="1800" u="none" cap="none" strike="noStrike">
              <a:solidFill>
                <a:schemeClr val="dk1"/>
              </a:solidFill>
              <a:latin typeface="Calibri"/>
              <a:ea typeface="Calibri"/>
              <a:cs typeface="Calibri"/>
              <a:sym typeface="Calibri"/>
            </a:endParaRPr>
          </a:p>
        </p:txBody>
      </p:sp>
      <p:sp>
        <p:nvSpPr>
          <p:cNvPr id="350" name="Google Shape;350;p24"/>
          <p:cNvSpPr/>
          <p:nvPr/>
        </p:nvSpPr>
        <p:spPr>
          <a:xfrm>
            <a:off x="1371600" y="4480560"/>
            <a:ext cx="9418320" cy="868680"/>
          </a:xfrm>
          <a:prstGeom prst="roundRect">
            <a:avLst>
              <a:gd fmla="val 16667" name="adj"/>
            </a:avLst>
          </a:prstGeom>
          <a:solidFill>
            <a:srgbClr val="F4F0FB"/>
          </a:solidFill>
          <a:ln cap="flat" cmpd="sng" w="12700">
            <a:solidFill>
              <a:srgbClr val="4F3D97"/>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90000"/>
              </a:lnSpc>
              <a:spcBef>
                <a:spcPts val="0"/>
              </a:spcBef>
              <a:spcAft>
                <a:spcPts val="0"/>
              </a:spcAft>
              <a:buClr>
                <a:srgbClr val="000000"/>
              </a:buClr>
              <a:buSzPts val="1758"/>
              <a:buFont typeface="Arial"/>
              <a:buNone/>
            </a:pPr>
            <a:r>
              <a:rPr b="1" i="0" lang="el-GR" sz="1758" u="none" cap="none" strike="noStrike">
                <a:solidFill>
                  <a:srgbClr val="4F3D97"/>
                </a:solidFill>
                <a:latin typeface="Arial"/>
                <a:ea typeface="Arial"/>
                <a:cs typeface="Arial"/>
                <a:sym typeface="Arial"/>
              </a:rPr>
              <a:t>Προετοιμάστε το εναλλακτικό σχέδιο πριν από την έναρξη της δραστηριότητας. Θα πρέπει να υποστηρίζει τον ίδιο μαθησιακό στόχο και να μην δίνει την εντύπωση ότι αποτελεί επιλογή χαμηλότερης ποιότητας.</a:t>
            </a:r>
            <a:endParaRPr b="0" i="0" sz="1758"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25"/>
          <p:cNvSpPr txBox="1"/>
          <p:nvPr>
            <p:ph type="ctrTitle"/>
          </p:nvPr>
        </p:nvSpPr>
        <p:spPr>
          <a:xfrm>
            <a:off x="2179865" y="2774849"/>
            <a:ext cx="7832271" cy="1600197"/>
          </a:xfrm>
          <a:prstGeom prst="rect">
            <a:avLst/>
          </a:prstGeom>
          <a:noFill/>
          <a:ln>
            <a:noFill/>
          </a:ln>
        </p:spPr>
        <p:txBody>
          <a:bodyPr anchorCtr="0" anchor="ctr" bIns="46800" lIns="90000" spcFirstLastPara="1" rIns="90000" wrap="square" tIns="46800">
            <a:normAutofit/>
          </a:bodyPr>
          <a:lstStyle/>
          <a:p>
            <a:pPr indent="0" lvl="0" marL="0" rtl="0" algn="ctr">
              <a:lnSpc>
                <a:spcPct val="100000"/>
              </a:lnSpc>
              <a:spcBef>
                <a:spcPts val="0"/>
              </a:spcBef>
              <a:spcAft>
                <a:spcPts val="0"/>
              </a:spcAft>
              <a:buClr>
                <a:srgbClr val="4F3D97"/>
              </a:buClr>
              <a:buSzPts val="2800"/>
              <a:buFont typeface="Play"/>
              <a:buNone/>
            </a:pPr>
            <a:r>
              <a:rPr lang="el-GR" sz="2800">
                <a:solidFill>
                  <a:srgbClr val="4F3D97"/>
                </a:solidFill>
                <a:latin typeface="Play"/>
                <a:ea typeface="Play"/>
                <a:cs typeface="Play"/>
                <a:sym typeface="Play"/>
              </a:rPr>
              <a:t>Δραστηριότητα 1: Προσαρμογή ενός σχεδίου εργαστηρίου στις τοπικές ανάγκες</a:t>
            </a:r>
            <a:endParaRPr sz="280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26"/>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p>
            <a:pPr indent="0" lvl="0" marL="0" rtl="0" algn="l">
              <a:lnSpc>
                <a:spcPct val="100000"/>
              </a:lnSpc>
              <a:spcBef>
                <a:spcPts val="0"/>
              </a:spcBef>
              <a:spcAft>
                <a:spcPts val="0"/>
              </a:spcAft>
              <a:buClr>
                <a:srgbClr val="FFFFFF"/>
              </a:buClr>
              <a:buSzPts val="2800"/>
              <a:buFont typeface="Play"/>
              <a:buNone/>
            </a:pPr>
            <a:r>
              <a:rPr lang="el-GR">
                <a:latin typeface="Play"/>
                <a:ea typeface="Play"/>
                <a:cs typeface="Play"/>
                <a:sym typeface="Play"/>
              </a:rPr>
              <a:t>Δραστηριότητα 1 – Στόχοι και υλικά</a:t>
            </a:r>
            <a:endParaRPr/>
          </a:p>
        </p:txBody>
      </p:sp>
      <p:pic>
        <p:nvPicPr>
          <p:cNvPr descr="Accessible local excursion planning illustration" id="361" name="Google Shape;361;p26"/>
          <p:cNvPicPr preferRelativeResize="0"/>
          <p:nvPr/>
        </p:nvPicPr>
        <p:blipFill rotWithShape="1">
          <a:blip r:embed="rId3">
            <a:alphaModFix/>
          </a:blip>
          <a:srcRect b="0" l="0" r="0" t="0"/>
          <a:stretch/>
        </p:blipFill>
        <p:spPr>
          <a:xfrm>
            <a:off x="5091938" y="2725036"/>
            <a:ext cx="4709160" cy="3531870"/>
          </a:xfrm>
          <a:prstGeom prst="rect">
            <a:avLst/>
          </a:prstGeom>
          <a:noFill/>
          <a:ln>
            <a:noFill/>
          </a:ln>
        </p:spPr>
      </p:pic>
      <p:sp>
        <p:nvSpPr>
          <p:cNvPr id="362" name="Google Shape;362;p26"/>
          <p:cNvSpPr/>
          <p:nvPr/>
        </p:nvSpPr>
        <p:spPr>
          <a:xfrm>
            <a:off x="685800" y="1143000"/>
            <a:ext cx="8323188" cy="1325880"/>
          </a:xfrm>
          <a:prstGeom prst="roundRect">
            <a:avLst>
              <a:gd fmla="val 16667" name="adj"/>
            </a:avLst>
          </a:prstGeom>
          <a:solidFill>
            <a:srgbClr val="EAF6E4"/>
          </a:solidFill>
          <a:ln cap="flat" cmpd="sng" w="12700">
            <a:solidFill>
              <a:srgbClr val="6DBE45"/>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900"/>
              <a:buFont typeface="Arial"/>
              <a:buNone/>
            </a:pPr>
            <a:r>
              <a:rPr b="1" i="0" lang="el-GR" sz="1900" u="none" cap="none" strike="noStrike">
                <a:solidFill>
                  <a:srgbClr val="4F3D97"/>
                </a:solidFill>
                <a:latin typeface="Arial"/>
                <a:ea typeface="Arial"/>
                <a:cs typeface="Arial"/>
                <a:sym typeface="Arial"/>
              </a:rPr>
              <a:t>Οι ομάδες των εκπαιδευτών επιλέγουν μία υπάρχουσα δραστηριότητα του προγράμματος LEGENDS και την ανασχεδιάζουν για μια πραγματική τοπική ομάδα, διατηρώντας παράλληλα τον αρχικό μαθησιακό στόχο, τον διαγενεακό χαρακτήρα και τις ηθικές διασφαλίσεις.</a:t>
            </a:r>
            <a:endParaRPr b="1" i="0" sz="1900" u="none" cap="none" strike="noStrike">
              <a:solidFill>
                <a:srgbClr val="4F3D97"/>
              </a:solidFill>
              <a:latin typeface="Arial"/>
              <a:ea typeface="Arial"/>
              <a:cs typeface="Arial"/>
              <a:sym typeface="Arial"/>
            </a:endParaRPr>
          </a:p>
        </p:txBody>
      </p:sp>
      <p:sp>
        <p:nvSpPr>
          <p:cNvPr id="363" name="Google Shape;363;p26"/>
          <p:cNvSpPr/>
          <p:nvPr/>
        </p:nvSpPr>
        <p:spPr>
          <a:xfrm>
            <a:off x="968702" y="2657767"/>
            <a:ext cx="10698480" cy="256032"/>
          </a:xfrm>
          <a:prstGeom prst="rect">
            <a:avLst/>
          </a:prstGeom>
          <a:noFill/>
          <a:ln>
            <a:noFill/>
          </a:ln>
        </p:spPr>
        <p:txBody>
          <a:bodyPr anchorCtr="0" anchor="ctr" bIns="125" lIns="125" spcFirstLastPara="1" rIns="125" wrap="square" tIns="125">
            <a:normAutofit/>
          </a:bodyPr>
          <a:lstStyle/>
          <a:p>
            <a:pPr indent="0" lvl="0" marL="0" marR="0" rtl="0" algn="l">
              <a:lnSpc>
                <a:spcPct val="100000"/>
              </a:lnSpc>
              <a:spcBef>
                <a:spcPts val="0"/>
              </a:spcBef>
              <a:spcAft>
                <a:spcPts val="0"/>
              </a:spcAft>
              <a:buClr>
                <a:srgbClr val="000000"/>
              </a:buClr>
              <a:buSzPts val="1500"/>
              <a:buFont typeface="Arial"/>
              <a:buNone/>
            </a:pPr>
            <a:r>
              <a:rPr b="0" i="1" lang="el-GR" sz="1500" u="none" cap="none" strike="noStrike">
                <a:solidFill>
                  <a:srgbClr val="0B5A9A"/>
                </a:solidFill>
                <a:latin typeface="Calibri"/>
                <a:ea typeface="Calibri"/>
                <a:cs typeface="Calibri"/>
                <a:sym typeface="Calibri"/>
              </a:rPr>
              <a:t>45 λεπτά | Εργαστήριο Τοπικής Προσαρμογής</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27"/>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p>
            <a:pPr indent="0" lvl="0" marL="0" rtl="0" algn="l">
              <a:lnSpc>
                <a:spcPct val="100000"/>
              </a:lnSpc>
              <a:spcBef>
                <a:spcPts val="0"/>
              </a:spcBef>
              <a:spcAft>
                <a:spcPts val="0"/>
              </a:spcAft>
              <a:buClr>
                <a:srgbClr val="FFFFFF"/>
              </a:buClr>
              <a:buSzPts val="2800"/>
              <a:buFont typeface="Play"/>
              <a:buNone/>
            </a:pPr>
            <a:r>
              <a:rPr lang="el-GR">
                <a:latin typeface="Play"/>
                <a:ea typeface="Play"/>
                <a:cs typeface="Play"/>
                <a:sym typeface="Play"/>
              </a:rPr>
              <a:t>Δραστηριότητα 1 – Οδηγίες για τους εκπαιδευτές/τριες</a:t>
            </a:r>
            <a:endParaRPr/>
          </a:p>
        </p:txBody>
      </p:sp>
      <p:sp>
        <p:nvSpPr>
          <p:cNvPr id="369" name="Google Shape;369;p27"/>
          <p:cNvSpPr/>
          <p:nvPr/>
        </p:nvSpPr>
        <p:spPr>
          <a:xfrm>
            <a:off x="731520" y="2243778"/>
            <a:ext cx="411480"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800"/>
              <a:buFont typeface="Calibri"/>
              <a:buNone/>
            </a:pPr>
            <a:r>
              <a:rPr b="1" i="0" lang="el-GR" sz="1800" u="none" cap="none" strike="noStrike">
                <a:solidFill>
                  <a:srgbClr val="FFFFFF"/>
                </a:solidFill>
                <a:latin typeface="Calibri"/>
                <a:ea typeface="Calibri"/>
                <a:cs typeface="Calibri"/>
                <a:sym typeface="Calibri"/>
              </a:rPr>
              <a:t>1</a:t>
            </a:r>
            <a:endParaRPr b="0" i="0" sz="1800" u="none" cap="none" strike="noStrike">
              <a:solidFill>
                <a:schemeClr val="dk1"/>
              </a:solidFill>
              <a:latin typeface="Calibri"/>
              <a:ea typeface="Calibri"/>
              <a:cs typeface="Calibri"/>
              <a:sym typeface="Calibri"/>
            </a:endParaRPr>
          </a:p>
        </p:txBody>
      </p:sp>
      <p:sp>
        <p:nvSpPr>
          <p:cNvPr id="370" name="Google Shape;370;p27"/>
          <p:cNvSpPr/>
          <p:nvPr/>
        </p:nvSpPr>
        <p:spPr>
          <a:xfrm>
            <a:off x="1325880" y="2170626"/>
            <a:ext cx="4709160" cy="896112"/>
          </a:xfrm>
          <a:prstGeom prst="roundRect">
            <a:avLst>
              <a:gd fmla="val 16667" name="adj"/>
            </a:avLst>
          </a:prstGeom>
          <a:solidFill>
            <a:srgbClr val="EAF6E4"/>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500"/>
              <a:buFont typeface="Arial"/>
              <a:buNone/>
            </a:pPr>
            <a:r>
              <a:rPr b="0" i="0" lang="el-GR" sz="1500" u="none" cap="none" strike="noStrike">
                <a:solidFill>
                  <a:srgbClr val="333333"/>
                </a:solidFill>
                <a:latin typeface="Arial"/>
                <a:ea typeface="Arial"/>
                <a:cs typeface="Arial"/>
                <a:sym typeface="Arial"/>
              </a:rPr>
              <a:t>Επιλέξτε το τοπικό site, το θέμα ή την ιστορία της κοινότητας που θα αποτελέσει το επίκεντρο.</a:t>
            </a:r>
            <a:endParaRPr b="0" i="0" sz="1500" u="none" cap="none" strike="noStrike">
              <a:solidFill>
                <a:srgbClr val="333333"/>
              </a:solidFill>
              <a:latin typeface="Arial"/>
              <a:ea typeface="Arial"/>
              <a:cs typeface="Arial"/>
              <a:sym typeface="Arial"/>
            </a:endParaRPr>
          </a:p>
        </p:txBody>
      </p:sp>
      <p:sp>
        <p:nvSpPr>
          <p:cNvPr id="371" name="Google Shape;371;p27"/>
          <p:cNvSpPr/>
          <p:nvPr/>
        </p:nvSpPr>
        <p:spPr>
          <a:xfrm>
            <a:off x="731520" y="3661098"/>
            <a:ext cx="411480"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800"/>
              <a:buFont typeface="Calibri"/>
              <a:buNone/>
            </a:pPr>
            <a:r>
              <a:rPr b="1" i="0" lang="el-GR" sz="1800" u="none" cap="none" strike="noStrike">
                <a:solidFill>
                  <a:srgbClr val="FFFFFF"/>
                </a:solidFill>
                <a:latin typeface="Calibri"/>
                <a:ea typeface="Calibri"/>
                <a:cs typeface="Calibri"/>
                <a:sym typeface="Calibri"/>
              </a:rPr>
              <a:t>2</a:t>
            </a:r>
            <a:endParaRPr b="0" i="0" sz="1800" u="none" cap="none" strike="noStrike">
              <a:solidFill>
                <a:schemeClr val="dk1"/>
              </a:solidFill>
              <a:latin typeface="Calibri"/>
              <a:ea typeface="Calibri"/>
              <a:cs typeface="Calibri"/>
              <a:sym typeface="Calibri"/>
            </a:endParaRPr>
          </a:p>
        </p:txBody>
      </p:sp>
      <p:sp>
        <p:nvSpPr>
          <p:cNvPr id="372" name="Google Shape;372;p27"/>
          <p:cNvSpPr/>
          <p:nvPr/>
        </p:nvSpPr>
        <p:spPr>
          <a:xfrm>
            <a:off x="1325880" y="3587946"/>
            <a:ext cx="4709160" cy="896112"/>
          </a:xfrm>
          <a:prstGeom prst="roundRect">
            <a:avLst>
              <a:gd fmla="val 16667" name="adj"/>
            </a:avLst>
          </a:prstGeom>
          <a:solidFill>
            <a:srgbClr val="EAF3F8"/>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660"/>
              <a:buFont typeface="Arial"/>
              <a:buNone/>
            </a:pPr>
            <a:r>
              <a:rPr b="0" i="0" lang="el-GR" sz="1660" u="none" cap="none" strike="noStrike">
                <a:solidFill>
                  <a:srgbClr val="333333"/>
                </a:solidFill>
                <a:latin typeface="Arial"/>
                <a:ea typeface="Arial"/>
                <a:cs typeface="Arial"/>
                <a:sym typeface="Arial"/>
              </a:rPr>
              <a:t>Προσδιορίστε την ομάδα των συμμετεχόντων και τις ανάγκες υποστήριξης.</a:t>
            </a:r>
            <a:endParaRPr b="0" i="0" sz="1660" u="none" cap="none" strike="noStrike">
              <a:solidFill>
                <a:schemeClr val="dk1"/>
              </a:solidFill>
              <a:latin typeface="Calibri"/>
              <a:ea typeface="Calibri"/>
              <a:cs typeface="Calibri"/>
              <a:sym typeface="Calibri"/>
            </a:endParaRPr>
          </a:p>
        </p:txBody>
      </p:sp>
      <p:sp>
        <p:nvSpPr>
          <p:cNvPr id="373" name="Google Shape;373;p27"/>
          <p:cNvSpPr/>
          <p:nvPr/>
        </p:nvSpPr>
        <p:spPr>
          <a:xfrm>
            <a:off x="731520" y="5078418"/>
            <a:ext cx="411480"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800"/>
              <a:buFont typeface="Calibri"/>
              <a:buNone/>
            </a:pPr>
            <a:r>
              <a:rPr b="1" i="0" lang="el-GR" sz="1800" u="none" cap="none" strike="noStrike">
                <a:solidFill>
                  <a:srgbClr val="FFFFFF"/>
                </a:solidFill>
                <a:latin typeface="Calibri"/>
                <a:ea typeface="Calibri"/>
                <a:cs typeface="Calibri"/>
                <a:sym typeface="Calibri"/>
              </a:rPr>
              <a:t>3</a:t>
            </a:r>
            <a:endParaRPr b="0" i="0" sz="1800" u="none" cap="none" strike="noStrike">
              <a:solidFill>
                <a:schemeClr val="dk1"/>
              </a:solidFill>
              <a:latin typeface="Calibri"/>
              <a:ea typeface="Calibri"/>
              <a:cs typeface="Calibri"/>
              <a:sym typeface="Calibri"/>
            </a:endParaRPr>
          </a:p>
        </p:txBody>
      </p:sp>
      <p:sp>
        <p:nvSpPr>
          <p:cNvPr id="374" name="Google Shape;374;p27"/>
          <p:cNvSpPr/>
          <p:nvPr/>
        </p:nvSpPr>
        <p:spPr>
          <a:xfrm>
            <a:off x="1325880" y="5005266"/>
            <a:ext cx="4709160" cy="896112"/>
          </a:xfrm>
          <a:prstGeom prst="roundRect">
            <a:avLst>
              <a:gd fmla="val 16667" name="adj"/>
            </a:avLst>
          </a:prstGeom>
          <a:solidFill>
            <a:srgbClr val="EAF6E4"/>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536"/>
              <a:buFont typeface="Arial"/>
              <a:buNone/>
            </a:pPr>
            <a:r>
              <a:rPr b="0" i="0" lang="el-GR" sz="1536" u="none" cap="none" strike="noStrike">
                <a:solidFill>
                  <a:srgbClr val="333333"/>
                </a:solidFill>
                <a:latin typeface="Arial"/>
                <a:ea typeface="Arial"/>
                <a:cs typeface="Arial"/>
                <a:sym typeface="Arial"/>
              </a:rPr>
              <a:t>Επιλέξτε τη σειρά των δραστηριοτήτων: καλωσόρισμα, εισαγωγή για την ιστορία, εργασία σε ζευγάρια, ψηφιακή καταγραφή, ανταλλαγή απόψεων και αναστοχασμός.</a:t>
            </a:r>
            <a:endParaRPr b="0" i="0" sz="1536" u="none" cap="none" strike="noStrike">
              <a:solidFill>
                <a:schemeClr val="dk1"/>
              </a:solidFill>
              <a:latin typeface="Calibri"/>
              <a:ea typeface="Calibri"/>
              <a:cs typeface="Calibri"/>
              <a:sym typeface="Calibri"/>
            </a:endParaRPr>
          </a:p>
        </p:txBody>
      </p:sp>
      <p:sp>
        <p:nvSpPr>
          <p:cNvPr id="375" name="Google Shape;375;p27"/>
          <p:cNvSpPr/>
          <p:nvPr/>
        </p:nvSpPr>
        <p:spPr>
          <a:xfrm>
            <a:off x="6217920" y="2243778"/>
            <a:ext cx="411480" cy="347472"/>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FFFFFF"/>
              </a:buClr>
              <a:buSzPts val="1800"/>
              <a:buFont typeface="Calibri"/>
              <a:buNone/>
            </a:pPr>
            <a:r>
              <a:rPr b="1" i="0" lang="el-GR" sz="1800" u="none" cap="none" strike="noStrike">
                <a:solidFill>
                  <a:srgbClr val="FFFFFF"/>
                </a:solidFill>
                <a:latin typeface="Calibri"/>
                <a:ea typeface="Calibri"/>
                <a:cs typeface="Calibri"/>
                <a:sym typeface="Calibri"/>
              </a:rPr>
              <a:t>4</a:t>
            </a:r>
            <a:endParaRPr b="0" i="0" sz="1800" u="none" cap="none" strike="noStrike">
              <a:solidFill>
                <a:schemeClr val="dk1"/>
              </a:solidFill>
              <a:latin typeface="Calibri"/>
              <a:ea typeface="Calibri"/>
              <a:cs typeface="Calibri"/>
              <a:sym typeface="Calibri"/>
            </a:endParaRPr>
          </a:p>
        </p:txBody>
      </p:sp>
      <p:sp>
        <p:nvSpPr>
          <p:cNvPr id="376" name="Google Shape;376;p27"/>
          <p:cNvSpPr/>
          <p:nvPr/>
        </p:nvSpPr>
        <p:spPr>
          <a:xfrm>
            <a:off x="6812280" y="2170626"/>
            <a:ext cx="4709160" cy="896112"/>
          </a:xfrm>
          <a:prstGeom prst="roundRect">
            <a:avLst>
              <a:gd fmla="val 16667" name="adj"/>
            </a:avLst>
          </a:prstGeom>
          <a:solidFill>
            <a:srgbClr val="EAF3F8"/>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80000"/>
              </a:lnSpc>
              <a:spcBef>
                <a:spcPts val="0"/>
              </a:spcBef>
              <a:spcAft>
                <a:spcPts val="0"/>
              </a:spcAft>
              <a:buClr>
                <a:srgbClr val="000000"/>
              </a:buClr>
              <a:buSzPts val="1536"/>
              <a:buFont typeface="Arial"/>
              <a:buNone/>
            </a:pPr>
            <a:r>
              <a:rPr b="0" i="0" lang="el-GR" sz="1536" u="none" cap="none" strike="noStrike">
                <a:solidFill>
                  <a:srgbClr val="333333"/>
                </a:solidFill>
                <a:latin typeface="Arial"/>
                <a:ea typeface="Arial"/>
                <a:cs typeface="Arial"/>
                <a:sym typeface="Arial"/>
              </a:rPr>
              <a:t>Προγραμματίστε την προσβασιμότητα: διαδρομή, θέσεις καθισμάτων, τουαλέτες, διαλείμματα, υπότιτλοι, υποστήριξη συσκευών και εναλλακτικό σχέδιο για εσωτερικούς χώρους.</a:t>
            </a:r>
            <a:endParaRPr b="0" i="0" sz="1536" u="none" cap="none" strike="noStrike">
              <a:solidFill>
                <a:schemeClr val="dk1"/>
              </a:solidFill>
              <a:latin typeface="Calibri"/>
              <a:ea typeface="Calibri"/>
              <a:cs typeface="Calibri"/>
              <a:sym typeface="Calibri"/>
            </a:endParaRPr>
          </a:p>
        </p:txBody>
      </p:sp>
      <p:sp>
        <p:nvSpPr>
          <p:cNvPr id="377" name="Google Shape;377;p27"/>
          <p:cNvSpPr/>
          <p:nvPr/>
        </p:nvSpPr>
        <p:spPr>
          <a:xfrm>
            <a:off x="6217920" y="3633666"/>
            <a:ext cx="411480" cy="411480"/>
          </a:xfrm>
          <a:prstGeom prst="ellipse">
            <a:avLst/>
          </a:prstGeom>
          <a:solidFill>
            <a:srgbClr val="6DBE45"/>
          </a:solidFill>
          <a:ln cap="flat" cmpd="sng" w="12700">
            <a:solidFill>
              <a:srgbClr val="6DBE4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l-GR" sz="1800" u="none" cap="none" strike="noStrike">
                <a:solidFill>
                  <a:srgbClr val="FFFFFF"/>
                </a:solidFill>
                <a:latin typeface="Calibri"/>
                <a:ea typeface="Calibri"/>
                <a:cs typeface="Calibri"/>
                <a:sym typeface="Calibri"/>
              </a:rPr>
              <a:t>5</a:t>
            </a:r>
            <a:endParaRPr b="0" i="0" sz="1800" u="none" cap="none" strike="noStrike">
              <a:solidFill>
                <a:schemeClr val="dk1"/>
              </a:solidFill>
              <a:latin typeface="Calibri"/>
              <a:ea typeface="Calibri"/>
              <a:cs typeface="Calibri"/>
              <a:sym typeface="Calibri"/>
            </a:endParaRPr>
          </a:p>
        </p:txBody>
      </p:sp>
      <p:sp>
        <p:nvSpPr>
          <p:cNvPr id="378" name="Google Shape;378;p27"/>
          <p:cNvSpPr/>
          <p:nvPr/>
        </p:nvSpPr>
        <p:spPr>
          <a:xfrm>
            <a:off x="6812280" y="3587946"/>
            <a:ext cx="4709160" cy="896112"/>
          </a:xfrm>
          <a:prstGeom prst="roundRect">
            <a:avLst>
              <a:gd fmla="val 16667" name="adj"/>
            </a:avLst>
          </a:prstGeom>
          <a:solidFill>
            <a:srgbClr val="EAF6E4"/>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500"/>
              <a:buFont typeface="Arial"/>
              <a:buNone/>
            </a:pPr>
            <a:r>
              <a:rPr b="0" i="0" lang="el-GR" sz="1500" u="none" cap="none" strike="noStrike">
                <a:solidFill>
                  <a:srgbClr val="333333"/>
                </a:solidFill>
                <a:latin typeface="Arial"/>
                <a:ea typeface="Arial"/>
                <a:cs typeface="Arial"/>
                <a:sym typeface="Arial"/>
              </a:rPr>
              <a:t>Αποφασίστε πώς θα αποθηκεύονται, θα κοινοποιούνται ή θα παραμένουν ιδιωτικές οι ιστορίες ή οι εικόνες.</a:t>
            </a:r>
            <a:endParaRPr b="0" i="0" sz="1500" u="none" cap="none" strike="noStrike">
              <a:solidFill>
                <a:srgbClr val="333333"/>
              </a:solidFill>
              <a:latin typeface="Arial"/>
              <a:ea typeface="Arial"/>
              <a:cs typeface="Arial"/>
              <a:sym typeface="Arial"/>
            </a:endParaRPr>
          </a:p>
        </p:txBody>
      </p:sp>
      <p:sp>
        <p:nvSpPr>
          <p:cNvPr id="379" name="Google Shape;379;p27"/>
          <p:cNvSpPr/>
          <p:nvPr/>
        </p:nvSpPr>
        <p:spPr>
          <a:xfrm>
            <a:off x="6217920" y="5050986"/>
            <a:ext cx="411480" cy="411480"/>
          </a:xfrm>
          <a:prstGeom prst="ellipse">
            <a:avLst/>
          </a:prstGeom>
          <a:solidFill>
            <a:srgbClr val="147DB8"/>
          </a:solidFill>
          <a:ln cap="flat" cmpd="sng" w="12700">
            <a:solidFill>
              <a:srgbClr val="147DB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l-GR" sz="1800" u="none" cap="none" strike="noStrike">
                <a:solidFill>
                  <a:srgbClr val="FFFFFF"/>
                </a:solidFill>
                <a:latin typeface="Calibri"/>
                <a:ea typeface="Calibri"/>
                <a:cs typeface="Calibri"/>
                <a:sym typeface="Calibri"/>
              </a:rPr>
              <a:t>6</a:t>
            </a:r>
            <a:endParaRPr b="1" i="0" sz="1800" u="none" cap="none" strike="noStrike">
              <a:solidFill>
                <a:srgbClr val="FFFFFF"/>
              </a:solidFill>
              <a:latin typeface="Calibri"/>
              <a:ea typeface="Calibri"/>
              <a:cs typeface="Calibri"/>
              <a:sym typeface="Calibri"/>
            </a:endParaRPr>
          </a:p>
        </p:txBody>
      </p:sp>
      <p:sp>
        <p:nvSpPr>
          <p:cNvPr id="380" name="Google Shape;380;p27"/>
          <p:cNvSpPr/>
          <p:nvPr/>
        </p:nvSpPr>
        <p:spPr>
          <a:xfrm>
            <a:off x="6812280" y="5005266"/>
            <a:ext cx="4709160" cy="896112"/>
          </a:xfrm>
          <a:prstGeom prst="roundRect">
            <a:avLst>
              <a:gd fmla="val 16667" name="adj"/>
            </a:avLst>
          </a:prstGeom>
          <a:solidFill>
            <a:srgbClr val="EAF3F8"/>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660"/>
              <a:buFont typeface="Arial"/>
              <a:buNone/>
            </a:pPr>
            <a:r>
              <a:rPr b="0" i="0" lang="el-GR" sz="1660" u="none" cap="none" strike="noStrike">
                <a:solidFill>
                  <a:srgbClr val="333333"/>
                </a:solidFill>
                <a:latin typeface="Arial"/>
                <a:ea typeface="Arial"/>
                <a:cs typeface="Arial"/>
                <a:sym typeface="Arial"/>
              </a:rPr>
              <a:t>Αξιολογήστε το σχέδιο μέσω αξιολόγησης, με βάση κριτήρια πρακτικότητας και συμμετοχικότητας.</a:t>
            </a:r>
            <a:endParaRPr b="0" i="0" sz="1660" u="none" cap="none" strike="noStrike">
              <a:solidFill>
                <a:schemeClr val="dk1"/>
              </a:solidFill>
              <a:latin typeface="Calibri"/>
              <a:ea typeface="Calibri"/>
              <a:cs typeface="Calibri"/>
              <a:sym typeface="Calibri"/>
            </a:endParaRPr>
          </a:p>
        </p:txBody>
      </p:sp>
      <p:sp>
        <p:nvSpPr>
          <p:cNvPr id="381" name="Google Shape;381;p27"/>
          <p:cNvSpPr/>
          <p:nvPr/>
        </p:nvSpPr>
        <p:spPr>
          <a:xfrm>
            <a:off x="6217920" y="2155122"/>
            <a:ext cx="411480" cy="411480"/>
          </a:xfrm>
          <a:prstGeom prst="ellipse">
            <a:avLst/>
          </a:prstGeom>
          <a:solidFill>
            <a:srgbClr val="147DB8"/>
          </a:solidFill>
          <a:ln cap="flat" cmpd="sng" w="12700">
            <a:solidFill>
              <a:srgbClr val="147DB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l-GR" sz="1800" u="none" cap="none" strike="noStrike">
                <a:solidFill>
                  <a:srgbClr val="FFFFFF"/>
                </a:solidFill>
                <a:latin typeface="Calibri"/>
                <a:ea typeface="Calibri"/>
                <a:cs typeface="Calibri"/>
                <a:sym typeface="Calibri"/>
              </a:rPr>
              <a:t>4</a:t>
            </a:r>
            <a:endParaRPr b="1" i="0" sz="1800" u="none" cap="none" strike="noStrike">
              <a:solidFill>
                <a:srgbClr val="FFFFFF"/>
              </a:solidFill>
              <a:latin typeface="Calibri"/>
              <a:ea typeface="Calibri"/>
              <a:cs typeface="Calibri"/>
              <a:sym typeface="Calibri"/>
            </a:endParaRPr>
          </a:p>
        </p:txBody>
      </p:sp>
      <p:sp>
        <p:nvSpPr>
          <p:cNvPr id="382" name="Google Shape;382;p27"/>
          <p:cNvSpPr/>
          <p:nvPr/>
        </p:nvSpPr>
        <p:spPr>
          <a:xfrm>
            <a:off x="731520" y="3587946"/>
            <a:ext cx="411480" cy="411480"/>
          </a:xfrm>
          <a:prstGeom prst="ellipse">
            <a:avLst/>
          </a:prstGeom>
          <a:solidFill>
            <a:srgbClr val="147DB8"/>
          </a:solidFill>
          <a:ln cap="flat" cmpd="sng" w="12700">
            <a:solidFill>
              <a:srgbClr val="147DB8"/>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l-GR" sz="1800" u="none" cap="none" strike="noStrike">
                <a:solidFill>
                  <a:srgbClr val="FFFFFF"/>
                </a:solidFill>
                <a:latin typeface="Calibri"/>
                <a:ea typeface="Calibri"/>
                <a:cs typeface="Calibri"/>
                <a:sym typeface="Calibri"/>
              </a:rPr>
              <a:t>2</a:t>
            </a:r>
            <a:endParaRPr b="1" i="0" sz="1800" u="none" cap="none" strike="noStrike">
              <a:solidFill>
                <a:srgbClr val="FFFFFF"/>
              </a:solidFill>
              <a:latin typeface="Calibri"/>
              <a:ea typeface="Calibri"/>
              <a:cs typeface="Calibri"/>
              <a:sym typeface="Calibri"/>
            </a:endParaRPr>
          </a:p>
        </p:txBody>
      </p:sp>
      <p:sp>
        <p:nvSpPr>
          <p:cNvPr id="383" name="Google Shape;383;p27"/>
          <p:cNvSpPr/>
          <p:nvPr/>
        </p:nvSpPr>
        <p:spPr>
          <a:xfrm>
            <a:off x="731520" y="2149707"/>
            <a:ext cx="411480" cy="411480"/>
          </a:xfrm>
          <a:prstGeom prst="ellipse">
            <a:avLst/>
          </a:prstGeom>
          <a:solidFill>
            <a:srgbClr val="6DBE45"/>
          </a:solidFill>
          <a:ln cap="flat" cmpd="sng" w="12700">
            <a:solidFill>
              <a:srgbClr val="6DBE4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l-GR" sz="1800" u="none" cap="none" strike="noStrike">
                <a:solidFill>
                  <a:srgbClr val="FFFFFF"/>
                </a:solidFill>
                <a:latin typeface="Calibri"/>
                <a:ea typeface="Calibri"/>
                <a:cs typeface="Calibri"/>
                <a:sym typeface="Calibri"/>
              </a:rPr>
              <a:t>1</a:t>
            </a:r>
            <a:endParaRPr b="0" i="0" sz="1800" u="none" cap="none" strike="noStrike">
              <a:solidFill>
                <a:schemeClr val="dk1"/>
              </a:solidFill>
              <a:latin typeface="Calibri"/>
              <a:ea typeface="Calibri"/>
              <a:cs typeface="Calibri"/>
              <a:sym typeface="Calibri"/>
            </a:endParaRPr>
          </a:p>
        </p:txBody>
      </p:sp>
      <p:sp>
        <p:nvSpPr>
          <p:cNvPr id="384" name="Google Shape;384;p27"/>
          <p:cNvSpPr/>
          <p:nvPr/>
        </p:nvSpPr>
        <p:spPr>
          <a:xfrm>
            <a:off x="731520" y="5050986"/>
            <a:ext cx="411480" cy="411480"/>
          </a:xfrm>
          <a:prstGeom prst="ellipse">
            <a:avLst/>
          </a:prstGeom>
          <a:solidFill>
            <a:srgbClr val="6DBE45"/>
          </a:solidFill>
          <a:ln cap="flat" cmpd="sng" w="12700">
            <a:solidFill>
              <a:srgbClr val="6DBE45"/>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rPr b="1" i="0" lang="el-GR" sz="1800" u="none" cap="none" strike="noStrike">
                <a:solidFill>
                  <a:srgbClr val="FFFFFF"/>
                </a:solidFill>
                <a:latin typeface="Calibri"/>
                <a:ea typeface="Calibri"/>
                <a:cs typeface="Calibri"/>
                <a:sym typeface="Calibri"/>
              </a:rPr>
              <a:t>3</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8" name="Shape 388"/>
        <p:cNvGrpSpPr/>
        <p:nvPr/>
      </p:nvGrpSpPr>
      <p:grpSpPr>
        <a:xfrm>
          <a:off x="0" y="0"/>
          <a:ext cx="0" cy="0"/>
          <a:chOff x="0" y="0"/>
          <a:chExt cx="0" cy="0"/>
        </a:xfrm>
      </p:grpSpPr>
      <p:sp>
        <p:nvSpPr>
          <p:cNvPr id="389" name="Google Shape;389;p28"/>
          <p:cNvSpPr txBox="1"/>
          <p:nvPr>
            <p:ph type="ctrTitle"/>
          </p:nvPr>
        </p:nvSpPr>
        <p:spPr>
          <a:xfrm>
            <a:off x="2179865" y="2774849"/>
            <a:ext cx="7832271" cy="1600197"/>
          </a:xfrm>
          <a:prstGeom prst="rect">
            <a:avLst/>
          </a:prstGeom>
          <a:noFill/>
          <a:ln>
            <a:noFill/>
          </a:ln>
        </p:spPr>
        <p:txBody>
          <a:bodyPr anchorCtr="0" anchor="ctr" bIns="46800" lIns="90000" spcFirstLastPara="1" rIns="90000" wrap="square" tIns="46800">
            <a:normAutofit/>
          </a:bodyPr>
          <a:lstStyle/>
          <a:p>
            <a:pPr indent="0" lvl="0" marL="0" rtl="0" algn="ctr">
              <a:lnSpc>
                <a:spcPct val="100000"/>
              </a:lnSpc>
              <a:spcBef>
                <a:spcPts val="0"/>
              </a:spcBef>
              <a:spcAft>
                <a:spcPts val="0"/>
              </a:spcAft>
              <a:buClr>
                <a:srgbClr val="4F3D97"/>
              </a:buClr>
              <a:buSzPts val="2800"/>
              <a:buFont typeface="Play"/>
              <a:buNone/>
            </a:pPr>
            <a:r>
              <a:rPr lang="el-GR" sz="2800">
                <a:solidFill>
                  <a:srgbClr val="4F3D97"/>
                </a:solidFill>
                <a:latin typeface="Play"/>
                <a:ea typeface="Play"/>
                <a:cs typeface="Play"/>
                <a:sym typeface="Play"/>
              </a:rPr>
              <a:t>Δραστηριότητα 2: Δημιουργία ενός πακέτου εργαλείων για την κοινότητά σας</a:t>
            </a:r>
            <a:endParaRPr sz="28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3" name="Shape 393"/>
        <p:cNvGrpSpPr/>
        <p:nvPr/>
      </p:nvGrpSpPr>
      <p:grpSpPr>
        <a:xfrm>
          <a:off x="0" y="0"/>
          <a:ext cx="0" cy="0"/>
          <a:chOff x="0" y="0"/>
          <a:chExt cx="0" cy="0"/>
        </a:xfrm>
      </p:grpSpPr>
      <p:sp>
        <p:nvSpPr>
          <p:cNvPr id="394" name="Google Shape;394;p29"/>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p>
            <a:pPr indent="0" lvl="0" marL="0" rtl="0" algn="l">
              <a:lnSpc>
                <a:spcPct val="100000"/>
              </a:lnSpc>
              <a:spcBef>
                <a:spcPts val="0"/>
              </a:spcBef>
              <a:spcAft>
                <a:spcPts val="0"/>
              </a:spcAft>
              <a:buClr>
                <a:srgbClr val="FFFFFF"/>
              </a:buClr>
              <a:buSzPts val="2800"/>
              <a:buFont typeface="Play"/>
              <a:buNone/>
            </a:pPr>
            <a:r>
              <a:rPr lang="el-GR">
                <a:latin typeface="Play"/>
                <a:ea typeface="Play"/>
                <a:cs typeface="Play"/>
                <a:sym typeface="Play"/>
              </a:rPr>
              <a:t>Περιεχόμενα του πακέτου εργαλείων</a:t>
            </a:r>
            <a:endParaRPr/>
          </a:p>
        </p:txBody>
      </p:sp>
      <p:pic>
        <p:nvPicPr>
          <p:cNvPr descr="Community resource toolkit folder" id="395" name="Google Shape;395;p29"/>
          <p:cNvPicPr preferRelativeResize="0"/>
          <p:nvPr/>
        </p:nvPicPr>
        <p:blipFill rotWithShape="1">
          <a:blip r:embed="rId3">
            <a:alphaModFix/>
          </a:blip>
          <a:srcRect b="0" l="0" r="0" t="0"/>
          <a:stretch/>
        </p:blipFill>
        <p:spPr>
          <a:xfrm>
            <a:off x="7751840" y="2751669"/>
            <a:ext cx="4251960" cy="3188970"/>
          </a:xfrm>
          <a:prstGeom prst="rect">
            <a:avLst/>
          </a:prstGeom>
          <a:noFill/>
          <a:ln>
            <a:noFill/>
          </a:ln>
        </p:spPr>
      </p:pic>
      <p:sp>
        <p:nvSpPr>
          <p:cNvPr id="396" name="Google Shape;396;p29"/>
          <p:cNvSpPr/>
          <p:nvPr/>
        </p:nvSpPr>
        <p:spPr>
          <a:xfrm>
            <a:off x="783454" y="1018227"/>
            <a:ext cx="11318001" cy="713232"/>
          </a:xfrm>
          <a:prstGeom prst="rect">
            <a:avLst/>
          </a:prstGeom>
          <a:noFill/>
          <a:ln>
            <a:noFill/>
          </a:ln>
        </p:spPr>
        <p:txBody>
          <a:bodyPr anchorCtr="0" anchor="ctr" bIns="250" lIns="250" spcFirstLastPara="1" rIns="250" wrap="square" tIns="250">
            <a:normAutofit/>
          </a:bodyPr>
          <a:lstStyle/>
          <a:p>
            <a:pPr indent="0" lvl="0" marL="0" marR="0" rtl="0" algn="ctr">
              <a:lnSpc>
                <a:spcPct val="80000"/>
              </a:lnSpc>
              <a:spcBef>
                <a:spcPts val="0"/>
              </a:spcBef>
              <a:spcAft>
                <a:spcPts val="0"/>
              </a:spcAft>
              <a:buClr>
                <a:srgbClr val="000000"/>
              </a:buClr>
              <a:buSzPts val="1895"/>
              <a:buFont typeface="Arial"/>
              <a:buNone/>
            </a:pPr>
            <a:r>
              <a:rPr b="1" i="0" lang="el-GR" sz="1896" u="none" cap="none" strike="noStrike">
                <a:solidFill>
                  <a:srgbClr val="4F3D97"/>
                </a:solidFill>
                <a:latin typeface="Calibri"/>
                <a:ea typeface="Calibri"/>
                <a:cs typeface="Calibri"/>
                <a:sym typeface="Calibri"/>
              </a:rPr>
              <a:t>Οι ομάδες δημιουργούν ένα μικρό, αξιόπιστο σύνολο εργαλείων για ένα συγκεκριμένο εργαστήριο ή εκδρομή του προγράμματος LEGENDS. Κάθε εργαλείο πρέπει να έχει συγκεκριμένο σκοπό, υπεύθυνο και ημερομηνία αναθεώρησης.</a:t>
            </a:r>
            <a:endParaRPr b="1" i="0" sz="1896" u="none" cap="none" strike="noStrike">
              <a:solidFill>
                <a:srgbClr val="4F3D97"/>
              </a:solidFill>
              <a:latin typeface="Calibri"/>
              <a:ea typeface="Calibri"/>
              <a:cs typeface="Calibri"/>
              <a:sym typeface="Calibri"/>
            </a:endParaRPr>
          </a:p>
        </p:txBody>
      </p:sp>
      <p:sp>
        <p:nvSpPr>
          <p:cNvPr id="397" name="Google Shape;397;p29"/>
          <p:cNvSpPr/>
          <p:nvPr/>
        </p:nvSpPr>
        <p:spPr>
          <a:xfrm>
            <a:off x="685800" y="2057400"/>
            <a:ext cx="2011680" cy="411480"/>
          </a:xfrm>
          <a:prstGeom prst="roundRect">
            <a:avLst>
              <a:gd fmla="val 16667" name="adj"/>
            </a:avLst>
          </a:prstGeom>
          <a:solidFill>
            <a:srgbClr val="6DBE45"/>
          </a:solidFill>
          <a:ln cap="flat" cmpd="sng" w="12700">
            <a:solidFill>
              <a:srgbClr val="6DBE45"/>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FFFFFF"/>
              </a:buClr>
              <a:buSzPts val="1200"/>
              <a:buFont typeface="Arial"/>
              <a:buNone/>
            </a:pPr>
            <a:r>
              <a:rPr b="1" i="0" lang="el-GR" sz="1200" u="none" cap="none" strike="noStrike">
                <a:solidFill>
                  <a:srgbClr val="FFFFFF"/>
                </a:solidFill>
                <a:latin typeface="Arial"/>
                <a:ea typeface="Arial"/>
                <a:cs typeface="Arial"/>
                <a:sym typeface="Arial"/>
              </a:rPr>
              <a:t>Συμμετέχοντες/συνεργάτες</a:t>
            </a:r>
            <a:endParaRPr b="0" i="0" sz="1200" u="none" cap="none" strike="noStrike">
              <a:solidFill>
                <a:schemeClr val="dk1"/>
              </a:solidFill>
              <a:latin typeface="Calibri"/>
              <a:ea typeface="Calibri"/>
              <a:cs typeface="Calibri"/>
              <a:sym typeface="Calibri"/>
            </a:endParaRPr>
          </a:p>
        </p:txBody>
      </p:sp>
      <p:sp>
        <p:nvSpPr>
          <p:cNvPr id="398" name="Google Shape;398;p29"/>
          <p:cNvSpPr/>
          <p:nvPr/>
        </p:nvSpPr>
        <p:spPr>
          <a:xfrm>
            <a:off x="2926079" y="2084832"/>
            <a:ext cx="5272835" cy="347472"/>
          </a:xfrm>
          <a:prstGeom prst="rect">
            <a:avLst/>
          </a:prstGeom>
          <a:noFill/>
          <a:ln>
            <a:noFill/>
          </a:ln>
        </p:spPr>
        <p:txBody>
          <a:bodyPr anchorCtr="0" anchor="ctr" bIns="0" lIns="0" spcFirstLastPara="1" rIns="0" wrap="square" tIns="0">
            <a:normAutofit/>
          </a:bodyPr>
          <a:lstStyle/>
          <a:p>
            <a:pPr indent="0" lvl="0" marL="0" marR="0" rtl="0" algn="l">
              <a:lnSpc>
                <a:spcPct val="80000"/>
              </a:lnSpc>
              <a:spcBef>
                <a:spcPts val="0"/>
              </a:spcBef>
              <a:spcAft>
                <a:spcPts val="0"/>
              </a:spcAft>
              <a:buClr>
                <a:srgbClr val="000000"/>
              </a:buClr>
              <a:buSzPts val="1369"/>
              <a:buFont typeface="Arial"/>
              <a:buNone/>
            </a:pPr>
            <a:r>
              <a:rPr b="0" i="0" lang="el-GR" sz="1369" u="none" cap="none" strike="noStrike">
                <a:solidFill>
                  <a:srgbClr val="333333"/>
                </a:solidFill>
                <a:latin typeface="Calibri"/>
                <a:ea typeface="Calibri"/>
                <a:cs typeface="Calibri"/>
                <a:sym typeface="Calibri"/>
              </a:rPr>
              <a:t>Βιβλιοθήκη, αρχείο, μουσείο, ομάδα νέων ή ηλικιωμένων, υπεύθυνος προσβασιμότητας.</a:t>
            </a:r>
            <a:endParaRPr b="0" i="0" sz="1369" u="none" cap="none" strike="noStrike">
              <a:solidFill>
                <a:schemeClr val="dk1"/>
              </a:solidFill>
              <a:latin typeface="Calibri"/>
              <a:ea typeface="Calibri"/>
              <a:cs typeface="Calibri"/>
              <a:sym typeface="Calibri"/>
            </a:endParaRPr>
          </a:p>
        </p:txBody>
      </p:sp>
      <p:sp>
        <p:nvSpPr>
          <p:cNvPr id="399" name="Google Shape;399;p29"/>
          <p:cNvSpPr/>
          <p:nvPr/>
        </p:nvSpPr>
        <p:spPr>
          <a:xfrm>
            <a:off x="685800" y="2660904"/>
            <a:ext cx="2011680" cy="411480"/>
          </a:xfrm>
          <a:prstGeom prst="roundRect">
            <a:avLst>
              <a:gd fmla="val 16667" name="adj"/>
            </a:avLst>
          </a:prstGeom>
          <a:solidFill>
            <a:srgbClr val="147DB8"/>
          </a:solidFill>
          <a:ln cap="flat" cmpd="sng" w="12700">
            <a:solidFill>
              <a:srgbClr val="147DB8"/>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FFFFFF"/>
              </a:buClr>
              <a:buSzPts val="1420"/>
              <a:buFont typeface="Arial"/>
              <a:buNone/>
            </a:pPr>
            <a:r>
              <a:rPr b="1" i="0" lang="el-GR" sz="1420" u="none" cap="none" strike="noStrike">
                <a:solidFill>
                  <a:srgbClr val="FFFFFF"/>
                </a:solidFill>
                <a:latin typeface="Arial"/>
                <a:ea typeface="Arial"/>
                <a:cs typeface="Arial"/>
                <a:sym typeface="Arial"/>
              </a:rPr>
              <a:t>Μαθησιακό υλικό</a:t>
            </a:r>
            <a:endParaRPr b="0" i="0" sz="1420" u="none" cap="none" strike="noStrike">
              <a:solidFill>
                <a:schemeClr val="dk1"/>
              </a:solidFill>
              <a:latin typeface="Calibri"/>
              <a:ea typeface="Calibri"/>
              <a:cs typeface="Calibri"/>
              <a:sym typeface="Calibri"/>
            </a:endParaRPr>
          </a:p>
        </p:txBody>
      </p:sp>
      <p:sp>
        <p:nvSpPr>
          <p:cNvPr id="400" name="Google Shape;400;p29"/>
          <p:cNvSpPr/>
          <p:nvPr/>
        </p:nvSpPr>
        <p:spPr>
          <a:xfrm>
            <a:off x="2926080" y="2688336"/>
            <a:ext cx="5180782" cy="347472"/>
          </a:xfrm>
          <a:prstGeom prst="rect">
            <a:avLst/>
          </a:prstGeom>
          <a:noFill/>
          <a:ln>
            <a:noFill/>
          </a:ln>
        </p:spPr>
        <p:txBody>
          <a:bodyPr anchorCtr="0" anchor="ctr" bIns="0" lIns="0" spcFirstLastPara="1" rIns="0" wrap="square" tIns="0">
            <a:normAutofit/>
          </a:bodyPr>
          <a:lstStyle/>
          <a:p>
            <a:pPr indent="0" lvl="0" marL="0" marR="0" rtl="0" algn="l">
              <a:lnSpc>
                <a:spcPct val="80000"/>
              </a:lnSpc>
              <a:spcBef>
                <a:spcPts val="0"/>
              </a:spcBef>
              <a:spcAft>
                <a:spcPts val="0"/>
              </a:spcAft>
              <a:buClr>
                <a:srgbClr val="000000"/>
              </a:buClr>
              <a:buSzPts val="1369"/>
              <a:buFont typeface="Arial"/>
              <a:buNone/>
            </a:pPr>
            <a:r>
              <a:rPr b="0" i="0" lang="el-GR" sz="1369" u="none" cap="none" strike="noStrike">
                <a:solidFill>
                  <a:srgbClr val="333333"/>
                </a:solidFill>
                <a:latin typeface="Calibri"/>
                <a:ea typeface="Calibri"/>
                <a:cs typeface="Calibri"/>
                <a:sym typeface="Calibri"/>
              </a:rPr>
              <a:t>Προσαρμοσμένα φυλλάδια, κάρτες υποδείξεων, γλωσσάριο και μεταφρασμένες λέξεις-κλειδιά.</a:t>
            </a:r>
            <a:endParaRPr b="0" i="0" sz="1369" u="none" cap="none" strike="noStrike">
              <a:solidFill>
                <a:schemeClr val="dk1"/>
              </a:solidFill>
              <a:latin typeface="Calibri"/>
              <a:ea typeface="Calibri"/>
              <a:cs typeface="Calibri"/>
              <a:sym typeface="Calibri"/>
            </a:endParaRPr>
          </a:p>
        </p:txBody>
      </p:sp>
      <p:sp>
        <p:nvSpPr>
          <p:cNvPr id="401" name="Google Shape;401;p29"/>
          <p:cNvSpPr/>
          <p:nvPr/>
        </p:nvSpPr>
        <p:spPr>
          <a:xfrm>
            <a:off x="685800" y="3264408"/>
            <a:ext cx="2011680" cy="411480"/>
          </a:xfrm>
          <a:prstGeom prst="roundRect">
            <a:avLst>
              <a:gd fmla="val 16667" name="adj"/>
            </a:avLst>
          </a:prstGeom>
          <a:solidFill>
            <a:srgbClr val="6DBE45"/>
          </a:solidFill>
          <a:ln cap="flat" cmpd="sng" w="12700">
            <a:solidFill>
              <a:srgbClr val="6DBE45"/>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FFFFFF"/>
              </a:buClr>
              <a:buSzPts val="1313"/>
              <a:buFont typeface="Arial"/>
              <a:buNone/>
            </a:pPr>
            <a:r>
              <a:rPr b="1" i="0" lang="el-GR" sz="1314" u="none" cap="none" strike="noStrike">
                <a:solidFill>
                  <a:srgbClr val="FFFFFF"/>
                </a:solidFill>
                <a:latin typeface="Arial"/>
                <a:ea typeface="Arial"/>
                <a:cs typeface="Arial"/>
                <a:sym typeface="Arial"/>
              </a:rPr>
              <a:t>Τεχνολογική Υποστήριξη </a:t>
            </a:r>
            <a:endParaRPr b="0" i="0" sz="1314" u="none" cap="none" strike="noStrike">
              <a:solidFill>
                <a:schemeClr val="dk1"/>
              </a:solidFill>
              <a:latin typeface="Calibri"/>
              <a:ea typeface="Calibri"/>
              <a:cs typeface="Calibri"/>
              <a:sym typeface="Calibri"/>
            </a:endParaRPr>
          </a:p>
        </p:txBody>
      </p:sp>
      <p:sp>
        <p:nvSpPr>
          <p:cNvPr id="402" name="Google Shape;402;p29"/>
          <p:cNvSpPr/>
          <p:nvPr/>
        </p:nvSpPr>
        <p:spPr>
          <a:xfrm>
            <a:off x="2926080" y="3291840"/>
            <a:ext cx="5272834" cy="347472"/>
          </a:xfrm>
          <a:prstGeom prst="rect">
            <a:avLst/>
          </a:prstGeom>
          <a:noFill/>
          <a:ln>
            <a:noFill/>
          </a:ln>
        </p:spPr>
        <p:txBody>
          <a:bodyPr anchorCtr="0" anchor="ctr" bIns="0" lIns="0" spcFirstLastPara="1" rIns="0" wrap="square" tIns="0">
            <a:normAutofit/>
          </a:bodyPr>
          <a:lstStyle/>
          <a:p>
            <a:pPr indent="0" lvl="0" marL="0" marR="0" rtl="0" algn="l">
              <a:lnSpc>
                <a:spcPct val="80000"/>
              </a:lnSpc>
              <a:spcBef>
                <a:spcPts val="0"/>
              </a:spcBef>
              <a:spcAft>
                <a:spcPts val="0"/>
              </a:spcAft>
              <a:buClr>
                <a:srgbClr val="000000"/>
              </a:buClr>
              <a:buSzPts val="1369"/>
              <a:buFont typeface="Arial"/>
              <a:buNone/>
            </a:pPr>
            <a:r>
              <a:rPr b="0" i="0" lang="el-GR" sz="1369" u="none" cap="none" strike="noStrike">
                <a:solidFill>
                  <a:srgbClr val="333333"/>
                </a:solidFill>
                <a:latin typeface="Calibri"/>
                <a:ea typeface="Calibri"/>
                <a:cs typeface="Calibri"/>
                <a:sym typeface="Calibri"/>
              </a:rPr>
              <a:t>Σύντομα εκπαιδευτικά βίντεο, κατάλογος ελέγχου συσκευών και εναλλακτικά εργαλεία.</a:t>
            </a:r>
            <a:endParaRPr b="0" i="0" sz="1369" u="none" cap="none" strike="noStrike">
              <a:solidFill>
                <a:schemeClr val="dk1"/>
              </a:solidFill>
              <a:latin typeface="Calibri"/>
              <a:ea typeface="Calibri"/>
              <a:cs typeface="Calibri"/>
              <a:sym typeface="Calibri"/>
            </a:endParaRPr>
          </a:p>
        </p:txBody>
      </p:sp>
      <p:sp>
        <p:nvSpPr>
          <p:cNvPr id="403" name="Google Shape;403;p29"/>
          <p:cNvSpPr/>
          <p:nvPr/>
        </p:nvSpPr>
        <p:spPr>
          <a:xfrm>
            <a:off x="685800" y="3867912"/>
            <a:ext cx="2011680" cy="411480"/>
          </a:xfrm>
          <a:prstGeom prst="roundRect">
            <a:avLst>
              <a:gd fmla="val 16667" name="adj"/>
            </a:avLst>
          </a:prstGeom>
          <a:solidFill>
            <a:srgbClr val="147DB8"/>
          </a:solidFill>
          <a:ln cap="flat" cmpd="sng" w="12700">
            <a:solidFill>
              <a:srgbClr val="147DB8"/>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90000"/>
              </a:lnSpc>
              <a:spcBef>
                <a:spcPts val="0"/>
              </a:spcBef>
              <a:spcAft>
                <a:spcPts val="0"/>
              </a:spcAft>
              <a:buClr>
                <a:srgbClr val="000000"/>
              </a:buClr>
              <a:buSzPts val="1314"/>
              <a:buFont typeface="Arial"/>
              <a:buNone/>
            </a:pPr>
            <a:r>
              <a:rPr b="1" i="0" lang="el-GR" sz="1314" u="none" cap="none" strike="noStrike">
                <a:solidFill>
                  <a:srgbClr val="FFFFFF"/>
                </a:solidFill>
                <a:latin typeface="Arial"/>
                <a:ea typeface="Arial"/>
                <a:cs typeface="Arial"/>
                <a:sym typeface="Arial"/>
              </a:rPr>
              <a:t>Υποστήριξη προσβασιμότητας</a:t>
            </a:r>
            <a:endParaRPr b="0" i="0" sz="1314" u="none" cap="none" strike="noStrike">
              <a:solidFill>
                <a:schemeClr val="dk1"/>
              </a:solidFill>
              <a:latin typeface="Calibri"/>
              <a:ea typeface="Calibri"/>
              <a:cs typeface="Calibri"/>
              <a:sym typeface="Calibri"/>
            </a:endParaRPr>
          </a:p>
        </p:txBody>
      </p:sp>
      <p:sp>
        <p:nvSpPr>
          <p:cNvPr id="404" name="Google Shape;404;p29"/>
          <p:cNvSpPr/>
          <p:nvPr/>
        </p:nvSpPr>
        <p:spPr>
          <a:xfrm>
            <a:off x="2926079" y="3827836"/>
            <a:ext cx="4806431" cy="530354"/>
          </a:xfrm>
          <a:prstGeom prst="rect">
            <a:avLst/>
          </a:prstGeom>
          <a:noFill/>
          <a:ln>
            <a:noFill/>
          </a:ln>
        </p:spPr>
        <p:txBody>
          <a:bodyPr anchorCtr="0" anchor="ctr" bIns="0" lIns="0" spcFirstLastPara="1" rIns="0" wrap="square" tIns="0">
            <a:normAutofit/>
          </a:bodyPr>
          <a:lstStyle/>
          <a:p>
            <a:pPr indent="0" lvl="0" marL="0" marR="0" rtl="0" algn="l">
              <a:lnSpc>
                <a:spcPct val="80000"/>
              </a:lnSpc>
              <a:spcBef>
                <a:spcPts val="0"/>
              </a:spcBef>
              <a:spcAft>
                <a:spcPts val="0"/>
              </a:spcAft>
              <a:buClr>
                <a:srgbClr val="000000"/>
              </a:buClr>
              <a:buSzPts val="1258"/>
              <a:buFont typeface="Arial"/>
              <a:buNone/>
            </a:pPr>
            <a:r>
              <a:rPr b="0" i="0" lang="el-GR" sz="1258" u="none" cap="none" strike="noStrike">
                <a:solidFill>
                  <a:srgbClr val="333333"/>
                </a:solidFill>
                <a:latin typeface="Calibri"/>
                <a:ea typeface="Calibri"/>
                <a:cs typeface="Calibri"/>
                <a:sym typeface="Calibri"/>
              </a:rPr>
              <a:t>Σημειώσεις για τον χώρο διεξαγωγής/τη διαδρομή, θέσεις καθισμάτων, σημεία ανάπαυσης, τουαλέτες, κείμενα με μεγάλα γράμματα και λεζάντες.</a:t>
            </a:r>
            <a:endParaRPr b="0" i="0" sz="1258" u="none" cap="none" strike="noStrike">
              <a:solidFill>
                <a:schemeClr val="dk1"/>
              </a:solidFill>
              <a:latin typeface="Calibri"/>
              <a:ea typeface="Calibri"/>
              <a:cs typeface="Calibri"/>
              <a:sym typeface="Calibri"/>
            </a:endParaRPr>
          </a:p>
        </p:txBody>
      </p:sp>
      <p:sp>
        <p:nvSpPr>
          <p:cNvPr id="405" name="Google Shape;405;p29"/>
          <p:cNvSpPr/>
          <p:nvPr/>
        </p:nvSpPr>
        <p:spPr>
          <a:xfrm>
            <a:off x="685800" y="4471416"/>
            <a:ext cx="2011680" cy="411480"/>
          </a:xfrm>
          <a:prstGeom prst="roundRect">
            <a:avLst>
              <a:gd fmla="val 16667" name="adj"/>
            </a:avLst>
          </a:prstGeom>
          <a:solidFill>
            <a:srgbClr val="6DBE45"/>
          </a:solidFill>
          <a:ln cap="flat" cmpd="sng" w="12700">
            <a:solidFill>
              <a:srgbClr val="6DBE45"/>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420"/>
              <a:buFont typeface="Arial"/>
              <a:buNone/>
            </a:pPr>
            <a:r>
              <a:rPr b="1" i="0" lang="el-GR" sz="1420" u="none" cap="none" strike="noStrike">
                <a:solidFill>
                  <a:srgbClr val="FFFFFF"/>
                </a:solidFill>
                <a:latin typeface="Arial"/>
                <a:ea typeface="Arial"/>
                <a:cs typeface="Arial"/>
                <a:sym typeface="Arial"/>
              </a:rPr>
              <a:t>Ηθική και συναίνεση</a:t>
            </a:r>
            <a:endParaRPr b="0" i="0" sz="1420" u="none" cap="none" strike="noStrike">
              <a:solidFill>
                <a:schemeClr val="dk1"/>
              </a:solidFill>
              <a:latin typeface="Calibri"/>
              <a:ea typeface="Calibri"/>
              <a:cs typeface="Calibri"/>
              <a:sym typeface="Calibri"/>
            </a:endParaRPr>
          </a:p>
        </p:txBody>
      </p:sp>
      <p:sp>
        <p:nvSpPr>
          <p:cNvPr id="406" name="Google Shape;406;p29"/>
          <p:cNvSpPr/>
          <p:nvPr/>
        </p:nvSpPr>
        <p:spPr>
          <a:xfrm>
            <a:off x="2926080" y="4498848"/>
            <a:ext cx="4677960" cy="384048"/>
          </a:xfrm>
          <a:prstGeom prst="rect">
            <a:avLst/>
          </a:prstGeom>
          <a:noFill/>
          <a:ln>
            <a:noFill/>
          </a:ln>
        </p:spPr>
        <p:txBody>
          <a:bodyPr anchorCtr="0" anchor="ctr" bIns="0" lIns="0" spcFirstLastPara="1" rIns="0" wrap="square" tIns="0">
            <a:noAutofit/>
          </a:bodyPr>
          <a:lstStyle/>
          <a:p>
            <a:pPr indent="0" lvl="0" marL="0" marR="0" rtl="0" algn="l">
              <a:lnSpc>
                <a:spcPct val="80000"/>
              </a:lnSpc>
              <a:spcBef>
                <a:spcPts val="0"/>
              </a:spcBef>
              <a:spcAft>
                <a:spcPts val="0"/>
              </a:spcAft>
              <a:buClr>
                <a:srgbClr val="000000"/>
              </a:buClr>
              <a:buSzPts val="1300"/>
              <a:buFont typeface="Arial"/>
              <a:buNone/>
            </a:pPr>
            <a:r>
              <a:rPr b="0" i="0" lang="el-GR" sz="1300" u="none" cap="none" strike="noStrike">
                <a:solidFill>
                  <a:srgbClr val="333333"/>
                </a:solidFill>
                <a:latin typeface="Calibri"/>
                <a:ea typeface="Calibri"/>
                <a:cs typeface="Calibri"/>
                <a:sym typeface="Calibri"/>
              </a:rPr>
              <a:t>Έντυπο συγκατάθεσης, δήλωση προστασίας προσωπικών δεδομένων, επιλογές κοινοποίησης και στοιχεία επικοινωνίας για θέματα προστασίας.</a:t>
            </a:r>
            <a:endParaRPr b="0" i="0" sz="1300" u="none" cap="none" strike="noStrike">
              <a:solidFill>
                <a:srgbClr val="333333"/>
              </a:solidFill>
              <a:latin typeface="Calibri"/>
              <a:ea typeface="Calibri"/>
              <a:cs typeface="Calibri"/>
              <a:sym typeface="Calibri"/>
            </a:endParaRPr>
          </a:p>
        </p:txBody>
      </p:sp>
      <p:sp>
        <p:nvSpPr>
          <p:cNvPr id="407" name="Google Shape;407;p29"/>
          <p:cNvSpPr/>
          <p:nvPr/>
        </p:nvSpPr>
        <p:spPr>
          <a:xfrm>
            <a:off x="5918247" y="1869084"/>
            <a:ext cx="687442" cy="202073"/>
          </a:xfrm>
          <a:prstGeom prst="rect">
            <a:avLst/>
          </a:prstGeom>
          <a:noFill/>
          <a:ln>
            <a:noFill/>
          </a:ln>
        </p:spPr>
        <p:txBody>
          <a:bodyPr anchorCtr="0" anchor="ctr" bIns="125" lIns="125" spcFirstLastPara="1" rIns="125" wrap="square" tIns="125">
            <a:normAutofit/>
          </a:bodyPr>
          <a:lstStyle/>
          <a:p>
            <a:pPr indent="0" lvl="0" marL="0" marR="0" rtl="0" algn="l">
              <a:lnSpc>
                <a:spcPct val="90000"/>
              </a:lnSpc>
              <a:spcBef>
                <a:spcPts val="0"/>
              </a:spcBef>
              <a:spcAft>
                <a:spcPts val="0"/>
              </a:spcAft>
              <a:buClr>
                <a:srgbClr val="0B5A9A"/>
              </a:buClr>
              <a:buSzPts val="1387"/>
              <a:buFont typeface="Calibri"/>
              <a:buNone/>
            </a:pPr>
            <a:r>
              <a:rPr b="0" i="1" lang="el-GR" sz="1388" u="none" cap="none" strike="noStrike">
                <a:solidFill>
                  <a:srgbClr val="0B5A9A"/>
                </a:solidFill>
                <a:latin typeface="Calibri"/>
                <a:ea typeface="Calibri"/>
                <a:cs typeface="Calibri"/>
                <a:sym typeface="Calibri"/>
              </a:rPr>
              <a:t>45 λεπτά </a:t>
            </a:r>
            <a:endParaRPr b="0" i="0" sz="1388" u="none" cap="none" strike="noStrike">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30"/>
          <p:cNvSpPr txBox="1"/>
          <p:nvPr>
            <p:ph type="ctrTitle"/>
          </p:nvPr>
        </p:nvSpPr>
        <p:spPr>
          <a:xfrm>
            <a:off x="2179865" y="2774849"/>
            <a:ext cx="7832271" cy="1600197"/>
          </a:xfrm>
          <a:prstGeom prst="rect">
            <a:avLst/>
          </a:prstGeom>
          <a:noFill/>
          <a:ln>
            <a:noFill/>
          </a:ln>
        </p:spPr>
        <p:txBody>
          <a:bodyPr anchorCtr="0" anchor="ctr" bIns="46800" lIns="90000" spcFirstLastPara="1" rIns="90000" wrap="square" tIns="46800">
            <a:normAutofit/>
          </a:bodyPr>
          <a:lstStyle/>
          <a:p>
            <a:pPr indent="0" lvl="0" marL="0" rtl="0" algn="ctr">
              <a:lnSpc>
                <a:spcPct val="100000"/>
              </a:lnSpc>
              <a:spcBef>
                <a:spcPts val="0"/>
              </a:spcBef>
              <a:spcAft>
                <a:spcPts val="0"/>
              </a:spcAft>
              <a:buClr>
                <a:srgbClr val="4F3D97"/>
              </a:buClr>
              <a:buSzPts val="2800"/>
              <a:buFont typeface="Play"/>
              <a:buNone/>
            </a:pPr>
            <a:r>
              <a:rPr lang="el-GR" sz="2800">
                <a:solidFill>
                  <a:srgbClr val="4F3D97"/>
                </a:solidFill>
                <a:latin typeface="Play"/>
                <a:ea typeface="Play"/>
                <a:cs typeface="Play"/>
                <a:sym typeface="Play"/>
              </a:rPr>
              <a:t>Ηθικές και νομικές παράμετροι για τους εκπαιδευτές/τριες</a:t>
            </a:r>
            <a:endParaRPr sz="2800">
              <a:solidFill>
                <a:srgbClr val="4F3D97"/>
              </a:solidFill>
              <a:latin typeface="Play"/>
              <a:ea typeface="Play"/>
              <a:cs typeface="Play"/>
              <a:sym typeface="Play"/>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17" name="Shape 417"/>
        <p:cNvGrpSpPr/>
        <p:nvPr/>
      </p:nvGrpSpPr>
      <p:grpSpPr>
        <a:xfrm>
          <a:off x="0" y="0"/>
          <a:ext cx="0" cy="0"/>
          <a:chOff x="0" y="0"/>
          <a:chExt cx="0" cy="0"/>
        </a:xfrm>
      </p:grpSpPr>
      <p:sp>
        <p:nvSpPr>
          <p:cNvPr id="418" name="Google Shape;418;p31"/>
          <p:cNvSpPr/>
          <p:nvPr/>
        </p:nvSpPr>
        <p:spPr>
          <a:xfrm>
            <a:off x="11430000" y="6446520"/>
            <a:ext cx="502920" cy="201168"/>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555555"/>
              </a:buClr>
              <a:buSzPts val="800"/>
              <a:buFont typeface="Calibri"/>
              <a:buNone/>
            </a:pPr>
            <a:r>
              <a:rPr b="0" i="0" lang="el-GR" sz="800" u="none" cap="none" strike="noStrike">
                <a:solidFill>
                  <a:srgbClr val="555555"/>
                </a:solidFill>
                <a:latin typeface="Calibri"/>
                <a:ea typeface="Calibri"/>
                <a:cs typeface="Calibri"/>
                <a:sym typeface="Calibri"/>
              </a:rPr>
              <a:t>29</a:t>
            </a:r>
            <a:endParaRPr b="0" i="0" sz="800" u="none" cap="none" strike="noStrike">
              <a:solidFill>
                <a:schemeClr val="dk1"/>
              </a:solidFill>
              <a:latin typeface="Calibri"/>
              <a:ea typeface="Calibri"/>
              <a:cs typeface="Calibri"/>
              <a:sym typeface="Calibri"/>
            </a:endParaRPr>
          </a:p>
        </p:txBody>
      </p:sp>
      <p:sp>
        <p:nvSpPr>
          <p:cNvPr id="419" name="Google Shape;419;p31"/>
          <p:cNvSpPr/>
          <p:nvPr/>
        </p:nvSpPr>
        <p:spPr>
          <a:xfrm>
            <a:off x="411480" y="310896"/>
            <a:ext cx="10881360" cy="384048"/>
          </a:xfrm>
          <a:prstGeom prst="rect">
            <a:avLst/>
          </a:prstGeom>
          <a:noFill/>
          <a:ln>
            <a:noFill/>
          </a:ln>
        </p:spPr>
        <p:txBody>
          <a:bodyPr anchorCtr="0" anchor="ctr" bIns="125" lIns="125" spcFirstLastPara="1" rIns="125" wrap="square" tIns="125">
            <a:normAutofit/>
          </a:bodyPr>
          <a:lstStyle/>
          <a:p>
            <a:pPr indent="0" lvl="0" marL="0" marR="0" rtl="0" algn="l">
              <a:lnSpc>
                <a:spcPct val="90000"/>
              </a:lnSpc>
              <a:spcBef>
                <a:spcPts val="0"/>
              </a:spcBef>
              <a:spcAft>
                <a:spcPts val="0"/>
              </a:spcAft>
              <a:buClr>
                <a:srgbClr val="000000"/>
              </a:buClr>
              <a:buSzPts val="2590"/>
              <a:buFont typeface="Arial"/>
              <a:buNone/>
            </a:pPr>
            <a:r>
              <a:rPr b="1" i="0" lang="el-GR" sz="2590" u="none" cap="none" strike="noStrike">
                <a:solidFill>
                  <a:srgbClr val="FFFFFF"/>
                </a:solidFill>
                <a:latin typeface="Calibri"/>
                <a:ea typeface="Calibri"/>
                <a:cs typeface="Calibri"/>
                <a:sym typeface="Calibri"/>
              </a:rPr>
              <a:t>Συγκατάθεση, προστασία της ιδιωτικής ζωής και ηθική κοινοποίηση</a:t>
            </a:r>
            <a:endParaRPr b="0" i="0" sz="2590" u="none" cap="none" strike="noStrike">
              <a:solidFill>
                <a:srgbClr val="FFFFFF"/>
              </a:solidFill>
              <a:latin typeface="Calibri"/>
              <a:ea typeface="Calibri"/>
              <a:cs typeface="Calibri"/>
              <a:sym typeface="Calibri"/>
            </a:endParaRPr>
          </a:p>
        </p:txBody>
      </p:sp>
      <p:sp>
        <p:nvSpPr>
          <p:cNvPr id="420" name="Google Shape;420;p31"/>
          <p:cNvSpPr/>
          <p:nvPr/>
        </p:nvSpPr>
        <p:spPr>
          <a:xfrm>
            <a:off x="777240" y="1783080"/>
            <a:ext cx="10698480" cy="914400"/>
          </a:xfrm>
          <a:prstGeom prst="rect">
            <a:avLst/>
          </a:prstGeom>
          <a:noFill/>
          <a:ln>
            <a:noFill/>
          </a:ln>
        </p:spPr>
        <p:txBody>
          <a:bodyPr anchorCtr="0" anchor="ctr" bIns="125" lIns="125" spcFirstLastPara="1" rIns="125" wrap="square" tIns="125">
            <a:normAutofit/>
          </a:bodyPr>
          <a:lstStyle/>
          <a:p>
            <a:pPr indent="0" lvl="0" marL="0" marR="0" rtl="0" algn="l">
              <a:lnSpc>
                <a:spcPct val="100000"/>
              </a:lnSpc>
              <a:spcBef>
                <a:spcPts val="0"/>
              </a:spcBef>
              <a:spcAft>
                <a:spcPts val="0"/>
              </a:spcAft>
              <a:buClr>
                <a:srgbClr val="000000"/>
              </a:buClr>
              <a:buSzPts val="1620"/>
              <a:buFont typeface="Arial"/>
              <a:buNone/>
            </a:pPr>
            <a:r>
              <a:rPr b="0" i="0" lang="el-GR" sz="1620" u="none" cap="none" strike="noStrike">
                <a:solidFill>
                  <a:srgbClr val="333333"/>
                </a:solidFill>
                <a:latin typeface="Calibri"/>
                <a:ea typeface="Calibri"/>
                <a:cs typeface="Calibri"/>
                <a:sym typeface="Calibri"/>
              </a:rPr>
              <a:t>Ένας συμμετέχων μπορεί να συμφωνήσει να λάβει μέρος σε ένα εργαστήριο, αλλά να προτιμά να μην καταγραφεί, ή μπορεί να επιτρέψει την εσωτερική χρήση στο πλαίσιο του έργου, αλλά όχι τη δημόσια κοινοποίηση. Οι εκπαιδευτές/τριες πρέπει να εξηγήσουν με ακρίβεια αυτές τις επιλογές.</a:t>
            </a:r>
            <a:endParaRPr b="0" i="0" sz="1620" u="none" cap="none" strike="noStrike">
              <a:solidFill>
                <a:schemeClr val="dk1"/>
              </a:solidFill>
              <a:latin typeface="Calibri"/>
              <a:ea typeface="Calibri"/>
              <a:cs typeface="Calibri"/>
              <a:sym typeface="Calibri"/>
            </a:endParaRPr>
          </a:p>
        </p:txBody>
      </p:sp>
      <p:sp>
        <p:nvSpPr>
          <p:cNvPr id="421" name="Google Shape;421;p31"/>
          <p:cNvSpPr/>
          <p:nvPr/>
        </p:nvSpPr>
        <p:spPr>
          <a:xfrm>
            <a:off x="868680" y="3063240"/>
            <a:ext cx="3063240" cy="502920"/>
          </a:xfrm>
          <a:prstGeom prst="roundRect">
            <a:avLst>
              <a:gd fmla="val 21818" name="adj"/>
            </a:avLst>
          </a:prstGeom>
          <a:solidFill>
            <a:srgbClr val="ECE9F6"/>
          </a:solidFill>
          <a:ln cap="flat" cmpd="sng" w="12700">
            <a:solidFill>
              <a:srgbClr val="51439A">
                <a:alpha val="90196"/>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2" name="Google Shape;422;p31"/>
          <p:cNvSpPr/>
          <p:nvPr/>
        </p:nvSpPr>
        <p:spPr>
          <a:xfrm>
            <a:off x="1033272" y="3172968"/>
            <a:ext cx="2734056" cy="320040"/>
          </a:xfrm>
          <a:prstGeom prst="rect">
            <a:avLst/>
          </a:prstGeom>
          <a:noFill/>
          <a:ln>
            <a:noFill/>
          </a:ln>
        </p:spPr>
        <p:txBody>
          <a:bodyPr anchorCtr="0" anchor="ctr" bIns="125" lIns="125" spcFirstLastPara="1" rIns="125" wrap="square" tIns="125">
            <a:normAutofit/>
          </a:bodyPr>
          <a:lstStyle/>
          <a:p>
            <a:pPr indent="0" lvl="0" marL="0" marR="0" rtl="0" algn="ctr">
              <a:lnSpc>
                <a:spcPct val="100000"/>
              </a:lnSpc>
              <a:spcBef>
                <a:spcPts val="0"/>
              </a:spcBef>
              <a:spcAft>
                <a:spcPts val="0"/>
              </a:spcAft>
              <a:buClr>
                <a:srgbClr val="333333"/>
              </a:buClr>
              <a:buSzPts val="1550"/>
              <a:buFont typeface="Calibri"/>
              <a:buNone/>
            </a:pPr>
            <a:r>
              <a:rPr b="1" i="0" lang="el-GR" sz="1550" u="none" cap="none" strike="noStrike">
                <a:solidFill>
                  <a:srgbClr val="333333"/>
                </a:solidFill>
                <a:latin typeface="Calibri"/>
                <a:ea typeface="Calibri"/>
                <a:cs typeface="Calibri"/>
                <a:sym typeface="Calibri"/>
              </a:rPr>
              <a:t>Χρήση σε ιδιωτική ομάδα</a:t>
            </a:r>
            <a:endParaRPr b="0" i="0" sz="1550" u="none" cap="none" strike="noStrike">
              <a:solidFill>
                <a:schemeClr val="dk1"/>
              </a:solidFill>
              <a:latin typeface="Calibri"/>
              <a:ea typeface="Calibri"/>
              <a:cs typeface="Calibri"/>
              <a:sym typeface="Calibri"/>
            </a:endParaRPr>
          </a:p>
        </p:txBody>
      </p:sp>
      <p:sp>
        <p:nvSpPr>
          <p:cNvPr id="423" name="Google Shape;423;p31"/>
          <p:cNvSpPr/>
          <p:nvPr/>
        </p:nvSpPr>
        <p:spPr>
          <a:xfrm>
            <a:off x="4526280" y="3063240"/>
            <a:ext cx="3063240" cy="502920"/>
          </a:xfrm>
          <a:prstGeom prst="roundRect">
            <a:avLst>
              <a:gd fmla="val 21818" name="adj"/>
            </a:avLst>
          </a:prstGeom>
          <a:solidFill>
            <a:srgbClr val="E5F4FA"/>
          </a:solidFill>
          <a:ln cap="flat" cmpd="sng" w="12700">
            <a:solidFill>
              <a:srgbClr val="007CB2">
                <a:alpha val="90196"/>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4" name="Google Shape;424;p31"/>
          <p:cNvSpPr/>
          <p:nvPr/>
        </p:nvSpPr>
        <p:spPr>
          <a:xfrm>
            <a:off x="4690872" y="3172968"/>
            <a:ext cx="2734056" cy="320040"/>
          </a:xfrm>
          <a:prstGeom prst="rect">
            <a:avLst/>
          </a:prstGeom>
          <a:noFill/>
          <a:ln>
            <a:noFill/>
          </a:ln>
        </p:spPr>
        <p:txBody>
          <a:bodyPr anchorCtr="0" anchor="ctr" bIns="125" lIns="125" spcFirstLastPara="1" rIns="125" wrap="square" tIns="125">
            <a:normAutofit/>
          </a:bodyPr>
          <a:lstStyle/>
          <a:p>
            <a:pPr indent="0" lvl="0" marL="0" marR="0" rtl="0" algn="ctr">
              <a:lnSpc>
                <a:spcPct val="100000"/>
              </a:lnSpc>
              <a:spcBef>
                <a:spcPts val="0"/>
              </a:spcBef>
              <a:spcAft>
                <a:spcPts val="0"/>
              </a:spcAft>
              <a:buClr>
                <a:srgbClr val="333333"/>
              </a:buClr>
              <a:buSzPts val="1550"/>
              <a:buFont typeface="Calibri"/>
              <a:buNone/>
            </a:pPr>
            <a:r>
              <a:rPr b="1" i="0" lang="el-GR" sz="1550" u="none" cap="none" strike="noStrike">
                <a:solidFill>
                  <a:srgbClr val="333333"/>
                </a:solidFill>
                <a:latin typeface="Calibri"/>
                <a:ea typeface="Calibri"/>
                <a:cs typeface="Calibri"/>
                <a:sym typeface="Calibri"/>
              </a:rPr>
              <a:t>Εσωτερική χρήση του έργου</a:t>
            </a:r>
            <a:endParaRPr b="0" i="0" sz="1550" u="none" cap="none" strike="noStrike">
              <a:solidFill>
                <a:schemeClr val="dk1"/>
              </a:solidFill>
              <a:latin typeface="Calibri"/>
              <a:ea typeface="Calibri"/>
              <a:cs typeface="Calibri"/>
              <a:sym typeface="Calibri"/>
            </a:endParaRPr>
          </a:p>
        </p:txBody>
      </p:sp>
      <p:sp>
        <p:nvSpPr>
          <p:cNvPr id="425" name="Google Shape;425;p31"/>
          <p:cNvSpPr/>
          <p:nvPr/>
        </p:nvSpPr>
        <p:spPr>
          <a:xfrm>
            <a:off x="8183880" y="3063240"/>
            <a:ext cx="2880360" cy="502920"/>
          </a:xfrm>
          <a:prstGeom prst="roundRect">
            <a:avLst>
              <a:gd fmla="val 21818" name="adj"/>
            </a:avLst>
          </a:prstGeom>
          <a:solidFill>
            <a:srgbClr val="E8F3DE"/>
          </a:solidFill>
          <a:ln cap="flat" cmpd="sng" w="12700">
            <a:solidFill>
              <a:srgbClr val="68B747">
                <a:alpha val="90196"/>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6" name="Google Shape;426;p31"/>
          <p:cNvSpPr/>
          <p:nvPr/>
        </p:nvSpPr>
        <p:spPr>
          <a:xfrm>
            <a:off x="8348472" y="3172968"/>
            <a:ext cx="2551176" cy="320040"/>
          </a:xfrm>
          <a:prstGeom prst="rect">
            <a:avLst/>
          </a:prstGeom>
          <a:noFill/>
          <a:ln>
            <a:noFill/>
          </a:ln>
        </p:spPr>
        <p:txBody>
          <a:bodyPr anchorCtr="0" anchor="ctr" bIns="125" lIns="125" spcFirstLastPara="1" rIns="125" wrap="square" tIns="125">
            <a:normAutofit/>
          </a:bodyPr>
          <a:lstStyle/>
          <a:p>
            <a:pPr indent="0" lvl="0" marL="0" marR="0" rtl="0" algn="ctr">
              <a:lnSpc>
                <a:spcPct val="100000"/>
              </a:lnSpc>
              <a:spcBef>
                <a:spcPts val="0"/>
              </a:spcBef>
              <a:spcAft>
                <a:spcPts val="0"/>
              </a:spcAft>
              <a:buClr>
                <a:srgbClr val="333333"/>
              </a:buClr>
              <a:buSzPts val="1550"/>
              <a:buFont typeface="Calibri"/>
              <a:buNone/>
            </a:pPr>
            <a:r>
              <a:rPr b="1" i="0" lang="el-GR" sz="1550" u="none" cap="none" strike="noStrike">
                <a:solidFill>
                  <a:srgbClr val="333333"/>
                </a:solidFill>
                <a:latin typeface="Calibri"/>
                <a:ea typeface="Calibri"/>
                <a:cs typeface="Calibri"/>
                <a:sym typeface="Calibri"/>
              </a:rPr>
              <a:t>Δημόσια χρήση έργου</a:t>
            </a:r>
            <a:endParaRPr b="0" i="0" sz="1550" u="none" cap="none" strike="noStrike">
              <a:solidFill>
                <a:schemeClr val="dk1"/>
              </a:solidFill>
              <a:latin typeface="Calibri"/>
              <a:ea typeface="Calibri"/>
              <a:cs typeface="Calibri"/>
              <a:sym typeface="Calibri"/>
            </a:endParaRPr>
          </a:p>
        </p:txBody>
      </p:sp>
      <p:sp>
        <p:nvSpPr>
          <p:cNvPr id="427" name="Google Shape;427;p31"/>
          <p:cNvSpPr/>
          <p:nvPr/>
        </p:nvSpPr>
        <p:spPr>
          <a:xfrm>
            <a:off x="1005840" y="4050792"/>
            <a:ext cx="118872" cy="118872"/>
          </a:xfrm>
          <a:prstGeom prst="ellipse">
            <a:avLst/>
          </a:prstGeom>
          <a:solidFill>
            <a:srgbClr val="68B747"/>
          </a:solidFill>
          <a:ln cap="flat" cmpd="sng" w="12700">
            <a:solidFill>
              <a:srgbClr val="68B74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28" name="Google Shape;428;p31"/>
          <p:cNvSpPr/>
          <p:nvPr/>
        </p:nvSpPr>
        <p:spPr>
          <a:xfrm>
            <a:off x="1243584" y="3977640"/>
            <a:ext cx="9637776" cy="310896"/>
          </a:xfrm>
          <a:prstGeom prst="rect">
            <a:avLst/>
          </a:prstGeom>
          <a:noFill/>
          <a:ln>
            <a:noFill/>
          </a:ln>
        </p:spPr>
        <p:txBody>
          <a:bodyPr anchorCtr="0" anchor="ctr" bIns="125" lIns="125" spcFirstLastPara="1" rIns="125" wrap="square" tIns="125">
            <a:normAutofit/>
          </a:bodyPr>
          <a:lstStyle/>
          <a:p>
            <a:pPr indent="0" lvl="0" marL="0" marR="0" rtl="0" algn="l">
              <a:lnSpc>
                <a:spcPct val="100000"/>
              </a:lnSpc>
              <a:spcBef>
                <a:spcPts val="0"/>
              </a:spcBef>
              <a:spcAft>
                <a:spcPts val="0"/>
              </a:spcAft>
              <a:buClr>
                <a:srgbClr val="000000"/>
              </a:buClr>
              <a:buSzPts val="1380"/>
              <a:buFont typeface="Arial"/>
              <a:buNone/>
            </a:pPr>
            <a:r>
              <a:rPr b="0" i="0" lang="el-GR" sz="1380" u="none" cap="none" strike="noStrike">
                <a:solidFill>
                  <a:srgbClr val="333333"/>
                </a:solidFill>
                <a:latin typeface="Calibri"/>
                <a:ea typeface="Calibri"/>
                <a:cs typeface="Calibri"/>
                <a:sym typeface="Calibri"/>
              </a:rPr>
              <a:t>Σκοπός: Είναι το υλικό απαραίτητο για την επίτευξη του μαθησιακού στόχου;</a:t>
            </a:r>
            <a:endParaRPr b="0" i="0" sz="1380" u="none" cap="none" strike="noStrike">
              <a:solidFill>
                <a:schemeClr val="dk1"/>
              </a:solidFill>
              <a:latin typeface="Calibri"/>
              <a:ea typeface="Calibri"/>
              <a:cs typeface="Calibri"/>
              <a:sym typeface="Calibri"/>
            </a:endParaRPr>
          </a:p>
        </p:txBody>
      </p:sp>
      <p:sp>
        <p:nvSpPr>
          <p:cNvPr id="429" name="Google Shape;429;p31"/>
          <p:cNvSpPr/>
          <p:nvPr/>
        </p:nvSpPr>
        <p:spPr>
          <a:xfrm>
            <a:off x="1005840" y="4407408"/>
            <a:ext cx="118872" cy="118872"/>
          </a:xfrm>
          <a:prstGeom prst="ellipse">
            <a:avLst/>
          </a:prstGeom>
          <a:solidFill>
            <a:srgbClr val="007CB2"/>
          </a:solidFill>
          <a:ln cap="flat" cmpd="sng" w="12700">
            <a:solidFill>
              <a:srgbClr val="007CB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0" name="Google Shape;430;p31"/>
          <p:cNvSpPr/>
          <p:nvPr/>
        </p:nvSpPr>
        <p:spPr>
          <a:xfrm>
            <a:off x="1243584" y="4334256"/>
            <a:ext cx="9637776" cy="310896"/>
          </a:xfrm>
          <a:prstGeom prst="rect">
            <a:avLst/>
          </a:prstGeom>
          <a:noFill/>
          <a:ln>
            <a:noFill/>
          </a:ln>
        </p:spPr>
        <p:txBody>
          <a:bodyPr anchorCtr="0" anchor="ctr" bIns="125" lIns="125" spcFirstLastPara="1" rIns="125" wrap="square" tIns="125">
            <a:normAutofit/>
          </a:bodyPr>
          <a:lstStyle/>
          <a:p>
            <a:pPr indent="0" lvl="0" marL="0" marR="0" rtl="0" algn="l">
              <a:lnSpc>
                <a:spcPct val="100000"/>
              </a:lnSpc>
              <a:spcBef>
                <a:spcPts val="0"/>
              </a:spcBef>
              <a:spcAft>
                <a:spcPts val="0"/>
              </a:spcAft>
              <a:buClr>
                <a:srgbClr val="000000"/>
              </a:buClr>
              <a:buSzPts val="1380"/>
              <a:buFont typeface="Arial"/>
              <a:buNone/>
            </a:pPr>
            <a:r>
              <a:rPr b="0" i="0" lang="el-GR" sz="1380" u="none" cap="none" strike="noStrike">
                <a:solidFill>
                  <a:srgbClr val="333333"/>
                </a:solidFill>
                <a:latin typeface="Calibri"/>
                <a:ea typeface="Calibri"/>
                <a:cs typeface="Calibri"/>
                <a:sym typeface="Calibri"/>
              </a:rPr>
              <a:t>Συγκατάθεση: Έχει γίνει κατανοητό το επίπεδο κοινοποίησης;</a:t>
            </a:r>
            <a:endParaRPr b="0" i="0" sz="1380" u="none" cap="none" strike="noStrike">
              <a:solidFill>
                <a:schemeClr val="dk1"/>
              </a:solidFill>
              <a:latin typeface="Calibri"/>
              <a:ea typeface="Calibri"/>
              <a:cs typeface="Calibri"/>
              <a:sym typeface="Calibri"/>
            </a:endParaRPr>
          </a:p>
        </p:txBody>
      </p:sp>
      <p:sp>
        <p:nvSpPr>
          <p:cNvPr id="431" name="Google Shape;431;p31"/>
          <p:cNvSpPr/>
          <p:nvPr/>
        </p:nvSpPr>
        <p:spPr>
          <a:xfrm>
            <a:off x="1005840" y="4764024"/>
            <a:ext cx="118872" cy="118872"/>
          </a:xfrm>
          <a:prstGeom prst="ellipse">
            <a:avLst/>
          </a:prstGeom>
          <a:solidFill>
            <a:srgbClr val="51439A"/>
          </a:solidFill>
          <a:ln cap="flat" cmpd="sng" w="12700">
            <a:solidFill>
              <a:srgbClr val="51439A"/>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2" name="Google Shape;432;p31"/>
          <p:cNvSpPr/>
          <p:nvPr/>
        </p:nvSpPr>
        <p:spPr>
          <a:xfrm>
            <a:off x="1243584" y="4690872"/>
            <a:ext cx="9637776" cy="310896"/>
          </a:xfrm>
          <a:prstGeom prst="rect">
            <a:avLst/>
          </a:prstGeom>
          <a:noFill/>
          <a:ln>
            <a:noFill/>
          </a:ln>
        </p:spPr>
        <p:txBody>
          <a:bodyPr anchorCtr="0" anchor="ctr" bIns="125" lIns="125" spcFirstLastPara="1" rIns="125" wrap="square" tIns="125">
            <a:normAutofit/>
          </a:bodyPr>
          <a:lstStyle/>
          <a:p>
            <a:pPr indent="0" lvl="0" marL="0" marR="0" rtl="0" algn="l">
              <a:lnSpc>
                <a:spcPct val="100000"/>
              </a:lnSpc>
              <a:spcBef>
                <a:spcPts val="0"/>
              </a:spcBef>
              <a:spcAft>
                <a:spcPts val="0"/>
              </a:spcAft>
              <a:buClr>
                <a:srgbClr val="000000"/>
              </a:buClr>
              <a:buSzPts val="1380"/>
              <a:buFont typeface="Arial"/>
              <a:buNone/>
            </a:pPr>
            <a:r>
              <a:rPr b="0" i="0" lang="el-GR" sz="1380" u="none" cap="none" strike="noStrike">
                <a:solidFill>
                  <a:srgbClr val="333333"/>
                </a:solidFill>
                <a:latin typeface="Calibri"/>
                <a:ea typeface="Calibri"/>
                <a:cs typeface="Calibri"/>
                <a:sym typeface="Calibri"/>
              </a:rPr>
              <a:t>Ασφάλεια: Μπορεί ένα όνομα, ένα πρόσωπο, μια φωνή ή ένας τόπος να ενέχουν κίνδυνο;</a:t>
            </a:r>
            <a:endParaRPr b="0" i="0" sz="1380" u="none" cap="none" strike="noStrike">
              <a:solidFill>
                <a:schemeClr val="dk1"/>
              </a:solidFill>
              <a:latin typeface="Calibri"/>
              <a:ea typeface="Calibri"/>
              <a:cs typeface="Calibri"/>
              <a:sym typeface="Calibri"/>
            </a:endParaRPr>
          </a:p>
        </p:txBody>
      </p:sp>
      <p:sp>
        <p:nvSpPr>
          <p:cNvPr id="433" name="Google Shape;433;p31"/>
          <p:cNvSpPr/>
          <p:nvPr/>
        </p:nvSpPr>
        <p:spPr>
          <a:xfrm>
            <a:off x="1005840" y="5120640"/>
            <a:ext cx="118872" cy="118872"/>
          </a:xfrm>
          <a:prstGeom prst="ellipse">
            <a:avLst/>
          </a:prstGeom>
          <a:solidFill>
            <a:srgbClr val="68B747"/>
          </a:solidFill>
          <a:ln cap="flat" cmpd="sng" w="12700">
            <a:solidFill>
              <a:srgbClr val="68B747"/>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4" name="Google Shape;434;p31"/>
          <p:cNvSpPr/>
          <p:nvPr/>
        </p:nvSpPr>
        <p:spPr>
          <a:xfrm>
            <a:off x="1243584" y="5047488"/>
            <a:ext cx="9637776" cy="310896"/>
          </a:xfrm>
          <a:prstGeom prst="rect">
            <a:avLst/>
          </a:prstGeom>
          <a:noFill/>
          <a:ln>
            <a:noFill/>
          </a:ln>
        </p:spPr>
        <p:txBody>
          <a:bodyPr anchorCtr="0" anchor="ctr" bIns="125" lIns="125" spcFirstLastPara="1" rIns="125" wrap="square" tIns="125">
            <a:normAutofit/>
          </a:bodyPr>
          <a:lstStyle/>
          <a:p>
            <a:pPr indent="0" lvl="0" marL="0" marR="0" rtl="0" algn="l">
              <a:lnSpc>
                <a:spcPct val="100000"/>
              </a:lnSpc>
              <a:spcBef>
                <a:spcPts val="0"/>
              </a:spcBef>
              <a:spcAft>
                <a:spcPts val="0"/>
              </a:spcAft>
              <a:buClr>
                <a:srgbClr val="000000"/>
              </a:buClr>
              <a:buSzPts val="1380"/>
              <a:buFont typeface="Arial"/>
              <a:buNone/>
            </a:pPr>
            <a:r>
              <a:rPr b="0" i="0" lang="el-GR" sz="1380" u="none" cap="none" strike="noStrike">
                <a:solidFill>
                  <a:srgbClr val="333333"/>
                </a:solidFill>
                <a:latin typeface="Calibri"/>
                <a:ea typeface="Calibri"/>
                <a:cs typeface="Calibri"/>
                <a:sym typeface="Calibri"/>
              </a:rPr>
              <a:t>Δικαιώματα: ποιος δημιούργησε το υλικό και πώς αναφέρεται η πηγή;</a:t>
            </a:r>
            <a:endParaRPr b="0" i="0" sz="1380" u="none" cap="none" strike="noStrike">
              <a:solidFill>
                <a:schemeClr val="dk1"/>
              </a:solidFill>
              <a:latin typeface="Calibri"/>
              <a:ea typeface="Calibri"/>
              <a:cs typeface="Calibri"/>
              <a:sym typeface="Calibri"/>
            </a:endParaRPr>
          </a:p>
        </p:txBody>
      </p:sp>
      <p:sp>
        <p:nvSpPr>
          <p:cNvPr id="435" name="Google Shape;435;p31"/>
          <p:cNvSpPr/>
          <p:nvPr/>
        </p:nvSpPr>
        <p:spPr>
          <a:xfrm>
            <a:off x="1005840" y="5477256"/>
            <a:ext cx="118872" cy="118872"/>
          </a:xfrm>
          <a:prstGeom prst="ellipse">
            <a:avLst/>
          </a:prstGeom>
          <a:solidFill>
            <a:srgbClr val="007CB2"/>
          </a:solidFill>
          <a:ln cap="flat" cmpd="sng" w="12700">
            <a:solidFill>
              <a:srgbClr val="007CB2"/>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6" name="Google Shape;436;p31"/>
          <p:cNvSpPr/>
          <p:nvPr/>
        </p:nvSpPr>
        <p:spPr>
          <a:xfrm>
            <a:off x="1243584" y="5404104"/>
            <a:ext cx="9637776" cy="310896"/>
          </a:xfrm>
          <a:prstGeom prst="rect">
            <a:avLst/>
          </a:prstGeom>
          <a:noFill/>
          <a:ln>
            <a:noFill/>
          </a:ln>
        </p:spPr>
        <p:txBody>
          <a:bodyPr anchorCtr="0" anchor="ctr" bIns="125" lIns="125" spcFirstLastPara="1" rIns="125" wrap="square" tIns="125">
            <a:normAutofit/>
          </a:bodyPr>
          <a:lstStyle/>
          <a:p>
            <a:pPr indent="0" lvl="0" marL="0" marR="0" rtl="0" algn="l">
              <a:lnSpc>
                <a:spcPct val="100000"/>
              </a:lnSpc>
              <a:spcBef>
                <a:spcPts val="0"/>
              </a:spcBef>
              <a:spcAft>
                <a:spcPts val="0"/>
              </a:spcAft>
              <a:buClr>
                <a:srgbClr val="000000"/>
              </a:buClr>
              <a:buSzPts val="1380"/>
              <a:buFont typeface="Arial"/>
              <a:buNone/>
            </a:pPr>
            <a:r>
              <a:rPr b="0" i="0" lang="el-GR" sz="1380" u="none" cap="none" strike="noStrike">
                <a:solidFill>
                  <a:srgbClr val="333333"/>
                </a:solidFill>
                <a:latin typeface="Calibri"/>
                <a:ea typeface="Calibri"/>
                <a:cs typeface="Calibri"/>
                <a:sym typeface="Calibri"/>
              </a:rPr>
              <a:t>Διατήρηση: πού αποθηκεύονται τα δεδομένα και πότε διαγράφονται;</a:t>
            </a:r>
            <a:endParaRPr b="0" i="0" sz="1380" u="none" cap="none" strike="noStrike">
              <a:solidFill>
                <a:schemeClr val="dk1"/>
              </a:solidFill>
              <a:latin typeface="Calibri"/>
              <a:ea typeface="Calibri"/>
              <a:cs typeface="Calibri"/>
              <a:sym typeface="Calibri"/>
            </a:endParaRPr>
          </a:p>
        </p:txBody>
      </p:sp>
      <p:sp>
        <p:nvSpPr>
          <p:cNvPr id="437" name="Google Shape;437;p31"/>
          <p:cNvSpPr/>
          <p:nvPr/>
        </p:nvSpPr>
        <p:spPr>
          <a:xfrm>
            <a:off x="1005840" y="5833872"/>
            <a:ext cx="10058400" cy="612648"/>
          </a:xfrm>
          <a:prstGeom prst="roundRect">
            <a:avLst>
              <a:gd fmla="val 25532" name="adj"/>
            </a:avLst>
          </a:prstGeom>
          <a:solidFill>
            <a:srgbClr val="E8F3DE"/>
          </a:solidFill>
          <a:ln cap="flat" cmpd="sng" w="12700">
            <a:solidFill>
              <a:srgbClr val="68B747">
                <a:alpha val="90196"/>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38" name="Google Shape;438;p31"/>
          <p:cNvSpPr/>
          <p:nvPr/>
        </p:nvSpPr>
        <p:spPr>
          <a:xfrm>
            <a:off x="1170432" y="5943599"/>
            <a:ext cx="9729216" cy="426515"/>
          </a:xfrm>
          <a:prstGeom prst="rect">
            <a:avLst/>
          </a:prstGeom>
          <a:noFill/>
          <a:ln>
            <a:noFill/>
          </a:ln>
        </p:spPr>
        <p:txBody>
          <a:bodyPr anchorCtr="0" anchor="ctr" bIns="125" lIns="125" spcFirstLastPara="1" rIns="125" wrap="square" tIns="125">
            <a:normAutofit/>
          </a:bodyPr>
          <a:lstStyle/>
          <a:p>
            <a:pPr indent="0" lvl="0" marL="0" marR="0" rtl="0" algn="ctr">
              <a:lnSpc>
                <a:spcPct val="90000"/>
              </a:lnSpc>
              <a:spcBef>
                <a:spcPts val="0"/>
              </a:spcBef>
              <a:spcAft>
                <a:spcPts val="0"/>
              </a:spcAft>
              <a:buClr>
                <a:srgbClr val="000000"/>
              </a:buClr>
              <a:buSzPts val="1440"/>
              <a:buFont typeface="Arial"/>
              <a:buNone/>
            </a:pPr>
            <a:r>
              <a:rPr b="1" i="0" lang="el-GR" sz="1440" u="none" cap="none" strike="noStrike">
                <a:solidFill>
                  <a:srgbClr val="333333"/>
                </a:solidFill>
                <a:latin typeface="Calibri"/>
                <a:ea typeface="Calibri"/>
                <a:cs typeface="Calibri"/>
                <a:sym typeface="Calibri"/>
              </a:rPr>
              <a:t>Για τους νέους ηλικίας 12–15 ετών, τηρείτε την εθνική νομοθεσία, τις διαδικασίες προστασίας και τη συγκατάθεση του ίδιου του νέου.</a:t>
            </a:r>
            <a:endParaRPr b="0" i="0" sz="1440" u="none" cap="none" strike="noStrike">
              <a:solidFill>
                <a:schemeClr val="dk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43" name="Shape 443"/>
        <p:cNvGrpSpPr/>
        <p:nvPr/>
      </p:nvGrpSpPr>
      <p:grpSpPr>
        <a:xfrm>
          <a:off x="0" y="0"/>
          <a:ext cx="0" cy="0"/>
          <a:chOff x="0" y="0"/>
          <a:chExt cx="0" cy="0"/>
        </a:xfrm>
      </p:grpSpPr>
      <p:sp>
        <p:nvSpPr>
          <p:cNvPr id="444" name="Google Shape;444;p32"/>
          <p:cNvSpPr/>
          <p:nvPr/>
        </p:nvSpPr>
        <p:spPr>
          <a:xfrm>
            <a:off x="11430000" y="6446520"/>
            <a:ext cx="502920" cy="201168"/>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555555"/>
              </a:buClr>
              <a:buSzPts val="800"/>
              <a:buFont typeface="Calibri"/>
              <a:buNone/>
            </a:pPr>
            <a:r>
              <a:rPr b="0" i="0" lang="el-GR" sz="800" u="none" cap="none" strike="noStrike">
                <a:solidFill>
                  <a:srgbClr val="555555"/>
                </a:solidFill>
                <a:latin typeface="Calibri"/>
                <a:ea typeface="Calibri"/>
                <a:cs typeface="Calibri"/>
                <a:sym typeface="Calibri"/>
              </a:rPr>
              <a:t>30</a:t>
            </a:r>
            <a:endParaRPr b="0" i="0" sz="800" u="none" cap="none" strike="noStrike">
              <a:solidFill>
                <a:schemeClr val="dk1"/>
              </a:solidFill>
              <a:latin typeface="Calibri"/>
              <a:ea typeface="Calibri"/>
              <a:cs typeface="Calibri"/>
              <a:sym typeface="Calibri"/>
            </a:endParaRPr>
          </a:p>
        </p:txBody>
      </p:sp>
      <p:sp>
        <p:nvSpPr>
          <p:cNvPr id="445" name="Google Shape;445;p32"/>
          <p:cNvSpPr/>
          <p:nvPr/>
        </p:nvSpPr>
        <p:spPr>
          <a:xfrm>
            <a:off x="438912" y="301752"/>
            <a:ext cx="10881360" cy="384048"/>
          </a:xfrm>
          <a:prstGeom prst="rect">
            <a:avLst/>
          </a:prstGeom>
          <a:noFill/>
          <a:ln>
            <a:noFill/>
          </a:ln>
        </p:spPr>
        <p:txBody>
          <a:bodyPr anchorCtr="0" anchor="ctr" bIns="125" lIns="125" spcFirstLastPara="1" rIns="125" wrap="square" tIns="125">
            <a:normAutofit/>
          </a:bodyPr>
          <a:lstStyle/>
          <a:p>
            <a:pPr indent="0" lvl="0" marL="0" marR="0" rtl="0" algn="l">
              <a:lnSpc>
                <a:spcPct val="90000"/>
              </a:lnSpc>
              <a:spcBef>
                <a:spcPts val="0"/>
              </a:spcBef>
              <a:spcAft>
                <a:spcPts val="0"/>
              </a:spcAft>
              <a:buClr>
                <a:srgbClr val="000000"/>
              </a:buClr>
              <a:buSzPts val="2590"/>
              <a:buFont typeface="Arial"/>
              <a:buNone/>
            </a:pPr>
            <a:r>
              <a:rPr b="1" i="0" lang="el-GR" sz="2590" u="none" cap="none" strike="noStrike">
                <a:solidFill>
                  <a:srgbClr val="FFFFFF"/>
                </a:solidFill>
                <a:latin typeface="Calibri"/>
                <a:ea typeface="Calibri"/>
                <a:cs typeface="Calibri"/>
                <a:sym typeface="Calibri"/>
              </a:rPr>
              <a:t>Μελέτη περίπτωσης: Κοινόχρηστοι χώροι, κοινές φωνές</a:t>
            </a:r>
            <a:endParaRPr b="0" i="0" sz="2590" u="none" cap="none" strike="noStrike">
              <a:solidFill>
                <a:srgbClr val="FFFFFF"/>
              </a:solidFill>
              <a:latin typeface="Calibri"/>
              <a:ea typeface="Calibri"/>
              <a:cs typeface="Calibri"/>
              <a:sym typeface="Calibri"/>
            </a:endParaRPr>
          </a:p>
        </p:txBody>
      </p:sp>
      <p:sp>
        <p:nvSpPr>
          <p:cNvPr id="446" name="Google Shape;446;p32"/>
          <p:cNvSpPr/>
          <p:nvPr/>
        </p:nvSpPr>
        <p:spPr>
          <a:xfrm>
            <a:off x="621792" y="1389888"/>
            <a:ext cx="10698480" cy="256032"/>
          </a:xfrm>
          <a:prstGeom prst="rect">
            <a:avLst/>
          </a:prstGeom>
          <a:noFill/>
          <a:ln>
            <a:noFill/>
          </a:ln>
        </p:spPr>
        <p:txBody>
          <a:bodyPr anchorCtr="0" anchor="ctr" bIns="125" lIns="125" spcFirstLastPara="1" rIns="125" wrap="square" tIns="125">
            <a:normAutofit/>
          </a:bodyPr>
          <a:lstStyle/>
          <a:p>
            <a:pPr indent="0" lvl="0" marL="0" marR="0" rtl="0" algn="l">
              <a:lnSpc>
                <a:spcPct val="100000"/>
              </a:lnSpc>
              <a:spcBef>
                <a:spcPts val="0"/>
              </a:spcBef>
              <a:spcAft>
                <a:spcPts val="0"/>
              </a:spcAft>
              <a:buClr>
                <a:srgbClr val="0B5A9A"/>
              </a:buClr>
              <a:buSzPts val="1500"/>
              <a:buFont typeface="Calibri"/>
              <a:buNone/>
            </a:pPr>
            <a:r>
              <a:rPr b="0" i="1" lang="el-GR" sz="1500" u="none" cap="none" strike="noStrike">
                <a:solidFill>
                  <a:srgbClr val="0B5A9A"/>
                </a:solidFill>
                <a:latin typeface="Calibri"/>
                <a:ea typeface="Calibri"/>
                <a:cs typeface="Calibri"/>
                <a:sym typeface="Calibri"/>
              </a:rPr>
              <a:t>Πρακτικό παράδειγμα για συζήτηση</a:t>
            </a:r>
            <a:endParaRPr b="0" i="0" sz="1500" u="none" cap="none" strike="noStrike">
              <a:solidFill>
                <a:schemeClr val="dk1"/>
              </a:solidFill>
              <a:latin typeface="Calibri"/>
              <a:ea typeface="Calibri"/>
              <a:cs typeface="Calibri"/>
              <a:sym typeface="Calibri"/>
            </a:endParaRPr>
          </a:p>
        </p:txBody>
      </p:sp>
      <p:sp>
        <p:nvSpPr>
          <p:cNvPr id="447" name="Google Shape;447;p32"/>
          <p:cNvSpPr/>
          <p:nvPr/>
        </p:nvSpPr>
        <p:spPr>
          <a:xfrm>
            <a:off x="731520" y="1737360"/>
            <a:ext cx="5486400" cy="1005840"/>
          </a:xfrm>
          <a:prstGeom prst="rect">
            <a:avLst/>
          </a:prstGeom>
          <a:noFill/>
          <a:ln>
            <a:noFill/>
          </a:ln>
        </p:spPr>
        <p:txBody>
          <a:bodyPr anchorCtr="0" anchor="ctr" bIns="125" lIns="125" spcFirstLastPara="1" rIns="125" wrap="square" tIns="125">
            <a:normAutofit/>
          </a:bodyPr>
          <a:lstStyle/>
          <a:p>
            <a:pPr indent="0" lvl="0" marL="0" marR="0" rtl="0" algn="l">
              <a:lnSpc>
                <a:spcPct val="90000"/>
              </a:lnSpc>
              <a:spcBef>
                <a:spcPts val="0"/>
              </a:spcBef>
              <a:spcAft>
                <a:spcPts val="0"/>
              </a:spcAft>
              <a:buClr>
                <a:srgbClr val="000000"/>
              </a:buClr>
              <a:buSzPts val="1425"/>
              <a:buFont typeface="Arial"/>
              <a:buNone/>
            </a:pPr>
            <a:r>
              <a:rPr b="0" i="0" lang="el-GR" sz="1425" u="none" cap="none" strike="noStrike">
                <a:solidFill>
                  <a:srgbClr val="333333"/>
                </a:solidFill>
                <a:latin typeface="Calibri"/>
                <a:ea typeface="Calibri"/>
                <a:cs typeface="Calibri"/>
                <a:sym typeface="Calibri"/>
              </a:rPr>
              <a:t>Ένας εκπαιδευτής στην Κύπρο προετοιμάζει ένα πιλοτικό πρόγραμμα με έξι ηλικιωμένους και έξι νέους. Η ομάδα θα δημιουργήσει ιστορίες για μέρη της γειτονιάς που εξακολουθούν να έχουν σημασία: ένα περίπτερο, μια στάση λεωφορείου, την πλατεία της εκκλησίας και ένα γήπεδο ποδοσφαίρου.</a:t>
            </a:r>
            <a:endParaRPr b="0" i="0" sz="1425" u="none" cap="none" strike="noStrike">
              <a:solidFill>
                <a:schemeClr val="dk1"/>
              </a:solidFill>
              <a:latin typeface="Calibri"/>
              <a:ea typeface="Calibri"/>
              <a:cs typeface="Calibri"/>
              <a:sym typeface="Calibri"/>
            </a:endParaRPr>
          </a:p>
        </p:txBody>
      </p:sp>
      <p:sp>
        <p:nvSpPr>
          <p:cNvPr id="448" name="Google Shape;448;p32"/>
          <p:cNvSpPr/>
          <p:nvPr/>
        </p:nvSpPr>
        <p:spPr>
          <a:xfrm>
            <a:off x="822960" y="2971800"/>
            <a:ext cx="5303520" cy="1005840"/>
          </a:xfrm>
          <a:prstGeom prst="roundRect">
            <a:avLst>
              <a:gd fmla="val 10909" name="adj"/>
            </a:avLst>
          </a:prstGeom>
          <a:solidFill>
            <a:srgbClr val="ECE9F6"/>
          </a:solidFill>
          <a:ln cap="flat" cmpd="sng" w="12700">
            <a:solidFill>
              <a:srgbClr val="51439A">
                <a:alpha val="90196"/>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49" name="Google Shape;449;p32"/>
          <p:cNvSpPr/>
          <p:nvPr/>
        </p:nvSpPr>
        <p:spPr>
          <a:xfrm>
            <a:off x="987552" y="3081528"/>
            <a:ext cx="4974336" cy="822960"/>
          </a:xfrm>
          <a:prstGeom prst="rect">
            <a:avLst/>
          </a:prstGeom>
          <a:noFill/>
          <a:ln>
            <a:noFill/>
          </a:ln>
        </p:spPr>
        <p:txBody>
          <a:bodyPr anchorCtr="0" anchor="ctr" bIns="125" lIns="125" spcFirstLastPara="1" rIns="125" wrap="square" tIns="125">
            <a:normAutofit/>
          </a:bodyPr>
          <a:lstStyle/>
          <a:p>
            <a:pPr indent="0" lvl="0" marL="0" marR="0" rtl="0" algn="l">
              <a:lnSpc>
                <a:spcPct val="80000"/>
              </a:lnSpc>
              <a:spcBef>
                <a:spcPts val="0"/>
              </a:spcBef>
              <a:spcAft>
                <a:spcPts val="0"/>
              </a:spcAft>
              <a:buClr>
                <a:srgbClr val="333333"/>
              </a:buClr>
              <a:buSzPts val="1156"/>
              <a:buFont typeface="Calibri"/>
              <a:buNone/>
            </a:pPr>
            <a:r>
              <a:rPr b="1" i="0" lang="el-GR" sz="1156" u="none" cap="none" strike="noStrike">
                <a:solidFill>
                  <a:srgbClr val="333333"/>
                </a:solidFill>
                <a:latin typeface="Calibri"/>
                <a:ea typeface="Calibri"/>
                <a:cs typeface="Calibri"/>
                <a:sym typeface="Calibri"/>
              </a:rPr>
              <a:t>Πρόκληση</a:t>
            </a:r>
            <a:endParaRPr b="1" i="0" sz="1156"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156"/>
              <a:buFont typeface="Arial"/>
              <a:buNone/>
            </a:pPr>
            <a:r>
              <a:rPr b="0" i="0" lang="el-GR" sz="1156" u="none" cap="none" strike="noStrike">
                <a:solidFill>
                  <a:srgbClr val="333333"/>
                </a:solidFill>
                <a:latin typeface="Calibri"/>
                <a:ea typeface="Calibri"/>
                <a:cs typeface="Calibri"/>
                <a:sym typeface="Calibri"/>
              </a:rPr>
              <a:t>Οι μεγαλύτεροι άνθρωποι είναι άνετοι στο να διηγούνται ιστορίες, αλλά νιώθουν άγχος όσον αφορά τα κινητά τηλέφωνα. Δύο νεαροί συμμετέχοντες τείνουν να κυριαρχούν στη χρήση των εργαλείων σχεδιασμού. Ένας συμμετέχων δεν επιθυμεί να εμφανιστεί στην κάμερα.</a:t>
            </a:r>
            <a:endParaRPr b="0" i="0" sz="1156" u="none" cap="none" strike="noStrike">
              <a:solidFill>
                <a:schemeClr val="dk1"/>
              </a:solidFill>
              <a:latin typeface="Calibri"/>
              <a:ea typeface="Calibri"/>
              <a:cs typeface="Calibri"/>
              <a:sym typeface="Calibri"/>
            </a:endParaRPr>
          </a:p>
        </p:txBody>
      </p:sp>
      <p:sp>
        <p:nvSpPr>
          <p:cNvPr id="450" name="Google Shape;450;p32"/>
          <p:cNvSpPr/>
          <p:nvPr/>
        </p:nvSpPr>
        <p:spPr>
          <a:xfrm>
            <a:off x="822960" y="4160520"/>
            <a:ext cx="5303520" cy="1005840"/>
          </a:xfrm>
          <a:prstGeom prst="roundRect">
            <a:avLst>
              <a:gd fmla="val 10909" name="adj"/>
            </a:avLst>
          </a:prstGeom>
          <a:solidFill>
            <a:srgbClr val="E8F3DE"/>
          </a:solidFill>
          <a:ln cap="flat" cmpd="sng" w="12700">
            <a:solidFill>
              <a:srgbClr val="68B747">
                <a:alpha val="90196"/>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51" name="Google Shape;451;p32"/>
          <p:cNvSpPr/>
          <p:nvPr/>
        </p:nvSpPr>
        <p:spPr>
          <a:xfrm>
            <a:off x="987552" y="4270248"/>
            <a:ext cx="4974336" cy="822960"/>
          </a:xfrm>
          <a:prstGeom prst="rect">
            <a:avLst/>
          </a:prstGeom>
          <a:noFill/>
          <a:ln>
            <a:noFill/>
          </a:ln>
        </p:spPr>
        <p:txBody>
          <a:bodyPr anchorCtr="0" anchor="ctr" bIns="125" lIns="125" spcFirstLastPara="1" rIns="125" wrap="square" tIns="125">
            <a:normAutofit/>
          </a:bodyPr>
          <a:lstStyle/>
          <a:p>
            <a:pPr indent="0" lvl="0" marL="0" marR="0" rtl="0" algn="l">
              <a:lnSpc>
                <a:spcPct val="80000"/>
              </a:lnSpc>
              <a:spcBef>
                <a:spcPts val="0"/>
              </a:spcBef>
              <a:spcAft>
                <a:spcPts val="0"/>
              </a:spcAft>
              <a:buClr>
                <a:srgbClr val="000000"/>
              </a:buClr>
              <a:buSzPts val="1258"/>
              <a:buFont typeface="Arial"/>
              <a:buNone/>
            </a:pPr>
            <a:r>
              <a:rPr b="1" i="0" lang="el-GR" sz="1258" u="none" cap="none" strike="noStrike">
                <a:solidFill>
                  <a:srgbClr val="333333"/>
                </a:solidFill>
                <a:latin typeface="Calibri"/>
                <a:ea typeface="Calibri"/>
                <a:cs typeface="Calibri"/>
                <a:sym typeface="Calibri"/>
              </a:rPr>
              <a:t>Απάντηση του εκπαιδευτή</a:t>
            </a:r>
            <a:endParaRPr b="0" i="0" sz="1400" u="none" cap="none" strike="noStrike">
              <a:solidFill>
                <a:srgbClr val="000000"/>
              </a:solidFill>
              <a:latin typeface="Arial"/>
              <a:ea typeface="Arial"/>
              <a:cs typeface="Arial"/>
              <a:sym typeface="Arial"/>
            </a:endParaRPr>
          </a:p>
          <a:p>
            <a:pPr indent="0" lvl="0" marL="0" marR="0" rtl="0" algn="l">
              <a:lnSpc>
                <a:spcPct val="80000"/>
              </a:lnSpc>
              <a:spcBef>
                <a:spcPts val="0"/>
              </a:spcBef>
              <a:spcAft>
                <a:spcPts val="0"/>
              </a:spcAft>
              <a:buClr>
                <a:srgbClr val="000000"/>
              </a:buClr>
              <a:buSzPts val="1203"/>
              <a:buFont typeface="Arial"/>
              <a:buNone/>
            </a:pPr>
            <a:r>
              <a:rPr b="0" i="0" lang="el-GR" sz="1203" u="none" cap="none" strike="noStrike">
                <a:solidFill>
                  <a:srgbClr val="333333"/>
                </a:solidFill>
                <a:latin typeface="Calibri"/>
                <a:ea typeface="Calibri"/>
                <a:cs typeface="Calibri"/>
                <a:sym typeface="Calibri"/>
              </a:rPr>
              <a:t>Τα ζευγάρια εργάζονται πάνω σε ένα κοινό αποτέλεσμα, οι ρόλοι εναλλάσσονται, πριν από τη χρήση των συσκευών διανέμεται ένα τυπωμένο σενάριο, και οι συμμετέχοντες επιλέγουν ηχητικό υλικό, λεζάντες φωτογραφιών ή καταχωρήσεις στον χάρτη ιστοριών.</a:t>
            </a:r>
            <a:endParaRPr b="0" i="0" sz="1203" u="none" cap="none" strike="noStrike">
              <a:solidFill>
                <a:srgbClr val="333333"/>
              </a:solidFill>
              <a:latin typeface="Calibri"/>
              <a:ea typeface="Calibri"/>
              <a:cs typeface="Calibri"/>
              <a:sym typeface="Calibri"/>
            </a:endParaRPr>
          </a:p>
        </p:txBody>
      </p:sp>
      <p:pic>
        <p:nvPicPr>
          <p:cNvPr descr="/mnt/data/m6_ppt_assets_opt/mapping.jpg" id="452" name="Google Shape;452;p32"/>
          <p:cNvPicPr preferRelativeResize="0"/>
          <p:nvPr/>
        </p:nvPicPr>
        <p:blipFill rotWithShape="1">
          <a:blip r:embed="rId3">
            <a:alphaModFix/>
          </a:blip>
          <a:srcRect b="0" l="0" r="0" t="0"/>
          <a:stretch/>
        </p:blipFill>
        <p:spPr>
          <a:xfrm>
            <a:off x="6896470" y="2162157"/>
            <a:ext cx="4203281" cy="3152461"/>
          </a:xfrm>
          <a:prstGeom prst="rect">
            <a:avLst/>
          </a:prstGeom>
          <a:noFill/>
          <a:ln>
            <a:noFill/>
          </a:ln>
        </p:spPr>
      </p:pic>
      <p:sp>
        <p:nvSpPr>
          <p:cNvPr id="453" name="Google Shape;453;p32"/>
          <p:cNvSpPr/>
          <p:nvPr/>
        </p:nvSpPr>
        <p:spPr>
          <a:xfrm>
            <a:off x="5522354" y="5667061"/>
            <a:ext cx="4297680" cy="841248"/>
          </a:xfrm>
          <a:prstGeom prst="roundRect">
            <a:avLst>
              <a:gd fmla="val 13043" name="adj"/>
            </a:avLst>
          </a:prstGeom>
          <a:solidFill>
            <a:srgbClr val="E5F4FA"/>
          </a:solidFill>
          <a:ln cap="flat" cmpd="sng" w="12700">
            <a:solidFill>
              <a:srgbClr val="007CB2">
                <a:alpha val="90196"/>
              </a:srgbClr>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alibri"/>
              <a:ea typeface="Calibri"/>
              <a:cs typeface="Calibri"/>
              <a:sym typeface="Calibri"/>
            </a:endParaRPr>
          </a:p>
        </p:txBody>
      </p:sp>
      <p:sp>
        <p:nvSpPr>
          <p:cNvPr id="454" name="Google Shape;454;p32"/>
          <p:cNvSpPr/>
          <p:nvPr/>
        </p:nvSpPr>
        <p:spPr>
          <a:xfrm>
            <a:off x="5784601" y="5758501"/>
            <a:ext cx="3968496" cy="658368"/>
          </a:xfrm>
          <a:prstGeom prst="rect">
            <a:avLst/>
          </a:prstGeom>
          <a:noFill/>
          <a:ln>
            <a:noFill/>
          </a:ln>
        </p:spPr>
        <p:txBody>
          <a:bodyPr anchorCtr="0" anchor="ctr" bIns="125" lIns="125" spcFirstLastPara="1" rIns="125" wrap="square" tIns="125">
            <a:normAutofit/>
          </a:bodyPr>
          <a:lstStyle/>
          <a:p>
            <a:pPr indent="0" lvl="0" marL="0" marR="0" rtl="0" algn="l">
              <a:lnSpc>
                <a:spcPct val="80000"/>
              </a:lnSpc>
              <a:spcBef>
                <a:spcPts val="0"/>
              </a:spcBef>
              <a:spcAft>
                <a:spcPts val="0"/>
              </a:spcAft>
              <a:buClr>
                <a:srgbClr val="000000"/>
              </a:buClr>
              <a:buSzPts val="1258"/>
              <a:buFont typeface="Arial"/>
              <a:buNone/>
            </a:pPr>
            <a:r>
              <a:rPr b="1" i="0" lang="el-GR" sz="1258" u="none" cap="none" strike="noStrike">
                <a:solidFill>
                  <a:srgbClr val="333333"/>
                </a:solidFill>
                <a:latin typeface="Calibri"/>
                <a:ea typeface="Calibri"/>
                <a:cs typeface="Calibri"/>
                <a:sym typeface="Calibri"/>
              </a:rPr>
              <a:t>Θέματα προς συζήτηση: Τι πρέπει να διατηρηθεί; Τι πρέπει να αλλάξει; Ποιο εργαλείο πρέπει να απλοποιηθεί; Ποιο ζήτημα πρόσβασης ή συγκατάθεσης παραμένει;</a:t>
            </a:r>
            <a:endParaRPr b="0" i="0" sz="1258" u="none" cap="none" strike="noStrike">
              <a:solidFill>
                <a:schemeClr val="dk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8" name="Shape 458"/>
        <p:cNvGrpSpPr/>
        <p:nvPr/>
      </p:nvGrpSpPr>
      <p:grpSpPr>
        <a:xfrm>
          <a:off x="0" y="0"/>
          <a:ext cx="0" cy="0"/>
          <a:chOff x="0" y="0"/>
          <a:chExt cx="0" cy="0"/>
        </a:xfrm>
      </p:grpSpPr>
      <p:sp>
        <p:nvSpPr>
          <p:cNvPr id="459" name="Google Shape;459;p33"/>
          <p:cNvSpPr txBox="1"/>
          <p:nvPr>
            <p:ph type="ctrTitle"/>
          </p:nvPr>
        </p:nvSpPr>
        <p:spPr>
          <a:xfrm>
            <a:off x="2179865" y="2774849"/>
            <a:ext cx="7832271" cy="1600197"/>
          </a:xfrm>
          <a:prstGeom prst="rect">
            <a:avLst/>
          </a:prstGeom>
          <a:noFill/>
          <a:ln>
            <a:noFill/>
          </a:ln>
        </p:spPr>
        <p:txBody>
          <a:bodyPr anchorCtr="0" anchor="ctr" bIns="46800" lIns="90000" spcFirstLastPara="1" rIns="90000" wrap="square" tIns="46800">
            <a:normAutofit/>
          </a:bodyPr>
          <a:lstStyle/>
          <a:p>
            <a:pPr indent="0" lvl="0" marL="0" rtl="0" algn="ctr">
              <a:lnSpc>
                <a:spcPct val="100000"/>
              </a:lnSpc>
              <a:spcBef>
                <a:spcPts val="0"/>
              </a:spcBef>
              <a:spcAft>
                <a:spcPts val="0"/>
              </a:spcAft>
              <a:buClr>
                <a:srgbClr val="4F3D97"/>
              </a:buClr>
              <a:buSzPts val="2800"/>
              <a:buFont typeface="Play"/>
              <a:buNone/>
            </a:pPr>
            <a:r>
              <a:rPr lang="el-GR" sz="2800">
                <a:solidFill>
                  <a:srgbClr val="4F3D97"/>
                </a:solidFill>
                <a:latin typeface="Play"/>
                <a:ea typeface="Play"/>
                <a:cs typeface="Play"/>
                <a:sym typeface="Play"/>
              </a:rPr>
              <a:t>Συζήτηση και ανατροφοδότηση σχετικά με την αναστοχαστική διαδικασία</a:t>
            </a:r>
            <a:endParaRPr sz="2800">
              <a:solidFill>
                <a:srgbClr val="4F3D97"/>
              </a:solidFill>
              <a:latin typeface="Play"/>
              <a:ea typeface="Play"/>
              <a:cs typeface="Play"/>
              <a:sym typeface="Play"/>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34"/>
          <p:cNvSpPr txBox="1"/>
          <p:nvPr>
            <p:ph type="title"/>
          </p:nvPr>
        </p:nvSpPr>
        <p:spPr>
          <a:xfrm>
            <a:off x="336000" y="0"/>
            <a:ext cx="11520000" cy="989215"/>
          </a:xfrm>
          <a:prstGeom prst="rect">
            <a:avLst/>
          </a:prstGeom>
          <a:noFill/>
          <a:ln>
            <a:noFill/>
          </a:ln>
        </p:spPr>
        <p:txBody>
          <a:bodyPr anchorCtr="0" anchor="ctr" bIns="46800" lIns="90000" spcFirstLastPara="1" rIns="90000" wrap="square" tIns="46800">
            <a:noAutofit/>
          </a:bodyPr>
          <a:lstStyle/>
          <a:p>
            <a:pPr indent="0" lvl="0" marL="0" rtl="0" algn="l">
              <a:lnSpc>
                <a:spcPct val="100000"/>
              </a:lnSpc>
              <a:spcBef>
                <a:spcPts val="0"/>
              </a:spcBef>
              <a:spcAft>
                <a:spcPts val="0"/>
              </a:spcAft>
              <a:buClr>
                <a:srgbClr val="FFFFFF"/>
              </a:buClr>
              <a:buSzPts val="2800"/>
              <a:buFont typeface="Play"/>
              <a:buNone/>
            </a:pPr>
            <a:r>
              <a:rPr lang="el-GR">
                <a:latin typeface="Play"/>
                <a:ea typeface="Play"/>
                <a:cs typeface="Play"/>
                <a:sym typeface="Play"/>
              </a:rPr>
              <a:t>Αξιολόγηση και ανατροφοδότηση</a:t>
            </a:r>
            <a:endParaRPr/>
          </a:p>
        </p:txBody>
      </p:sp>
      <p:pic>
        <p:nvPicPr>
          <p:cNvPr descr="Consent and privacy illustration" id="465" name="Google Shape;465;p34"/>
          <p:cNvPicPr preferRelativeResize="0"/>
          <p:nvPr/>
        </p:nvPicPr>
        <p:blipFill rotWithShape="1">
          <a:blip r:embed="rId3">
            <a:alphaModFix/>
          </a:blip>
          <a:srcRect b="0" l="0" r="0" t="0"/>
          <a:stretch/>
        </p:blipFill>
        <p:spPr>
          <a:xfrm>
            <a:off x="8063902" y="1156501"/>
            <a:ext cx="3352800" cy="2514600"/>
          </a:xfrm>
          <a:prstGeom prst="rect">
            <a:avLst/>
          </a:prstGeom>
          <a:noFill/>
          <a:ln>
            <a:noFill/>
          </a:ln>
        </p:spPr>
      </p:pic>
      <p:sp>
        <p:nvSpPr>
          <p:cNvPr id="466" name="Google Shape;466;p34"/>
          <p:cNvSpPr/>
          <p:nvPr/>
        </p:nvSpPr>
        <p:spPr>
          <a:xfrm>
            <a:off x="775298" y="3445625"/>
            <a:ext cx="5545722" cy="32004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rgbClr val="000000"/>
              </a:buClr>
              <a:buSzPts val="1950"/>
              <a:buFont typeface="Arial"/>
              <a:buNone/>
            </a:pPr>
            <a:r>
              <a:rPr b="1" i="0" lang="el-GR" sz="1950" u="none" cap="none" strike="noStrike">
                <a:solidFill>
                  <a:srgbClr val="4F3D97"/>
                </a:solidFill>
                <a:latin typeface="Calibri"/>
                <a:ea typeface="Calibri"/>
                <a:cs typeface="Calibri"/>
                <a:sym typeface="Calibri"/>
              </a:rPr>
              <a:t>Προτεραιότητες της αξιολόγησης</a:t>
            </a:r>
            <a:endParaRPr b="0" i="0" sz="1950" u="none" cap="none" strike="noStrike">
              <a:solidFill>
                <a:schemeClr val="dk1"/>
              </a:solidFill>
              <a:latin typeface="Calibri"/>
              <a:ea typeface="Calibri"/>
              <a:cs typeface="Calibri"/>
              <a:sym typeface="Calibri"/>
            </a:endParaRPr>
          </a:p>
        </p:txBody>
      </p:sp>
      <p:sp>
        <p:nvSpPr>
          <p:cNvPr id="467" name="Google Shape;467;p34"/>
          <p:cNvSpPr/>
          <p:nvPr/>
        </p:nvSpPr>
        <p:spPr>
          <a:xfrm>
            <a:off x="638138" y="3977641"/>
            <a:ext cx="3063240" cy="457200"/>
          </a:xfrm>
          <a:prstGeom prst="roundRect">
            <a:avLst>
              <a:gd fmla="val 16667" name="adj"/>
            </a:avLst>
          </a:prstGeom>
          <a:solidFill>
            <a:srgbClr val="EAF6E4"/>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650"/>
              <a:buFont typeface="Arial"/>
              <a:buNone/>
            </a:pPr>
            <a:r>
              <a:rPr b="1" i="0" lang="el-GR" sz="1650" u="none" cap="none" strike="noStrike">
                <a:solidFill>
                  <a:srgbClr val="333333"/>
                </a:solidFill>
                <a:latin typeface="Arial"/>
                <a:ea typeface="Arial"/>
                <a:cs typeface="Arial"/>
                <a:sym typeface="Arial"/>
              </a:rPr>
              <a:t>Πρακτικότητα</a:t>
            </a:r>
            <a:endParaRPr b="0" i="0" sz="1650" u="none" cap="none" strike="noStrike">
              <a:solidFill>
                <a:schemeClr val="dk1"/>
              </a:solidFill>
              <a:latin typeface="Calibri"/>
              <a:ea typeface="Calibri"/>
              <a:cs typeface="Calibri"/>
              <a:sym typeface="Calibri"/>
            </a:endParaRPr>
          </a:p>
        </p:txBody>
      </p:sp>
      <p:sp>
        <p:nvSpPr>
          <p:cNvPr id="468" name="Google Shape;468;p34"/>
          <p:cNvSpPr/>
          <p:nvPr/>
        </p:nvSpPr>
        <p:spPr>
          <a:xfrm>
            <a:off x="4114800" y="3977641"/>
            <a:ext cx="3063240" cy="457200"/>
          </a:xfrm>
          <a:prstGeom prst="roundRect">
            <a:avLst>
              <a:gd fmla="val 16667" name="adj"/>
            </a:avLst>
          </a:prstGeom>
          <a:solidFill>
            <a:srgbClr val="EAF3F8"/>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333333"/>
              </a:buClr>
              <a:buSzPts val="1650"/>
              <a:buFont typeface="Arial"/>
              <a:buNone/>
            </a:pPr>
            <a:r>
              <a:rPr b="1" i="0" lang="el-GR" sz="1650" u="none" cap="none" strike="noStrike">
                <a:solidFill>
                  <a:srgbClr val="333333"/>
                </a:solidFill>
                <a:latin typeface="Arial"/>
                <a:ea typeface="Arial"/>
                <a:cs typeface="Arial"/>
                <a:sym typeface="Arial"/>
              </a:rPr>
              <a:t>Συμμετοχή</a:t>
            </a:r>
            <a:endParaRPr b="0" i="0" sz="1650" u="none" cap="none" strike="noStrike">
              <a:solidFill>
                <a:schemeClr val="dk1"/>
              </a:solidFill>
              <a:latin typeface="Calibri"/>
              <a:ea typeface="Calibri"/>
              <a:cs typeface="Calibri"/>
              <a:sym typeface="Calibri"/>
            </a:endParaRPr>
          </a:p>
        </p:txBody>
      </p:sp>
      <p:sp>
        <p:nvSpPr>
          <p:cNvPr id="469" name="Google Shape;469;p34"/>
          <p:cNvSpPr/>
          <p:nvPr/>
        </p:nvSpPr>
        <p:spPr>
          <a:xfrm>
            <a:off x="638138" y="4828216"/>
            <a:ext cx="3063240" cy="457200"/>
          </a:xfrm>
          <a:prstGeom prst="roundRect">
            <a:avLst>
              <a:gd fmla="val 16667" name="adj"/>
            </a:avLst>
          </a:prstGeom>
          <a:solidFill>
            <a:srgbClr val="EAF6E4"/>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650"/>
              <a:buFont typeface="Arial"/>
              <a:buNone/>
            </a:pPr>
            <a:r>
              <a:rPr b="1" i="0" lang="el-GR" sz="1650" u="none" cap="none" strike="noStrike">
                <a:solidFill>
                  <a:srgbClr val="333333"/>
                </a:solidFill>
                <a:latin typeface="Arial"/>
                <a:ea typeface="Arial"/>
                <a:cs typeface="Arial"/>
                <a:sym typeface="Arial"/>
              </a:rPr>
              <a:t>Ποιότητα της αφήγησης</a:t>
            </a:r>
            <a:endParaRPr b="0" i="0" sz="1650" u="none" cap="none" strike="noStrike">
              <a:solidFill>
                <a:schemeClr val="dk1"/>
              </a:solidFill>
              <a:latin typeface="Calibri"/>
              <a:ea typeface="Calibri"/>
              <a:cs typeface="Calibri"/>
              <a:sym typeface="Calibri"/>
            </a:endParaRPr>
          </a:p>
        </p:txBody>
      </p:sp>
      <p:sp>
        <p:nvSpPr>
          <p:cNvPr id="470" name="Google Shape;470;p34"/>
          <p:cNvSpPr/>
          <p:nvPr/>
        </p:nvSpPr>
        <p:spPr>
          <a:xfrm>
            <a:off x="4114800" y="4828216"/>
            <a:ext cx="3063240" cy="457200"/>
          </a:xfrm>
          <a:prstGeom prst="roundRect">
            <a:avLst>
              <a:gd fmla="val 16667" name="adj"/>
            </a:avLst>
          </a:prstGeom>
          <a:solidFill>
            <a:srgbClr val="EAF3F8"/>
          </a:solidFill>
          <a:ln cap="flat" cmpd="sng" w="12700">
            <a:solidFill>
              <a:srgbClr val="FFFFFF"/>
            </a:solidFill>
            <a:prstDash val="solid"/>
            <a:round/>
            <a:headEnd len="sm" w="sm" type="none"/>
            <a:tailEnd len="sm" w="sm" type="none"/>
          </a:ln>
        </p:spPr>
        <p:txBody>
          <a:bodyPr anchorCtr="0" anchor="ctr" bIns="1500" lIns="1500" spcFirstLastPara="1" rIns="1500" wrap="square" tIns="1500">
            <a:normAutofit/>
          </a:bodyPr>
          <a:lstStyle/>
          <a:p>
            <a:pPr indent="0" lvl="0" marL="0" marR="0" rtl="0" algn="ctr">
              <a:lnSpc>
                <a:spcPct val="100000"/>
              </a:lnSpc>
              <a:spcBef>
                <a:spcPts val="0"/>
              </a:spcBef>
              <a:spcAft>
                <a:spcPts val="0"/>
              </a:spcAft>
              <a:buClr>
                <a:srgbClr val="000000"/>
              </a:buClr>
              <a:buSzPts val="1650"/>
              <a:buFont typeface="Arial"/>
              <a:buNone/>
            </a:pPr>
            <a:r>
              <a:rPr b="1" i="0" lang="el-GR" sz="1650" u="none" cap="none" strike="noStrike">
                <a:solidFill>
                  <a:srgbClr val="333333"/>
                </a:solidFill>
                <a:latin typeface="Arial"/>
                <a:ea typeface="Arial"/>
                <a:cs typeface="Arial"/>
                <a:sym typeface="Arial"/>
              </a:rPr>
              <a:t>Ηθική και ασφάλεια</a:t>
            </a:r>
            <a:endParaRPr b="0" i="0" sz="1650" u="none" cap="none" strike="noStrike">
              <a:solidFill>
                <a:schemeClr val="dk1"/>
              </a:solidFill>
              <a:latin typeface="Calibri"/>
              <a:ea typeface="Calibri"/>
              <a:cs typeface="Calibri"/>
              <a:sym typeface="Calibri"/>
            </a:endParaRPr>
          </a:p>
        </p:txBody>
      </p:sp>
      <p:sp>
        <p:nvSpPr>
          <p:cNvPr id="471" name="Google Shape;471;p34"/>
          <p:cNvSpPr/>
          <p:nvPr/>
        </p:nvSpPr>
        <p:spPr>
          <a:xfrm>
            <a:off x="7683416" y="3749654"/>
            <a:ext cx="3933760" cy="2614325"/>
          </a:xfrm>
          <a:prstGeom prst="wedgeEllipseCallout">
            <a:avLst>
              <a:gd fmla="val -20833" name="adj1"/>
              <a:gd fmla="val 62500" name="adj2"/>
            </a:avLst>
          </a:prstGeom>
          <a:solidFill>
            <a:srgbClr val="CBE69E"/>
          </a:solidFill>
          <a:ln cap="flat" cmpd="sng" w="12700">
            <a:solidFill>
              <a:srgbClr val="201A40"/>
            </a:solidFill>
            <a:prstDash val="solid"/>
            <a:miter lim="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l-GR" sz="1800" u="none" cap="none" strike="noStrike">
                <a:solidFill>
                  <a:srgbClr val="FFFFFF"/>
                </a:solidFill>
                <a:latin typeface="Arial"/>
                <a:ea typeface="Arial"/>
                <a:cs typeface="Arial"/>
                <a:sym typeface="Arial"/>
              </a:rPr>
              <a:t>Τι ήταν ξεκάθαρο; Τι ήταν δύσκολο; Τι θα έπρεπε να αλλάξει σε τοπικό επίπεδο; Αισθάνθηκαν οι άνθρωποι αποδεκτοί και ασφαλείς;</a:t>
            </a:r>
            <a:endParaRPr b="0" i="0" sz="1800" u="none" cap="none" strike="noStrike">
              <a:solidFill>
                <a:srgbClr val="FFFFFF"/>
              </a:solidFill>
              <a:latin typeface="Calibri"/>
              <a:ea typeface="Calibri"/>
              <a:cs typeface="Calibri"/>
              <a:sym typeface="Calibri"/>
            </a:endParaRPr>
          </a:p>
        </p:txBody>
      </p:sp>
      <p:sp>
        <p:nvSpPr>
          <p:cNvPr id="472" name="Google Shape;472;p34"/>
          <p:cNvSpPr/>
          <p:nvPr/>
        </p:nvSpPr>
        <p:spPr>
          <a:xfrm>
            <a:off x="777240" y="1783079"/>
            <a:ext cx="5806440" cy="1383568"/>
          </a:xfrm>
          <a:prstGeom prst="rect">
            <a:avLst/>
          </a:prstGeom>
          <a:noFill/>
          <a:ln>
            <a:noFill/>
          </a:ln>
        </p:spPr>
        <p:txBody>
          <a:bodyPr anchorCtr="0" anchor="ctr" bIns="125" lIns="125" spcFirstLastPara="1" rIns="125" wrap="square" tIns="125">
            <a:normAutofit/>
          </a:bodyPr>
          <a:lstStyle/>
          <a:p>
            <a:pPr indent="0" lvl="0" marL="0" marR="0" rtl="0" algn="just">
              <a:lnSpc>
                <a:spcPct val="100000"/>
              </a:lnSpc>
              <a:spcBef>
                <a:spcPts val="0"/>
              </a:spcBef>
              <a:spcAft>
                <a:spcPts val="0"/>
              </a:spcAft>
              <a:buClr>
                <a:srgbClr val="000000"/>
              </a:buClr>
              <a:buSzPts val="1650"/>
              <a:buFont typeface="Arial"/>
              <a:buNone/>
            </a:pPr>
            <a:r>
              <a:rPr b="0" i="0" lang="el-GR" sz="1650" u="none" cap="none" strike="noStrike">
                <a:solidFill>
                  <a:srgbClr val="333333"/>
                </a:solidFill>
                <a:latin typeface="Calibri"/>
                <a:ea typeface="Calibri"/>
                <a:cs typeface="Calibri"/>
                <a:sym typeface="Calibri"/>
              </a:rPr>
              <a:t>Πριν από τη ολοκλήρωση, κάθε ομάδα εκπαιδευτών θα πρέπει να καταγράψει ένα εργαλείο που θα διατηρήσει, μία προσαρμογή που θα δοκιμάσει, μία υποστήριξη προσβασιμότητας που θα προσθέσει και ένα ηθικό ζήτημα που θα διευκρινίσει.</a:t>
            </a:r>
            <a:endParaRPr b="0" i="0" sz="1650" u="none" cap="none" strike="noStrike">
              <a:solidFill>
                <a:schemeClr val="dk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35"/>
          <p:cNvSpPr txBox="1"/>
          <p:nvPr>
            <p:ph type="ctrTitle"/>
          </p:nvPr>
        </p:nvSpPr>
        <p:spPr>
          <a:xfrm>
            <a:off x="2179865" y="2400914"/>
            <a:ext cx="7832271" cy="1600197"/>
          </a:xfrm>
          <a:prstGeom prst="rect">
            <a:avLst/>
          </a:prstGeom>
          <a:solidFill>
            <a:schemeClr val="lt2">
              <a:alpha val="0"/>
            </a:schemeClr>
          </a:solidFill>
          <a:ln>
            <a:noFill/>
          </a:ln>
        </p:spPr>
        <p:txBody>
          <a:bodyPr anchorCtr="0" anchor="ctr" bIns="46800" lIns="90000" spcFirstLastPara="1" rIns="90000" wrap="square" tIns="46800">
            <a:normAutofit/>
          </a:bodyPr>
          <a:lstStyle/>
          <a:p>
            <a:pPr indent="0" lvl="0" marL="0" rtl="0" algn="ctr">
              <a:lnSpc>
                <a:spcPct val="100000"/>
              </a:lnSpc>
              <a:spcBef>
                <a:spcPts val="0"/>
              </a:spcBef>
              <a:spcAft>
                <a:spcPts val="0"/>
              </a:spcAft>
              <a:buClr>
                <a:srgbClr val="FFFFFF"/>
              </a:buClr>
              <a:buSzPts val="2800"/>
              <a:buFont typeface="Calibri"/>
              <a:buNone/>
            </a:pPr>
            <a:r>
              <a:rPr lang="el-GR" sz="2800"/>
              <a:t>Ευχαριστούμε!</a:t>
            </a:r>
            <a:endParaRPr/>
          </a:p>
        </p:txBody>
      </p:sp>
      <p:sp>
        <p:nvSpPr>
          <p:cNvPr id="478" name="Google Shape;478;p35"/>
          <p:cNvSpPr txBox="1"/>
          <p:nvPr/>
        </p:nvSpPr>
        <p:spPr>
          <a:xfrm>
            <a:off x="4777587" y="3564012"/>
            <a:ext cx="6130774" cy="297517"/>
          </a:xfrm>
          <a:prstGeom prst="rect">
            <a:avLst/>
          </a:prstGeom>
          <a:noFill/>
          <a:ln>
            <a:noFill/>
          </a:ln>
        </p:spPr>
        <p:txBody>
          <a:bodyPr anchorCtr="0" anchor="t" bIns="45700" lIns="91425" spcFirstLastPara="1" rIns="91425" wrap="square" tIns="45700">
            <a:spAutoFit/>
          </a:bodyPr>
          <a:lstStyle/>
          <a:p>
            <a:pPr indent="0" lvl="0" marL="0" marR="0" rtl="0" algn="l">
              <a:lnSpc>
                <a:spcPct val="83333"/>
              </a:lnSpc>
              <a:spcBef>
                <a:spcPts val="0"/>
              </a:spcBef>
              <a:spcAft>
                <a:spcPts val="0"/>
              </a:spcAft>
              <a:buClr>
                <a:srgbClr val="FFFFFF"/>
              </a:buClr>
              <a:buSzPts val="1800"/>
              <a:buFont typeface="Google Sans"/>
              <a:buNone/>
            </a:pPr>
            <a:r>
              <a:rPr b="0" i="0" lang="el-GR" sz="1800" u="none" cap="none" strike="noStrike">
                <a:solidFill>
                  <a:srgbClr val="FFFFFF"/>
                </a:solidFill>
                <a:latin typeface="Google Sans"/>
                <a:ea typeface="Google Sans"/>
                <a:cs typeface="Google Sans"/>
                <a:sym typeface="Google Sans"/>
              </a:rPr>
              <a:t>projects@iodevelopment.eu</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CARDET Course template">
  <a:themeElements>
    <a:clrScheme name="LEGENDS">
      <a:dk1>
        <a:srgbClr val="3A3A3A"/>
      </a:dk1>
      <a:lt1>
        <a:srgbClr val="3A3A3A"/>
      </a:lt1>
      <a:dk2>
        <a:srgbClr val="E5E5E4"/>
      </a:dk2>
      <a:lt2>
        <a:srgbClr val="E5E5E4"/>
      </a:lt2>
      <a:accent1>
        <a:srgbClr val="4E3F98"/>
      </a:accent1>
      <a:accent2>
        <a:srgbClr val="164CA0"/>
      </a:accent2>
      <a:accent3>
        <a:srgbClr val="0078B6"/>
      </a:accent3>
      <a:accent4>
        <a:srgbClr val="73BE44"/>
      </a:accent4>
      <a:accent5>
        <a:srgbClr val="164CA0"/>
      </a:accent5>
      <a:accent6>
        <a:srgbClr val="4E3F98"/>
      </a:accent6>
      <a:hlink>
        <a:srgbClr val="0078B6"/>
      </a:hlink>
      <a:folHlink>
        <a:srgbClr val="164CA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2014-07-11T09:12:14Z</dcterms:created>
  <dc:creator>2Fast4u</dc:creator>
</cp:coreProperties>
</file>