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6" d="100"/>
          <a:sy n="56" d="100"/>
        </p:scale>
        <p:origin x="378" y="39"/>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0158983" y="2011679"/>
            <a:ext cx="7600188" cy="6530340"/>
          </a:xfrm>
          <a:prstGeom prst="rect">
            <a:avLst/>
          </a:prstGeom>
        </p:spPr>
      </p:pic>
      <p:pic>
        <p:nvPicPr>
          <p:cNvPr id="17" name="bg object 17"/>
          <p:cNvPicPr/>
          <p:nvPr/>
        </p:nvPicPr>
        <p:blipFill>
          <a:blip r:embed="rId3" cstate="print"/>
          <a:stretch>
            <a:fillRect/>
          </a:stretch>
        </p:blipFill>
        <p:spPr>
          <a:xfrm>
            <a:off x="1063261" y="710919"/>
            <a:ext cx="2698067" cy="1553404"/>
          </a:xfrm>
          <a:prstGeom prst="rect">
            <a:avLst/>
          </a:prstGeom>
        </p:spPr>
      </p:pic>
      <p:pic>
        <p:nvPicPr>
          <p:cNvPr id="18" name="bg object 18"/>
          <p:cNvPicPr/>
          <p:nvPr/>
        </p:nvPicPr>
        <p:blipFill>
          <a:blip r:embed="rId4" cstate="print"/>
          <a:stretch>
            <a:fillRect/>
          </a:stretch>
        </p:blipFill>
        <p:spPr>
          <a:xfrm>
            <a:off x="4657500" y="8734331"/>
            <a:ext cx="8922417" cy="678151"/>
          </a:xfrm>
          <a:prstGeom prst="rect">
            <a:avLst/>
          </a:prstGeom>
        </p:spPr>
      </p:pic>
      <p:pic>
        <p:nvPicPr>
          <p:cNvPr id="19" name="bg object 19"/>
          <p:cNvPicPr/>
          <p:nvPr/>
        </p:nvPicPr>
        <p:blipFill>
          <a:blip r:embed="rId5" cstate="print"/>
          <a:stretch>
            <a:fillRect/>
          </a:stretch>
        </p:blipFill>
        <p:spPr>
          <a:xfrm>
            <a:off x="10850994" y="740801"/>
            <a:ext cx="1013230" cy="968782"/>
          </a:xfrm>
          <a:prstGeom prst="rect">
            <a:avLst/>
          </a:prstGeom>
        </p:spPr>
      </p:pic>
      <p:pic>
        <p:nvPicPr>
          <p:cNvPr id="20" name="bg object 20"/>
          <p:cNvPicPr/>
          <p:nvPr/>
        </p:nvPicPr>
        <p:blipFill>
          <a:blip r:embed="rId6" cstate="print"/>
          <a:stretch>
            <a:fillRect/>
          </a:stretch>
        </p:blipFill>
        <p:spPr>
          <a:xfrm>
            <a:off x="11993411" y="1057773"/>
            <a:ext cx="1327865" cy="461068"/>
          </a:xfrm>
          <a:prstGeom prst="rect">
            <a:avLst/>
          </a:prstGeom>
        </p:spPr>
      </p:pic>
      <p:pic>
        <p:nvPicPr>
          <p:cNvPr id="21" name="bg object 21"/>
          <p:cNvPicPr/>
          <p:nvPr/>
        </p:nvPicPr>
        <p:blipFill>
          <a:blip r:embed="rId7" cstate="print"/>
          <a:stretch>
            <a:fillRect/>
          </a:stretch>
        </p:blipFill>
        <p:spPr>
          <a:xfrm>
            <a:off x="13526827" y="1014909"/>
            <a:ext cx="1076714" cy="430957"/>
          </a:xfrm>
          <a:prstGeom prst="rect">
            <a:avLst/>
          </a:prstGeom>
        </p:spPr>
      </p:pic>
      <p:pic>
        <p:nvPicPr>
          <p:cNvPr id="22" name="bg object 22"/>
          <p:cNvPicPr/>
          <p:nvPr/>
        </p:nvPicPr>
        <p:blipFill>
          <a:blip r:embed="rId8" cstate="print"/>
          <a:stretch>
            <a:fillRect/>
          </a:stretch>
        </p:blipFill>
        <p:spPr>
          <a:xfrm>
            <a:off x="16005141" y="832104"/>
            <a:ext cx="858831" cy="795024"/>
          </a:xfrm>
          <a:prstGeom prst="rect">
            <a:avLst/>
          </a:prstGeom>
        </p:spPr>
      </p:pic>
      <p:pic>
        <p:nvPicPr>
          <p:cNvPr id="23" name="bg object 23"/>
          <p:cNvPicPr/>
          <p:nvPr/>
        </p:nvPicPr>
        <p:blipFill>
          <a:blip r:embed="rId9" cstate="print"/>
          <a:stretch>
            <a:fillRect/>
          </a:stretch>
        </p:blipFill>
        <p:spPr>
          <a:xfrm>
            <a:off x="14470380" y="461772"/>
            <a:ext cx="1549907" cy="1549907"/>
          </a:xfrm>
          <a:prstGeom prst="rect">
            <a:avLst/>
          </a:prstGeom>
        </p:spPr>
      </p:pic>
      <p:sp>
        <p:nvSpPr>
          <p:cNvPr id="2" name="Holder 2"/>
          <p:cNvSpPr>
            <a:spLocks noGrp="1"/>
          </p:cNvSpPr>
          <p:nvPr>
            <p:ph type="ctrTitle"/>
          </p:nvPr>
        </p:nvSpPr>
        <p:spPr>
          <a:xfrm>
            <a:off x="977900" y="3083280"/>
            <a:ext cx="6150609" cy="2031364"/>
          </a:xfrm>
          <a:prstGeom prst="rect">
            <a:avLst/>
          </a:prstGeom>
        </p:spPr>
        <p:txBody>
          <a:bodyPr wrap="square" lIns="0" tIns="0" rIns="0" bIns="0">
            <a:spAutoFit/>
          </a:bodyPr>
          <a:lstStyle>
            <a:lvl1pPr>
              <a:defRPr sz="2350" b="1" i="0">
                <a:solidFill>
                  <a:schemeClr val="bg1"/>
                </a:solidFill>
                <a:latin typeface="Times New Roman"/>
                <a:cs typeface="Times New Roman"/>
              </a:defRPr>
            </a:lvl1pPr>
          </a:lstStyle>
          <a:p>
            <a:endParaRPr/>
          </a:p>
        </p:txBody>
      </p:sp>
      <p:sp>
        <p:nvSpPr>
          <p:cNvPr id="3" name="Holder 3"/>
          <p:cNvSpPr>
            <a:spLocks noGrp="1"/>
          </p:cNvSpPr>
          <p:nvPr>
            <p:ph type="subTitle" idx="4"/>
          </p:nvPr>
        </p:nvSpPr>
        <p:spPr>
          <a:xfrm>
            <a:off x="977900" y="5867095"/>
            <a:ext cx="9030970" cy="1664334"/>
          </a:xfrm>
          <a:prstGeom prst="rect">
            <a:avLst/>
          </a:prstGeom>
        </p:spPr>
        <p:txBody>
          <a:bodyPr wrap="square" lIns="0" tIns="0" rIns="0" bIns="0">
            <a:spAutoFit/>
          </a:bodyPr>
          <a:lstStyle>
            <a:lvl1pPr>
              <a:defRPr sz="20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50" b="1" i="0">
                <a:solidFill>
                  <a:schemeClr val="bg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20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52400" y="1792223"/>
            <a:ext cx="9753600" cy="1329055"/>
          </a:xfrm>
          <a:custGeom>
            <a:avLst/>
            <a:gdLst/>
            <a:ahLst/>
            <a:cxnLst/>
            <a:rect l="l" t="t" r="r" b="b"/>
            <a:pathLst>
              <a:path w="9753600" h="1329055">
                <a:moveTo>
                  <a:pt x="9532112" y="0"/>
                </a:moveTo>
                <a:lnTo>
                  <a:pt x="221488" y="0"/>
                </a:lnTo>
                <a:lnTo>
                  <a:pt x="176849" y="4500"/>
                </a:lnTo>
                <a:lnTo>
                  <a:pt x="135274" y="17408"/>
                </a:lnTo>
                <a:lnTo>
                  <a:pt x="97651" y="37832"/>
                </a:lnTo>
                <a:lnTo>
                  <a:pt x="64871" y="64881"/>
                </a:lnTo>
                <a:lnTo>
                  <a:pt x="37826" y="97662"/>
                </a:lnTo>
                <a:lnTo>
                  <a:pt x="17405" y="135284"/>
                </a:lnTo>
                <a:lnTo>
                  <a:pt x="4499" y="176857"/>
                </a:lnTo>
                <a:lnTo>
                  <a:pt x="0" y="221488"/>
                </a:lnTo>
                <a:lnTo>
                  <a:pt x="0" y="1107440"/>
                </a:lnTo>
                <a:lnTo>
                  <a:pt x="4499" y="1152070"/>
                </a:lnTo>
                <a:lnTo>
                  <a:pt x="17405" y="1193643"/>
                </a:lnTo>
                <a:lnTo>
                  <a:pt x="37826" y="1231265"/>
                </a:lnTo>
                <a:lnTo>
                  <a:pt x="64871" y="1264046"/>
                </a:lnTo>
                <a:lnTo>
                  <a:pt x="97651" y="1291095"/>
                </a:lnTo>
                <a:lnTo>
                  <a:pt x="135274" y="1311519"/>
                </a:lnTo>
                <a:lnTo>
                  <a:pt x="176849" y="1324427"/>
                </a:lnTo>
                <a:lnTo>
                  <a:pt x="221488" y="1328928"/>
                </a:lnTo>
                <a:lnTo>
                  <a:pt x="9532112" y="1328928"/>
                </a:lnTo>
                <a:lnTo>
                  <a:pt x="9576742" y="1324427"/>
                </a:lnTo>
                <a:lnTo>
                  <a:pt x="9618315" y="1311519"/>
                </a:lnTo>
                <a:lnTo>
                  <a:pt x="9655937" y="1291095"/>
                </a:lnTo>
                <a:lnTo>
                  <a:pt x="9688718" y="1264046"/>
                </a:lnTo>
                <a:lnTo>
                  <a:pt x="9715767" y="1231265"/>
                </a:lnTo>
                <a:lnTo>
                  <a:pt x="9736191" y="1193643"/>
                </a:lnTo>
                <a:lnTo>
                  <a:pt x="9749099" y="1152070"/>
                </a:lnTo>
                <a:lnTo>
                  <a:pt x="9753600" y="1107440"/>
                </a:lnTo>
                <a:lnTo>
                  <a:pt x="9753600" y="221488"/>
                </a:lnTo>
                <a:lnTo>
                  <a:pt x="9749099" y="176857"/>
                </a:lnTo>
                <a:lnTo>
                  <a:pt x="9736191" y="135284"/>
                </a:lnTo>
                <a:lnTo>
                  <a:pt x="9715767" y="97662"/>
                </a:lnTo>
                <a:lnTo>
                  <a:pt x="9688718" y="64881"/>
                </a:lnTo>
                <a:lnTo>
                  <a:pt x="9655937" y="37832"/>
                </a:lnTo>
                <a:lnTo>
                  <a:pt x="9618315" y="17408"/>
                </a:lnTo>
                <a:lnTo>
                  <a:pt x="9576742" y="4500"/>
                </a:lnTo>
                <a:lnTo>
                  <a:pt x="9532112" y="0"/>
                </a:lnTo>
                <a:close/>
              </a:path>
            </a:pathLst>
          </a:custGeom>
          <a:solidFill>
            <a:srgbClr val="77BE46"/>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830245" y="635131"/>
            <a:ext cx="1348516" cy="777419"/>
          </a:xfrm>
          <a:prstGeom prst="rect">
            <a:avLst/>
          </a:prstGeom>
        </p:spPr>
      </p:pic>
      <p:pic>
        <p:nvPicPr>
          <p:cNvPr id="18" name="bg object 18"/>
          <p:cNvPicPr/>
          <p:nvPr/>
        </p:nvPicPr>
        <p:blipFill>
          <a:blip r:embed="rId3" cstate="print"/>
          <a:stretch>
            <a:fillRect/>
          </a:stretch>
        </p:blipFill>
        <p:spPr>
          <a:xfrm>
            <a:off x="5733841" y="8997264"/>
            <a:ext cx="6781870" cy="514393"/>
          </a:xfrm>
          <a:prstGeom prst="rect">
            <a:avLst/>
          </a:prstGeom>
        </p:spPr>
      </p:pic>
      <p:pic>
        <p:nvPicPr>
          <p:cNvPr id="19" name="bg object 19"/>
          <p:cNvPicPr/>
          <p:nvPr/>
        </p:nvPicPr>
        <p:blipFill>
          <a:blip r:embed="rId4" cstate="print"/>
          <a:stretch>
            <a:fillRect/>
          </a:stretch>
        </p:blipFill>
        <p:spPr>
          <a:xfrm>
            <a:off x="13435021" y="672462"/>
            <a:ext cx="725022" cy="695906"/>
          </a:xfrm>
          <a:prstGeom prst="rect">
            <a:avLst/>
          </a:prstGeom>
        </p:spPr>
      </p:pic>
      <p:pic>
        <p:nvPicPr>
          <p:cNvPr id="20" name="bg object 20"/>
          <p:cNvPicPr/>
          <p:nvPr/>
        </p:nvPicPr>
        <p:blipFill>
          <a:blip r:embed="rId5" cstate="print"/>
          <a:stretch>
            <a:fillRect/>
          </a:stretch>
        </p:blipFill>
        <p:spPr>
          <a:xfrm>
            <a:off x="14252565" y="900605"/>
            <a:ext cx="951038" cy="329652"/>
          </a:xfrm>
          <a:prstGeom prst="rect">
            <a:avLst/>
          </a:prstGeom>
        </p:spPr>
      </p:pic>
      <p:pic>
        <p:nvPicPr>
          <p:cNvPr id="21" name="bg object 21"/>
          <p:cNvPicPr/>
          <p:nvPr/>
        </p:nvPicPr>
        <p:blipFill>
          <a:blip r:embed="rId6" cstate="print"/>
          <a:stretch>
            <a:fillRect/>
          </a:stretch>
        </p:blipFill>
        <p:spPr>
          <a:xfrm>
            <a:off x="15350858" y="869981"/>
            <a:ext cx="771668" cy="308368"/>
          </a:xfrm>
          <a:prstGeom prst="rect">
            <a:avLst/>
          </a:prstGeom>
        </p:spPr>
      </p:pic>
      <p:pic>
        <p:nvPicPr>
          <p:cNvPr id="22" name="bg object 22"/>
          <p:cNvPicPr/>
          <p:nvPr/>
        </p:nvPicPr>
        <p:blipFill>
          <a:blip r:embed="rId7" cstate="print"/>
          <a:stretch>
            <a:fillRect/>
          </a:stretch>
        </p:blipFill>
        <p:spPr>
          <a:xfrm>
            <a:off x="17126308" y="739139"/>
            <a:ext cx="615872" cy="567874"/>
          </a:xfrm>
          <a:prstGeom prst="rect">
            <a:avLst/>
          </a:prstGeom>
        </p:spPr>
      </p:pic>
      <p:pic>
        <p:nvPicPr>
          <p:cNvPr id="23" name="bg object 23"/>
          <p:cNvPicPr/>
          <p:nvPr/>
        </p:nvPicPr>
        <p:blipFill>
          <a:blip r:embed="rId8" cstate="print"/>
          <a:stretch>
            <a:fillRect/>
          </a:stretch>
        </p:blipFill>
        <p:spPr>
          <a:xfrm>
            <a:off x="16026384" y="473963"/>
            <a:ext cx="1110996" cy="1109472"/>
          </a:xfrm>
          <a:prstGeom prst="rect">
            <a:avLst/>
          </a:prstGeom>
        </p:spPr>
      </p:pic>
      <p:sp>
        <p:nvSpPr>
          <p:cNvPr id="2" name="Holder 2"/>
          <p:cNvSpPr>
            <a:spLocks noGrp="1"/>
          </p:cNvSpPr>
          <p:nvPr>
            <p:ph type="title"/>
          </p:nvPr>
        </p:nvSpPr>
        <p:spPr/>
        <p:txBody>
          <a:bodyPr lIns="0" tIns="0" rIns="0" bIns="0"/>
          <a:lstStyle>
            <a:lvl1pPr>
              <a:defRPr sz="2350" b="1" i="0">
                <a:solidFill>
                  <a:schemeClr val="bg1"/>
                </a:solidFill>
                <a:latin typeface="Times New Roman"/>
                <a:cs typeface="Times New Roman"/>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1761030" y="2906267"/>
            <a:ext cx="6374569" cy="6181221"/>
          </a:xfrm>
          <a:prstGeom prst="rect">
            <a:avLst/>
          </a:prstGeom>
        </p:spPr>
        <p:txBody>
          <a:bodyPr wrap="square" lIns="0" tIns="0" rIns="0" bIns="0">
            <a:spAutoFit/>
          </a:bodyPr>
          <a:lstStyle>
            <a:lvl1pPr>
              <a:defRPr b="0" i="0">
                <a:solidFill>
                  <a:schemeClr val="tx1"/>
                </a:solidFil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50" b="1" i="0">
                <a:solidFill>
                  <a:schemeClr val="bg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84403" y="2264854"/>
            <a:ext cx="12628244" cy="748322"/>
          </a:xfrm>
          <a:prstGeom prst="rect">
            <a:avLst/>
          </a:prstGeom>
        </p:spPr>
        <p:txBody>
          <a:bodyPr wrap="square" lIns="0" tIns="0" rIns="0" bIns="0">
            <a:spAutoFit/>
          </a:bodyPr>
          <a:lstStyle>
            <a:lvl1pPr>
              <a:defRPr sz="2350" b="1" i="0">
                <a:solidFill>
                  <a:schemeClr val="bg1"/>
                </a:solidFill>
                <a:latin typeface="Times New Roman"/>
                <a:cs typeface="Times New Roman"/>
              </a:defRPr>
            </a:lvl1pPr>
          </a:lstStyle>
          <a:p>
            <a:endParaRPr/>
          </a:p>
        </p:txBody>
      </p:sp>
      <p:sp>
        <p:nvSpPr>
          <p:cNvPr id="3" name="Holder 3"/>
          <p:cNvSpPr>
            <a:spLocks noGrp="1"/>
          </p:cNvSpPr>
          <p:nvPr>
            <p:ph type="body" idx="1"/>
          </p:nvPr>
        </p:nvSpPr>
        <p:spPr>
          <a:xfrm>
            <a:off x="675843" y="3843794"/>
            <a:ext cx="10671175" cy="2277110"/>
          </a:xfrm>
          <a:prstGeom prst="rect">
            <a:avLst/>
          </a:prstGeom>
        </p:spPr>
        <p:txBody>
          <a:bodyPr wrap="square" lIns="0" tIns="0" rIns="0" bIns="0">
            <a:spAutoFit/>
          </a:bodyPr>
          <a:lstStyle>
            <a:lvl1pPr>
              <a:defRPr sz="20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9/15/2026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4.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158983" y="2011679"/>
            <a:ext cx="7600188" cy="6530340"/>
          </a:xfrm>
          <a:prstGeom prst="rect">
            <a:avLst/>
          </a:prstGeom>
        </p:spPr>
      </p:pic>
      <p:pic>
        <p:nvPicPr>
          <p:cNvPr id="3" name="object 3"/>
          <p:cNvPicPr/>
          <p:nvPr/>
        </p:nvPicPr>
        <p:blipFill>
          <a:blip r:embed="rId3" cstate="print"/>
          <a:stretch>
            <a:fillRect/>
          </a:stretch>
        </p:blipFill>
        <p:spPr>
          <a:xfrm>
            <a:off x="1063261" y="710919"/>
            <a:ext cx="2698067" cy="1553404"/>
          </a:xfrm>
          <a:prstGeom prst="rect">
            <a:avLst/>
          </a:prstGeom>
        </p:spPr>
      </p:pic>
      <p:pic>
        <p:nvPicPr>
          <p:cNvPr id="4" name="object 4"/>
          <p:cNvPicPr/>
          <p:nvPr/>
        </p:nvPicPr>
        <p:blipFill>
          <a:blip r:embed="rId4" cstate="print"/>
          <a:stretch>
            <a:fillRect/>
          </a:stretch>
        </p:blipFill>
        <p:spPr>
          <a:xfrm>
            <a:off x="4657500" y="8734331"/>
            <a:ext cx="8922417" cy="678151"/>
          </a:xfrm>
          <a:prstGeom prst="rect">
            <a:avLst/>
          </a:prstGeom>
        </p:spPr>
      </p:pic>
      <p:pic>
        <p:nvPicPr>
          <p:cNvPr id="5" name="object 5"/>
          <p:cNvPicPr/>
          <p:nvPr/>
        </p:nvPicPr>
        <p:blipFill>
          <a:blip r:embed="rId5" cstate="print"/>
          <a:stretch>
            <a:fillRect/>
          </a:stretch>
        </p:blipFill>
        <p:spPr>
          <a:xfrm>
            <a:off x="10850994" y="740801"/>
            <a:ext cx="1013230" cy="968782"/>
          </a:xfrm>
          <a:prstGeom prst="rect">
            <a:avLst/>
          </a:prstGeom>
        </p:spPr>
      </p:pic>
      <p:pic>
        <p:nvPicPr>
          <p:cNvPr id="6" name="object 6"/>
          <p:cNvPicPr/>
          <p:nvPr/>
        </p:nvPicPr>
        <p:blipFill>
          <a:blip r:embed="rId6" cstate="print"/>
          <a:stretch>
            <a:fillRect/>
          </a:stretch>
        </p:blipFill>
        <p:spPr>
          <a:xfrm>
            <a:off x="11993411" y="1057773"/>
            <a:ext cx="1327865" cy="461068"/>
          </a:xfrm>
          <a:prstGeom prst="rect">
            <a:avLst/>
          </a:prstGeom>
        </p:spPr>
      </p:pic>
      <p:pic>
        <p:nvPicPr>
          <p:cNvPr id="7" name="object 7"/>
          <p:cNvPicPr/>
          <p:nvPr/>
        </p:nvPicPr>
        <p:blipFill>
          <a:blip r:embed="rId7" cstate="print"/>
          <a:stretch>
            <a:fillRect/>
          </a:stretch>
        </p:blipFill>
        <p:spPr>
          <a:xfrm>
            <a:off x="13526827" y="1014909"/>
            <a:ext cx="1076714" cy="430957"/>
          </a:xfrm>
          <a:prstGeom prst="rect">
            <a:avLst/>
          </a:prstGeom>
        </p:spPr>
      </p:pic>
      <p:grpSp>
        <p:nvGrpSpPr>
          <p:cNvPr id="8" name="object 8"/>
          <p:cNvGrpSpPr/>
          <p:nvPr/>
        </p:nvGrpSpPr>
        <p:grpSpPr>
          <a:xfrm>
            <a:off x="14470380" y="461772"/>
            <a:ext cx="2393950" cy="1550035"/>
            <a:chOff x="14470380" y="461772"/>
            <a:chExt cx="2393950" cy="1550035"/>
          </a:xfrm>
        </p:grpSpPr>
        <p:pic>
          <p:nvPicPr>
            <p:cNvPr id="9" name="object 9"/>
            <p:cNvPicPr/>
            <p:nvPr/>
          </p:nvPicPr>
          <p:blipFill>
            <a:blip r:embed="rId8" cstate="print"/>
            <a:stretch>
              <a:fillRect/>
            </a:stretch>
          </p:blipFill>
          <p:spPr>
            <a:xfrm>
              <a:off x="16005141" y="832104"/>
              <a:ext cx="858831" cy="795024"/>
            </a:xfrm>
            <a:prstGeom prst="rect">
              <a:avLst/>
            </a:prstGeom>
          </p:spPr>
        </p:pic>
        <p:pic>
          <p:nvPicPr>
            <p:cNvPr id="10" name="object 10"/>
            <p:cNvPicPr/>
            <p:nvPr/>
          </p:nvPicPr>
          <p:blipFill>
            <a:blip r:embed="rId9" cstate="print"/>
            <a:stretch>
              <a:fillRect/>
            </a:stretch>
          </p:blipFill>
          <p:spPr>
            <a:xfrm>
              <a:off x="14470380" y="461772"/>
              <a:ext cx="1549907" cy="1549907"/>
            </a:xfrm>
            <a:prstGeom prst="rect">
              <a:avLst/>
            </a:prstGeom>
          </p:spPr>
        </p:pic>
      </p:grpSp>
      <p:sp>
        <p:nvSpPr>
          <p:cNvPr id="11" name="object 11" descr="$PPTXTitle"/>
          <p:cNvSpPr txBox="1">
            <a:spLocks noGrp="1"/>
          </p:cNvSpPr>
          <p:nvPr>
            <p:ph type="title"/>
          </p:nvPr>
        </p:nvSpPr>
        <p:spPr>
          <a:xfrm>
            <a:off x="977900" y="3087898"/>
            <a:ext cx="7996555" cy="4709431"/>
          </a:xfrm>
          <a:prstGeom prst="rect">
            <a:avLst/>
          </a:prstGeom>
        </p:spPr>
        <p:txBody>
          <a:bodyPr vert="horz" wrap="square" lIns="0" tIns="12065" rIns="0" bIns="0" rtlCol="0">
            <a:spAutoFit/>
          </a:bodyPr>
          <a:lstStyle/>
          <a:p>
            <a:pPr marL="12700" marR="1709420">
              <a:lnSpc>
                <a:spcPct val="121700"/>
              </a:lnSpc>
              <a:spcBef>
                <a:spcPts val="95"/>
              </a:spcBef>
            </a:pPr>
            <a:r>
              <a:rPr sz="5400" b="0" spc="-695" dirty="0">
                <a:solidFill>
                  <a:srgbClr val="53459C"/>
                </a:solidFill>
                <a:latin typeface="Arial Black"/>
                <a:cs typeface="Arial Black"/>
              </a:rPr>
              <a:t>LEGENDS</a:t>
            </a:r>
            <a:r>
              <a:rPr sz="5400" b="0" spc="-640" dirty="0">
                <a:solidFill>
                  <a:srgbClr val="53459C"/>
                </a:solidFill>
                <a:latin typeface="Arial Black"/>
                <a:cs typeface="Arial Black"/>
              </a:rPr>
              <a:t> </a:t>
            </a:r>
            <a:r>
              <a:rPr sz="5400" spc="-10" dirty="0">
                <a:solidFill>
                  <a:srgbClr val="53459C"/>
                </a:solidFill>
              </a:rPr>
              <a:t>Εγχειρίδιο </a:t>
            </a:r>
            <a:r>
              <a:rPr sz="5400" dirty="0">
                <a:solidFill>
                  <a:srgbClr val="53459C"/>
                </a:solidFill>
              </a:rPr>
              <a:t>εργαλείων</a:t>
            </a:r>
            <a:r>
              <a:rPr sz="5400" spc="-125" dirty="0">
                <a:solidFill>
                  <a:srgbClr val="53459C"/>
                </a:solidFill>
              </a:rPr>
              <a:t> </a:t>
            </a:r>
            <a:r>
              <a:rPr sz="5400" dirty="0">
                <a:solidFill>
                  <a:srgbClr val="53459C"/>
                </a:solidFill>
              </a:rPr>
              <a:t>για</a:t>
            </a:r>
            <a:r>
              <a:rPr sz="5400" spc="-130" dirty="0">
                <a:solidFill>
                  <a:srgbClr val="53459C"/>
                </a:solidFill>
              </a:rPr>
              <a:t> </a:t>
            </a:r>
            <a:r>
              <a:rPr sz="5400" spc="-20" dirty="0">
                <a:solidFill>
                  <a:srgbClr val="53459C"/>
                </a:solidFill>
              </a:rPr>
              <a:t>τους </a:t>
            </a:r>
            <a:r>
              <a:rPr sz="5400" spc="-10" dirty="0">
                <a:solidFill>
                  <a:srgbClr val="53459C"/>
                </a:solidFill>
              </a:rPr>
              <a:t>συντονιστές/τριες</a:t>
            </a:r>
            <a:br>
              <a:rPr lang="el-GR" sz="5400" spc="-10" dirty="0">
                <a:solidFill>
                  <a:srgbClr val="53459C"/>
                </a:solidFill>
              </a:rPr>
            </a:br>
            <a:endParaRPr sz="5400" dirty="0">
              <a:latin typeface="Arial Black"/>
              <a:cs typeface="Arial Black"/>
            </a:endParaRPr>
          </a:p>
          <a:p>
            <a:pPr marL="12700">
              <a:lnSpc>
                <a:spcPts val="5275"/>
              </a:lnSpc>
            </a:pPr>
            <a:r>
              <a:rPr sz="4400" b="0" dirty="0">
                <a:solidFill>
                  <a:srgbClr val="77BE46"/>
                </a:solidFill>
                <a:latin typeface="Times New Roman"/>
                <a:cs typeface="Times New Roman"/>
              </a:rPr>
              <a:t>Σεμινάριο κατάρτισης </a:t>
            </a:r>
            <a:r>
              <a:rPr sz="4400" b="0" spc="-10" dirty="0">
                <a:solidFill>
                  <a:srgbClr val="77BE46"/>
                </a:solidFill>
                <a:latin typeface="Times New Roman"/>
                <a:cs typeface="Times New Roman"/>
              </a:rPr>
              <a:t>εκπαιδευτών</a:t>
            </a:r>
            <a:endParaRPr sz="4400" dirty="0">
              <a:latin typeface="Times New Roman"/>
              <a:cs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783311" y="2857500"/>
            <a:ext cx="5269992" cy="5529072"/>
          </a:xfrm>
          <a:prstGeom prst="rect">
            <a:avLst/>
          </a:prstGeom>
        </p:spPr>
      </p:pic>
      <p:pic>
        <p:nvPicPr>
          <p:cNvPr id="3" name="object 3"/>
          <p:cNvPicPr/>
          <p:nvPr/>
        </p:nvPicPr>
        <p:blipFill>
          <a:blip r:embed="rId3" cstate="print"/>
          <a:stretch>
            <a:fillRect/>
          </a:stretch>
        </p:blipFill>
        <p:spPr>
          <a:xfrm>
            <a:off x="830245" y="635131"/>
            <a:ext cx="1348516" cy="777419"/>
          </a:xfrm>
          <a:prstGeom prst="rect">
            <a:avLst/>
          </a:prstGeom>
        </p:spPr>
      </p:pic>
      <p:pic>
        <p:nvPicPr>
          <p:cNvPr id="4" name="object 4"/>
          <p:cNvPicPr/>
          <p:nvPr/>
        </p:nvPicPr>
        <p:blipFill>
          <a:blip r:embed="rId4" cstate="print"/>
          <a:stretch>
            <a:fillRect/>
          </a:stretch>
        </p:blipFill>
        <p:spPr>
          <a:xfrm>
            <a:off x="5733841" y="8997264"/>
            <a:ext cx="6781870" cy="514393"/>
          </a:xfrm>
          <a:prstGeom prst="rect">
            <a:avLst/>
          </a:prstGeom>
        </p:spPr>
      </p:pic>
      <p:pic>
        <p:nvPicPr>
          <p:cNvPr id="5" name="object 5"/>
          <p:cNvPicPr/>
          <p:nvPr/>
        </p:nvPicPr>
        <p:blipFill>
          <a:blip r:embed="rId5" cstate="print"/>
          <a:stretch>
            <a:fillRect/>
          </a:stretch>
        </p:blipFill>
        <p:spPr>
          <a:xfrm>
            <a:off x="13435021" y="672462"/>
            <a:ext cx="725022" cy="695906"/>
          </a:xfrm>
          <a:prstGeom prst="rect">
            <a:avLst/>
          </a:prstGeom>
        </p:spPr>
      </p:pic>
      <p:pic>
        <p:nvPicPr>
          <p:cNvPr id="6" name="object 6"/>
          <p:cNvPicPr/>
          <p:nvPr/>
        </p:nvPicPr>
        <p:blipFill>
          <a:blip r:embed="rId6" cstate="print"/>
          <a:stretch>
            <a:fillRect/>
          </a:stretch>
        </p:blipFill>
        <p:spPr>
          <a:xfrm>
            <a:off x="14252565" y="900605"/>
            <a:ext cx="951038" cy="329652"/>
          </a:xfrm>
          <a:prstGeom prst="rect">
            <a:avLst/>
          </a:prstGeom>
        </p:spPr>
      </p:pic>
      <p:pic>
        <p:nvPicPr>
          <p:cNvPr id="7" name="object 7"/>
          <p:cNvPicPr/>
          <p:nvPr/>
        </p:nvPicPr>
        <p:blipFill>
          <a:blip r:embed="rId7" cstate="print"/>
          <a:stretch>
            <a:fillRect/>
          </a:stretch>
        </p:blipFill>
        <p:spPr>
          <a:xfrm>
            <a:off x="15350858" y="869981"/>
            <a:ext cx="771668" cy="308368"/>
          </a:xfrm>
          <a:prstGeom prst="rect">
            <a:avLst/>
          </a:prstGeom>
        </p:spPr>
      </p:pic>
      <p:grpSp>
        <p:nvGrpSpPr>
          <p:cNvPr id="8" name="object 8"/>
          <p:cNvGrpSpPr/>
          <p:nvPr/>
        </p:nvGrpSpPr>
        <p:grpSpPr>
          <a:xfrm>
            <a:off x="16026384" y="473963"/>
            <a:ext cx="1716405" cy="1109980"/>
            <a:chOff x="16026384" y="473963"/>
            <a:chExt cx="1716405" cy="1109980"/>
          </a:xfrm>
        </p:grpSpPr>
        <p:pic>
          <p:nvPicPr>
            <p:cNvPr id="9" name="object 9"/>
            <p:cNvPicPr/>
            <p:nvPr/>
          </p:nvPicPr>
          <p:blipFill>
            <a:blip r:embed="rId8" cstate="print"/>
            <a:stretch>
              <a:fillRect/>
            </a:stretch>
          </p:blipFill>
          <p:spPr>
            <a:xfrm>
              <a:off x="17126308" y="739139"/>
              <a:ext cx="615872" cy="567874"/>
            </a:xfrm>
            <a:prstGeom prst="rect">
              <a:avLst/>
            </a:prstGeom>
          </p:spPr>
        </p:pic>
        <p:pic>
          <p:nvPicPr>
            <p:cNvPr id="10" name="object 10"/>
            <p:cNvPicPr/>
            <p:nvPr/>
          </p:nvPicPr>
          <p:blipFill>
            <a:blip r:embed="rId9" cstate="print"/>
            <a:stretch>
              <a:fillRect/>
            </a:stretch>
          </p:blipFill>
          <p:spPr>
            <a:xfrm>
              <a:off x="16026384" y="473963"/>
              <a:ext cx="1110996" cy="1109472"/>
            </a:xfrm>
            <a:prstGeom prst="rect">
              <a:avLst/>
            </a:prstGeom>
          </p:spPr>
        </p:pic>
      </p:grpSp>
      <p:sp>
        <p:nvSpPr>
          <p:cNvPr id="11" name="object 11"/>
          <p:cNvSpPr/>
          <p:nvPr/>
        </p:nvSpPr>
        <p:spPr>
          <a:xfrm>
            <a:off x="0" y="0"/>
            <a:ext cx="342900" cy="10287000"/>
          </a:xfrm>
          <a:custGeom>
            <a:avLst/>
            <a:gdLst/>
            <a:ahLst/>
            <a:cxnLst/>
            <a:rect l="l" t="t" r="r" b="b"/>
            <a:pathLst>
              <a:path w="342900" h="10287000">
                <a:moveTo>
                  <a:pt x="342900" y="10287000"/>
                </a:moveTo>
                <a:lnTo>
                  <a:pt x="342900" y="0"/>
                </a:lnTo>
                <a:lnTo>
                  <a:pt x="0" y="0"/>
                </a:lnTo>
                <a:lnTo>
                  <a:pt x="0" y="10287000"/>
                </a:lnTo>
                <a:lnTo>
                  <a:pt x="342900" y="10287000"/>
                </a:lnTo>
                <a:close/>
              </a:path>
            </a:pathLst>
          </a:custGeom>
          <a:solidFill>
            <a:srgbClr val="53459C"/>
          </a:solidFill>
        </p:spPr>
        <p:txBody>
          <a:bodyPr wrap="square" lIns="0" tIns="0" rIns="0" bIns="0" rtlCol="0"/>
          <a:lstStyle/>
          <a:p>
            <a:endParaRPr/>
          </a:p>
        </p:txBody>
      </p:sp>
      <p:graphicFrame>
        <p:nvGraphicFramePr>
          <p:cNvPr id="12" name="object 12"/>
          <p:cNvGraphicFramePr>
            <a:graphicFrameLocks noGrp="1"/>
          </p:cNvGraphicFramePr>
          <p:nvPr>
            <p:extLst>
              <p:ext uri="{D42A27DB-BD31-4B8C-83A1-F6EECF244321}">
                <p14:modId xmlns:p14="http://schemas.microsoft.com/office/powerpoint/2010/main" val="340194450"/>
              </p:ext>
            </p:extLst>
          </p:nvPr>
        </p:nvGraphicFramePr>
        <p:xfrm>
          <a:off x="660400" y="3688715"/>
          <a:ext cx="6630035" cy="4288153"/>
        </p:xfrm>
        <a:graphic>
          <a:graphicData uri="http://schemas.openxmlformats.org/drawingml/2006/table">
            <a:tbl>
              <a:tblPr firstRow="1" bandRow="1">
                <a:tableStyleId>{2D5ABB26-0587-4C30-8999-92F81FD0307C}</a:tableStyleId>
              </a:tblPr>
              <a:tblGrid>
                <a:gridCol w="1392555">
                  <a:extLst>
                    <a:ext uri="{9D8B030D-6E8A-4147-A177-3AD203B41FA5}">
                      <a16:colId xmlns:a16="http://schemas.microsoft.com/office/drawing/2014/main" val="20000"/>
                    </a:ext>
                  </a:extLst>
                </a:gridCol>
                <a:gridCol w="5237480">
                  <a:extLst>
                    <a:ext uri="{9D8B030D-6E8A-4147-A177-3AD203B41FA5}">
                      <a16:colId xmlns:a16="http://schemas.microsoft.com/office/drawing/2014/main" val="20001"/>
                    </a:ext>
                  </a:extLst>
                </a:gridCol>
              </a:tblGrid>
              <a:tr h="438784">
                <a:tc>
                  <a:txBody>
                    <a:bodyPr/>
                    <a:lstStyle/>
                    <a:p>
                      <a:pPr algn="ctr">
                        <a:lnSpc>
                          <a:spcPct val="100000"/>
                        </a:lnSpc>
                        <a:spcBef>
                          <a:spcPts val="425"/>
                        </a:spcBef>
                      </a:pPr>
                      <a:r>
                        <a:rPr sz="2000" dirty="0">
                          <a:solidFill>
                            <a:srgbClr val="FFFFFF"/>
                          </a:solidFill>
                          <a:latin typeface="Arial Black"/>
                          <a:cs typeface="Arial Black"/>
                        </a:rPr>
                        <a:t>0:00–</a:t>
                      </a:r>
                      <a:r>
                        <a:rPr sz="2000" spc="-20" dirty="0">
                          <a:solidFill>
                            <a:srgbClr val="FFFFFF"/>
                          </a:solidFill>
                          <a:latin typeface="Arial Black"/>
                          <a:cs typeface="Arial Black"/>
                        </a:rPr>
                        <a:t>0:10</a:t>
                      </a:r>
                      <a:endParaRPr sz="2000">
                        <a:latin typeface="Arial Black"/>
                        <a:cs typeface="Arial Black"/>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8063A1"/>
                    </a:solidFill>
                  </a:tcPr>
                </a:tc>
                <a:tc>
                  <a:txBody>
                    <a:bodyPr/>
                    <a:lstStyle/>
                    <a:p>
                      <a:pPr marR="212725" algn="ctr">
                        <a:lnSpc>
                          <a:spcPts val="2290"/>
                        </a:lnSpc>
                      </a:pPr>
                      <a:r>
                        <a:rPr sz="2000" b="1" dirty="0">
                          <a:solidFill>
                            <a:srgbClr val="FFFFFF"/>
                          </a:solidFill>
                          <a:latin typeface="Times New Roman"/>
                          <a:cs typeface="Times New Roman"/>
                        </a:rPr>
                        <a:t>Καλωσόρισμα</a:t>
                      </a:r>
                      <a:r>
                        <a:rPr sz="2000" b="1" spc="-30" dirty="0">
                          <a:solidFill>
                            <a:srgbClr val="FFFFFF"/>
                          </a:solidFill>
                          <a:latin typeface="Times New Roman"/>
                          <a:cs typeface="Times New Roman"/>
                        </a:rPr>
                        <a:t> </a:t>
                      </a:r>
                      <a:r>
                        <a:rPr sz="2000" b="1" dirty="0">
                          <a:solidFill>
                            <a:srgbClr val="FFFFFF"/>
                          </a:solidFill>
                          <a:latin typeface="Times New Roman"/>
                          <a:cs typeface="Times New Roman"/>
                        </a:rPr>
                        <a:t>και</a:t>
                      </a:r>
                      <a:r>
                        <a:rPr sz="2000" b="1" spc="-30" dirty="0">
                          <a:solidFill>
                            <a:srgbClr val="FFFFFF"/>
                          </a:solidFill>
                          <a:latin typeface="Times New Roman"/>
                          <a:cs typeface="Times New Roman"/>
                        </a:rPr>
                        <a:t> </a:t>
                      </a:r>
                      <a:r>
                        <a:rPr sz="2000" b="1" spc="-10" dirty="0">
                          <a:solidFill>
                            <a:srgbClr val="FFFFFF"/>
                          </a:solidFill>
                          <a:latin typeface="Times New Roman"/>
                          <a:cs typeface="Times New Roman"/>
                        </a:rPr>
                        <a:t>πρόγραμμα</a:t>
                      </a:r>
                      <a:endParaRPr sz="2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8063A1"/>
                    </a:solidFill>
                  </a:tcPr>
                </a:tc>
                <a:extLst>
                  <a:ext uri="{0D108BD9-81ED-4DB2-BD59-A6C34878D82A}">
                    <a16:rowId xmlns:a16="http://schemas.microsoft.com/office/drawing/2014/main" val="10000"/>
                  </a:ext>
                </a:extLst>
              </a:tr>
              <a:tr h="439420">
                <a:tc>
                  <a:txBody>
                    <a:bodyPr/>
                    <a:lstStyle/>
                    <a:p>
                      <a:pPr algn="ctr">
                        <a:lnSpc>
                          <a:spcPct val="100000"/>
                        </a:lnSpc>
                        <a:spcBef>
                          <a:spcPts val="425"/>
                        </a:spcBef>
                      </a:pPr>
                      <a:r>
                        <a:rPr sz="2000" spc="-80" dirty="0">
                          <a:solidFill>
                            <a:srgbClr val="FFFFFF"/>
                          </a:solidFill>
                          <a:latin typeface="Arial Black"/>
                          <a:cs typeface="Arial Black"/>
                        </a:rPr>
                        <a:t>0:10–</a:t>
                      </a:r>
                      <a:r>
                        <a:rPr sz="2000" spc="-20" dirty="0">
                          <a:solidFill>
                            <a:srgbClr val="FFFFFF"/>
                          </a:solidFill>
                          <a:latin typeface="Arial Black"/>
                          <a:cs typeface="Arial Black"/>
                        </a:rPr>
                        <a:t>0:15</a:t>
                      </a:r>
                      <a:endParaRPr sz="2000">
                        <a:latin typeface="Arial Black"/>
                        <a:cs typeface="Arial Black"/>
                      </a:endParaRPr>
                    </a:p>
                  </a:txBody>
                  <a:tcPr marL="0" marR="0" marT="5397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8063A1"/>
                    </a:solidFill>
                  </a:tcPr>
                </a:tc>
                <a:tc>
                  <a:txBody>
                    <a:bodyPr/>
                    <a:lstStyle/>
                    <a:p>
                      <a:pPr marL="965835">
                        <a:lnSpc>
                          <a:spcPts val="2290"/>
                        </a:lnSpc>
                      </a:pPr>
                      <a:r>
                        <a:rPr sz="2000" dirty="0">
                          <a:latin typeface="Times New Roman"/>
                          <a:cs typeface="Times New Roman"/>
                        </a:rPr>
                        <a:t>Αρχικό </a:t>
                      </a:r>
                      <a:r>
                        <a:rPr sz="2000" spc="-10" dirty="0">
                          <a:latin typeface="Times New Roman"/>
                          <a:cs typeface="Times New Roman"/>
                        </a:rPr>
                        <a:t>ερωτηματολόγιο</a:t>
                      </a:r>
                      <a:endParaRPr sz="2000">
                        <a:latin typeface="Times New Roman"/>
                        <a:cs typeface="Times New Roman"/>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7D2DF"/>
                    </a:solidFill>
                  </a:tcPr>
                </a:tc>
                <a:extLst>
                  <a:ext uri="{0D108BD9-81ED-4DB2-BD59-A6C34878D82A}">
                    <a16:rowId xmlns:a16="http://schemas.microsoft.com/office/drawing/2014/main" val="10001"/>
                  </a:ext>
                </a:extLst>
              </a:tr>
              <a:tr h="334645">
                <a:tc>
                  <a:txBody>
                    <a:bodyPr/>
                    <a:lstStyle/>
                    <a:p>
                      <a:pPr algn="ctr">
                        <a:lnSpc>
                          <a:spcPct val="100000"/>
                        </a:lnSpc>
                        <a:spcBef>
                          <a:spcPts val="10"/>
                        </a:spcBef>
                      </a:pPr>
                      <a:r>
                        <a:rPr sz="2000" spc="-80" dirty="0">
                          <a:solidFill>
                            <a:srgbClr val="FFFFFF"/>
                          </a:solidFill>
                          <a:latin typeface="Arial Black"/>
                          <a:cs typeface="Arial Black"/>
                        </a:rPr>
                        <a:t>0:15–</a:t>
                      </a:r>
                      <a:r>
                        <a:rPr sz="2000" spc="-20" dirty="0">
                          <a:solidFill>
                            <a:srgbClr val="FFFFFF"/>
                          </a:solidFill>
                          <a:latin typeface="Arial Black"/>
                          <a:cs typeface="Arial Black"/>
                        </a:rPr>
                        <a:t>0:40</a:t>
                      </a:r>
                      <a:endParaRPr sz="2000">
                        <a:latin typeface="Arial Black"/>
                        <a:cs typeface="Arial Black"/>
                      </a:endParaRPr>
                    </a:p>
                  </a:txBody>
                  <a:tcPr marL="0" marR="0" marT="12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063A1"/>
                    </a:solidFill>
                  </a:tcPr>
                </a:tc>
                <a:tc>
                  <a:txBody>
                    <a:bodyPr/>
                    <a:lstStyle/>
                    <a:p>
                      <a:pPr marR="361950" algn="ctr">
                        <a:lnSpc>
                          <a:spcPct val="100000"/>
                        </a:lnSpc>
                        <a:spcBef>
                          <a:spcPts val="10"/>
                        </a:spcBef>
                      </a:pPr>
                      <a:r>
                        <a:rPr sz="2000" dirty="0" err="1">
                          <a:latin typeface="Times New Roman"/>
                          <a:cs typeface="Times New Roman"/>
                        </a:rPr>
                        <a:t>Ενότητ</a:t>
                      </a:r>
                      <a:r>
                        <a:rPr sz="2000" dirty="0">
                          <a:latin typeface="Times New Roman"/>
                          <a:cs typeface="Times New Roman"/>
                        </a:rPr>
                        <a:t>α</a:t>
                      </a:r>
                      <a:r>
                        <a:rPr lang="el-GR" sz="2000" dirty="0">
                          <a:latin typeface="Times New Roman"/>
                          <a:cs typeface="Times New Roman"/>
                        </a:rPr>
                        <a:t> 1 (25 λ.)</a:t>
                      </a:r>
                      <a:endParaRPr sz="2000" dirty="0">
                        <a:latin typeface="Lucida Sans Unicode"/>
                        <a:cs typeface="Lucida Sans Unicode"/>
                      </a:endParaRPr>
                    </a:p>
                  </a:txBody>
                  <a:tcPr marL="0" marR="0" marT="12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AEF"/>
                    </a:solidFill>
                  </a:tcPr>
                </a:tc>
                <a:extLst>
                  <a:ext uri="{0D108BD9-81ED-4DB2-BD59-A6C34878D82A}">
                    <a16:rowId xmlns:a16="http://schemas.microsoft.com/office/drawing/2014/main" val="10002"/>
                  </a:ext>
                </a:extLst>
              </a:tr>
              <a:tr h="439420">
                <a:tc>
                  <a:txBody>
                    <a:bodyPr/>
                    <a:lstStyle/>
                    <a:p>
                      <a:pPr algn="ctr">
                        <a:lnSpc>
                          <a:spcPct val="100000"/>
                        </a:lnSpc>
                        <a:spcBef>
                          <a:spcPts val="425"/>
                        </a:spcBef>
                      </a:pPr>
                      <a:r>
                        <a:rPr sz="2000" dirty="0">
                          <a:solidFill>
                            <a:srgbClr val="FFFFFF"/>
                          </a:solidFill>
                          <a:latin typeface="Arial Black"/>
                          <a:cs typeface="Arial Black"/>
                        </a:rPr>
                        <a:t>0:40–</a:t>
                      </a:r>
                      <a:r>
                        <a:rPr sz="2000" spc="-20" dirty="0">
                          <a:solidFill>
                            <a:srgbClr val="FFFFFF"/>
                          </a:solidFill>
                          <a:latin typeface="Arial Black"/>
                          <a:cs typeface="Arial Black"/>
                        </a:rPr>
                        <a:t>1:05</a:t>
                      </a:r>
                      <a:endParaRPr sz="2000">
                        <a:latin typeface="Arial Black"/>
                        <a:cs typeface="Arial Black"/>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063A1"/>
                    </a:solidFill>
                  </a:tcPr>
                </a:tc>
                <a:tc>
                  <a:txBody>
                    <a:bodyPr/>
                    <a:lstStyle/>
                    <a:p>
                      <a:pPr marR="361315" algn="ctr">
                        <a:lnSpc>
                          <a:spcPct val="100000"/>
                        </a:lnSpc>
                        <a:spcBef>
                          <a:spcPts val="425"/>
                        </a:spcBef>
                      </a:pPr>
                      <a:r>
                        <a:rPr sz="2000" dirty="0" err="1">
                          <a:latin typeface="Times New Roman"/>
                          <a:cs typeface="Times New Roman"/>
                        </a:rPr>
                        <a:t>Ενότητ</a:t>
                      </a:r>
                      <a:r>
                        <a:rPr sz="2000" dirty="0">
                          <a:latin typeface="Times New Roman"/>
                          <a:cs typeface="Times New Roman"/>
                        </a:rPr>
                        <a:t>α</a:t>
                      </a:r>
                      <a:r>
                        <a:rPr sz="2000" spc="40" dirty="0">
                          <a:latin typeface="Times New Roman"/>
                          <a:cs typeface="Times New Roman"/>
                        </a:rPr>
                        <a:t> </a:t>
                      </a:r>
                      <a:r>
                        <a:rPr lang="el-GR" sz="2000" spc="-120" dirty="0">
                          <a:latin typeface="Lucida Sans Unicode"/>
                          <a:cs typeface="Lucida Sans Unicode"/>
                        </a:rPr>
                        <a:t>2 </a:t>
                      </a:r>
                      <a:r>
                        <a:rPr lang="el-GR" sz="2000" dirty="0">
                          <a:latin typeface="Times New Roman"/>
                          <a:cs typeface="Times New Roman"/>
                        </a:rPr>
                        <a:t>(25 λ.)</a:t>
                      </a:r>
                      <a:endParaRPr sz="2000" dirty="0">
                        <a:latin typeface="Lucida Sans Unicode"/>
                        <a:cs typeface="Lucida Sans Unicode"/>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2DF"/>
                    </a:solidFill>
                  </a:tcPr>
                </a:tc>
                <a:extLst>
                  <a:ext uri="{0D108BD9-81ED-4DB2-BD59-A6C34878D82A}">
                    <a16:rowId xmlns:a16="http://schemas.microsoft.com/office/drawing/2014/main" val="10003"/>
                  </a:ext>
                </a:extLst>
              </a:tr>
              <a:tr h="439420">
                <a:tc>
                  <a:txBody>
                    <a:bodyPr/>
                    <a:lstStyle/>
                    <a:p>
                      <a:pPr marL="1270" algn="ctr">
                        <a:lnSpc>
                          <a:spcPct val="100000"/>
                        </a:lnSpc>
                        <a:spcBef>
                          <a:spcPts val="425"/>
                        </a:spcBef>
                      </a:pPr>
                      <a:r>
                        <a:rPr sz="2000" spc="-80" dirty="0">
                          <a:solidFill>
                            <a:srgbClr val="FFFFFF"/>
                          </a:solidFill>
                          <a:latin typeface="Arial Black"/>
                          <a:cs typeface="Arial Black"/>
                        </a:rPr>
                        <a:t>1:05–</a:t>
                      </a:r>
                      <a:r>
                        <a:rPr sz="2000" spc="-20" dirty="0">
                          <a:solidFill>
                            <a:srgbClr val="FFFFFF"/>
                          </a:solidFill>
                          <a:latin typeface="Arial Black"/>
                          <a:cs typeface="Arial Black"/>
                        </a:rPr>
                        <a:t>1:30</a:t>
                      </a:r>
                      <a:endParaRPr sz="2000">
                        <a:latin typeface="Arial Black"/>
                        <a:cs typeface="Arial Black"/>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063A1"/>
                    </a:solidFill>
                  </a:tcPr>
                </a:tc>
                <a:tc>
                  <a:txBody>
                    <a:bodyPr/>
                    <a:lstStyle/>
                    <a:p>
                      <a:pPr marR="356235" algn="ctr">
                        <a:lnSpc>
                          <a:spcPct val="100000"/>
                        </a:lnSpc>
                        <a:spcBef>
                          <a:spcPts val="425"/>
                        </a:spcBef>
                      </a:pPr>
                      <a:r>
                        <a:rPr sz="2000" dirty="0">
                          <a:latin typeface="Times New Roman"/>
                          <a:cs typeface="Times New Roman"/>
                        </a:rPr>
                        <a:t>Ενότητα</a:t>
                      </a:r>
                      <a:r>
                        <a:rPr sz="2000" spc="35" dirty="0">
                          <a:latin typeface="Times New Roman"/>
                          <a:cs typeface="Times New Roman"/>
                        </a:rPr>
                        <a:t> </a:t>
                      </a:r>
                      <a:r>
                        <a:rPr sz="2000" spc="-95" dirty="0">
                          <a:latin typeface="Lucida Sans Unicode"/>
                          <a:cs typeface="Lucida Sans Unicode"/>
                        </a:rPr>
                        <a:t>3</a:t>
                      </a:r>
                      <a:r>
                        <a:rPr sz="2000" spc="-100" dirty="0">
                          <a:latin typeface="Lucida Sans Unicode"/>
                          <a:cs typeface="Lucida Sans Unicode"/>
                        </a:rPr>
                        <a:t> </a:t>
                      </a:r>
                      <a:r>
                        <a:rPr lang="el-GR" sz="1800" dirty="0">
                          <a:latin typeface="Times New Roman"/>
                          <a:cs typeface="Times New Roman"/>
                        </a:rPr>
                        <a:t>(25 λ.)</a:t>
                      </a:r>
                      <a:endParaRPr sz="2000" dirty="0">
                        <a:latin typeface="Lucida Sans Unicode"/>
                        <a:cs typeface="Lucida Sans Unicode"/>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AEF"/>
                    </a:solidFill>
                  </a:tcPr>
                </a:tc>
                <a:extLst>
                  <a:ext uri="{0D108BD9-81ED-4DB2-BD59-A6C34878D82A}">
                    <a16:rowId xmlns:a16="http://schemas.microsoft.com/office/drawing/2014/main" val="10004"/>
                  </a:ext>
                </a:extLst>
              </a:tr>
              <a:tr h="439420">
                <a:tc>
                  <a:txBody>
                    <a:bodyPr/>
                    <a:lstStyle/>
                    <a:p>
                      <a:pPr algn="ctr">
                        <a:lnSpc>
                          <a:spcPct val="100000"/>
                        </a:lnSpc>
                        <a:spcBef>
                          <a:spcPts val="425"/>
                        </a:spcBef>
                      </a:pPr>
                      <a:r>
                        <a:rPr sz="2000" spc="-100" dirty="0">
                          <a:solidFill>
                            <a:srgbClr val="FFFFFF"/>
                          </a:solidFill>
                          <a:latin typeface="Arial Black"/>
                          <a:cs typeface="Arial Black"/>
                        </a:rPr>
                        <a:t>1:30–</a:t>
                      </a:r>
                      <a:r>
                        <a:rPr sz="2000" spc="-20" dirty="0">
                          <a:solidFill>
                            <a:srgbClr val="FFFFFF"/>
                          </a:solidFill>
                          <a:latin typeface="Arial Black"/>
                          <a:cs typeface="Arial Black"/>
                        </a:rPr>
                        <a:t>1:40</a:t>
                      </a:r>
                      <a:endParaRPr sz="2000">
                        <a:latin typeface="Arial Black"/>
                        <a:cs typeface="Arial Black"/>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063A1"/>
                    </a:solidFill>
                  </a:tcPr>
                </a:tc>
                <a:tc>
                  <a:txBody>
                    <a:bodyPr/>
                    <a:lstStyle/>
                    <a:p>
                      <a:pPr marL="311785" algn="ctr">
                        <a:lnSpc>
                          <a:spcPts val="2295"/>
                        </a:lnSpc>
                      </a:pPr>
                      <a:r>
                        <a:rPr sz="2000" dirty="0">
                          <a:latin typeface="Times New Roman"/>
                          <a:cs typeface="Times New Roman"/>
                        </a:rPr>
                        <a:t>Μικρό </a:t>
                      </a:r>
                      <a:r>
                        <a:rPr sz="2000" spc="-10" dirty="0">
                          <a:latin typeface="Times New Roman"/>
                          <a:cs typeface="Times New Roman"/>
                        </a:rPr>
                        <a:t>διάλειμμα</a:t>
                      </a:r>
                      <a:endParaRPr sz="20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2DF"/>
                    </a:solidFill>
                  </a:tcPr>
                </a:tc>
                <a:extLst>
                  <a:ext uri="{0D108BD9-81ED-4DB2-BD59-A6C34878D82A}">
                    <a16:rowId xmlns:a16="http://schemas.microsoft.com/office/drawing/2014/main" val="10005"/>
                  </a:ext>
                </a:extLst>
              </a:tr>
              <a:tr h="439420">
                <a:tc>
                  <a:txBody>
                    <a:bodyPr/>
                    <a:lstStyle/>
                    <a:p>
                      <a:pPr marL="635" algn="ctr">
                        <a:lnSpc>
                          <a:spcPct val="100000"/>
                        </a:lnSpc>
                        <a:spcBef>
                          <a:spcPts val="425"/>
                        </a:spcBef>
                      </a:pPr>
                      <a:r>
                        <a:rPr sz="2000" spc="-70" dirty="0">
                          <a:solidFill>
                            <a:srgbClr val="FFFFFF"/>
                          </a:solidFill>
                          <a:latin typeface="Arial Black"/>
                          <a:cs typeface="Arial Black"/>
                        </a:rPr>
                        <a:t>1:40–</a:t>
                      </a:r>
                      <a:r>
                        <a:rPr sz="2000" spc="-20" dirty="0">
                          <a:solidFill>
                            <a:srgbClr val="FFFFFF"/>
                          </a:solidFill>
                          <a:latin typeface="Arial Black"/>
                          <a:cs typeface="Arial Black"/>
                        </a:rPr>
                        <a:t>2:05</a:t>
                      </a:r>
                      <a:endParaRPr sz="2000">
                        <a:latin typeface="Arial Black"/>
                        <a:cs typeface="Arial Black"/>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063A1"/>
                    </a:solidFill>
                  </a:tcPr>
                </a:tc>
                <a:tc>
                  <a:txBody>
                    <a:bodyPr/>
                    <a:lstStyle/>
                    <a:p>
                      <a:pPr marR="358775" algn="ctr">
                        <a:lnSpc>
                          <a:spcPct val="100000"/>
                        </a:lnSpc>
                        <a:spcBef>
                          <a:spcPts val="425"/>
                        </a:spcBef>
                      </a:pPr>
                      <a:r>
                        <a:rPr sz="2000" dirty="0">
                          <a:latin typeface="Times New Roman"/>
                          <a:cs typeface="Times New Roman"/>
                        </a:rPr>
                        <a:t>Ενότητα</a:t>
                      </a:r>
                      <a:r>
                        <a:rPr sz="2000" spc="30" dirty="0">
                          <a:latin typeface="Times New Roman"/>
                          <a:cs typeface="Times New Roman"/>
                        </a:rPr>
                        <a:t> </a:t>
                      </a:r>
                      <a:r>
                        <a:rPr sz="2000" dirty="0">
                          <a:latin typeface="Lucida Sans Unicode"/>
                          <a:cs typeface="Lucida Sans Unicode"/>
                        </a:rPr>
                        <a:t>4</a:t>
                      </a:r>
                      <a:r>
                        <a:rPr sz="2000" spc="-105" dirty="0">
                          <a:latin typeface="Lucida Sans Unicode"/>
                          <a:cs typeface="Lucida Sans Unicode"/>
                        </a:rPr>
                        <a:t> </a:t>
                      </a:r>
                      <a:r>
                        <a:rPr lang="el-GR" sz="2000" dirty="0">
                          <a:latin typeface="Times New Roman"/>
                          <a:cs typeface="Times New Roman"/>
                        </a:rPr>
                        <a:t>(25 λ.)</a:t>
                      </a:r>
                      <a:endParaRPr sz="2000" dirty="0">
                        <a:latin typeface="Lucida Sans Unicode"/>
                        <a:cs typeface="Lucida Sans Unicode"/>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AEF"/>
                    </a:solidFill>
                  </a:tcPr>
                </a:tc>
                <a:extLst>
                  <a:ext uri="{0D108BD9-81ED-4DB2-BD59-A6C34878D82A}">
                    <a16:rowId xmlns:a16="http://schemas.microsoft.com/office/drawing/2014/main" val="10006"/>
                  </a:ext>
                </a:extLst>
              </a:tr>
              <a:tr h="439420">
                <a:tc>
                  <a:txBody>
                    <a:bodyPr/>
                    <a:lstStyle/>
                    <a:p>
                      <a:pPr algn="ctr">
                        <a:lnSpc>
                          <a:spcPct val="100000"/>
                        </a:lnSpc>
                        <a:spcBef>
                          <a:spcPts val="425"/>
                        </a:spcBef>
                      </a:pPr>
                      <a:r>
                        <a:rPr sz="2000" spc="-10" dirty="0">
                          <a:solidFill>
                            <a:srgbClr val="FFFFFF"/>
                          </a:solidFill>
                          <a:latin typeface="Arial Black"/>
                          <a:cs typeface="Arial Black"/>
                        </a:rPr>
                        <a:t>2:05–</a:t>
                      </a:r>
                      <a:r>
                        <a:rPr sz="2000" spc="-20" dirty="0">
                          <a:solidFill>
                            <a:srgbClr val="FFFFFF"/>
                          </a:solidFill>
                          <a:latin typeface="Arial Black"/>
                          <a:cs typeface="Arial Black"/>
                        </a:rPr>
                        <a:t>2:30</a:t>
                      </a:r>
                      <a:endParaRPr sz="2000">
                        <a:latin typeface="Arial Black"/>
                        <a:cs typeface="Arial Black"/>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063A1"/>
                    </a:solidFill>
                  </a:tcPr>
                </a:tc>
                <a:tc>
                  <a:txBody>
                    <a:bodyPr/>
                    <a:lstStyle/>
                    <a:p>
                      <a:pPr marR="355600" algn="ctr">
                        <a:lnSpc>
                          <a:spcPct val="100000"/>
                        </a:lnSpc>
                        <a:spcBef>
                          <a:spcPts val="425"/>
                        </a:spcBef>
                      </a:pPr>
                      <a:r>
                        <a:rPr sz="2000" dirty="0">
                          <a:latin typeface="Times New Roman"/>
                          <a:cs typeface="Times New Roman"/>
                        </a:rPr>
                        <a:t>Ενότητα</a:t>
                      </a:r>
                      <a:r>
                        <a:rPr sz="2000" spc="30" dirty="0">
                          <a:latin typeface="Times New Roman"/>
                          <a:cs typeface="Times New Roman"/>
                        </a:rPr>
                        <a:t> </a:t>
                      </a:r>
                      <a:r>
                        <a:rPr sz="2000" dirty="0">
                          <a:latin typeface="Lucida Sans Unicode"/>
                          <a:cs typeface="Lucida Sans Unicode"/>
                        </a:rPr>
                        <a:t>5</a:t>
                      </a:r>
                      <a:r>
                        <a:rPr sz="2000" spc="-105" dirty="0">
                          <a:latin typeface="Lucida Sans Unicode"/>
                          <a:cs typeface="Lucida Sans Unicode"/>
                        </a:rPr>
                        <a:t> </a:t>
                      </a:r>
                      <a:r>
                        <a:rPr lang="el-GR" sz="2000" dirty="0">
                          <a:latin typeface="Times New Roman"/>
                          <a:cs typeface="Times New Roman"/>
                        </a:rPr>
                        <a:t>(25 λ.)</a:t>
                      </a:r>
                      <a:endParaRPr sz="2000" dirty="0">
                        <a:latin typeface="Lucida Sans Unicode"/>
                        <a:cs typeface="Lucida Sans Unicode"/>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2DF"/>
                    </a:solidFill>
                  </a:tcPr>
                </a:tc>
                <a:extLst>
                  <a:ext uri="{0D108BD9-81ED-4DB2-BD59-A6C34878D82A}">
                    <a16:rowId xmlns:a16="http://schemas.microsoft.com/office/drawing/2014/main" val="10007"/>
                  </a:ext>
                </a:extLst>
              </a:tr>
              <a:tr h="438784">
                <a:tc>
                  <a:txBody>
                    <a:bodyPr/>
                    <a:lstStyle/>
                    <a:p>
                      <a:pPr algn="ctr">
                        <a:lnSpc>
                          <a:spcPct val="100000"/>
                        </a:lnSpc>
                        <a:spcBef>
                          <a:spcPts val="425"/>
                        </a:spcBef>
                      </a:pPr>
                      <a:r>
                        <a:rPr sz="2000" spc="-25" dirty="0">
                          <a:solidFill>
                            <a:srgbClr val="FFFFFF"/>
                          </a:solidFill>
                          <a:latin typeface="Arial Black"/>
                          <a:cs typeface="Arial Black"/>
                        </a:rPr>
                        <a:t>2:30–</a:t>
                      </a:r>
                      <a:r>
                        <a:rPr sz="2000" spc="-20" dirty="0">
                          <a:solidFill>
                            <a:srgbClr val="FFFFFF"/>
                          </a:solidFill>
                          <a:latin typeface="Arial Black"/>
                          <a:cs typeface="Arial Black"/>
                        </a:rPr>
                        <a:t>2:55</a:t>
                      </a:r>
                      <a:endParaRPr sz="2000">
                        <a:latin typeface="Arial Black"/>
                        <a:cs typeface="Arial Black"/>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063A1"/>
                    </a:solidFill>
                  </a:tcPr>
                </a:tc>
                <a:tc>
                  <a:txBody>
                    <a:bodyPr/>
                    <a:lstStyle/>
                    <a:p>
                      <a:pPr marR="356870" algn="ctr">
                        <a:lnSpc>
                          <a:spcPct val="100000"/>
                        </a:lnSpc>
                        <a:spcBef>
                          <a:spcPts val="425"/>
                        </a:spcBef>
                      </a:pPr>
                      <a:r>
                        <a:rPr sz="2000" dirty="0">
                          <a:latin typeface="Times New Roman"/>
                          <a:cs typeface="Times New Roman"/>
                        </a:rPr>
                        <a:t>Ενότητα</a:t>
                      </a:r>
                      <a:r>
                        <a:rPr sz="2000" spc="30" dirty="0">
                          <a:latin typeface="Times New Roman"/>
                          <a:cs typeface="Times New Roman"/>
                        </a:rPr>
                        <a:t> </a:t>
                      </a:r>
                      <a:r>
                        <a:rPr sz="2000" dirty="0">
                          <a:latin typeface="Lucida Sans Unicode"/>
                          <a:cs typeface="Lucida Sans Unicode"/>
                        </a:rPr>
                        <a:t>6</a:t>
                      </a:r>
                      <a:r>
                        <a:rPr sz="2000" spc="-100" dirty="0">
                          <a:latin typeface="Lucida Sans Unicode"/>
                          <a:cs typeface="Lucida Sans Unicode"/>
                        </a:rPr>
                        <a:t> </a:t>
                      </a:r>
                      <a:r>
                        <a:rPr lang="el-GR" sz="2000" dirty="0">
                          <a:latin typeface="Times New Roman"/>
                          <a:cs typeface="Times New Roman"/>
                        </a:rPr>
                        <a:t>(25 λ.)</a:t>
                      </a:r>
                      <a:endParaRPr sz="2000" dirty="0">
                        <a:latin typeface="Lucida Sans Unicode"/>
                        <a:cs typeface="Lucida Sans Unicode"/>
                      </a:endParaRPr>
                    </a:p>
                  </a:txBody>
                  <a:tcPr marL="0" marR="0" marT="539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CEAEF"/>
                    </a:solidFill>
                  </a:tcPr>
                </a:tc>
                <a:extLst>
                  <a:ext uri="{0D108BD9-81ED-4DB2-BD59-A6C34878D82A}">
                    <a16:rowId xmlns:a16="http://schemas.microsoft.com/office/drawing/2014/main" val="10008"/>
                  </a:ext>
                </a:extLst>
              </a:tr>
              <a:tr h="439420">
                <a:tc>
                  <a:txBody>
                    <a:bodyPr/>
                    <a:lstStyle/>
                    <a:p>
                      <a:pPr algn="ctr">
                        <a:lnSpc>
                          <a:spcPct val="100000"/>
                        </a:lnSpc>
                        <a:spcBef>
                          <a:spcPts val="430"/>
                        </a:spcBef>
                      </a:pPr>
                      <a:r>
                        <a:rPr sz="2000" spc="-10" dirty="0">
                          <a:solidFill>
                            <a:srgbClr val="FFFFFF"/>
                          </a:solidFill>
                          <a:latin typeface="Arial Black"/>
                          <a:cs typeface="Arial Black"/>
                        </a:rPr>
                        <a:t>2:55–</a:t>
                      </a:r>
                      <a:r>
                        <a:rPr sz="2000" spc="-20" dirty="0">
                          <a:solidFill>
                            <a:srgbClr val="FFFFFF"/>
                          </a:solidFill>
                          <a:latin typeface="Arial Black"/>
                          <a:cs typeface="Arial Black"/>
                        </a:rPr>
                        <a:t>3:00</a:t>
                      </a:r>
                      <a:endParaRPr sz="2000">
                        <a:latin typeface="Arial Black"/>
                        <a:cs typeface="Arial Black"/>
                      </a:endParaRPr>
                    </a:p>
                  </a:txBody>
                  <a:tcPr marL="0" marR="0" marT="5461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8063A1"/>
                    </a:solidFill>
                  </a:tcPr>
                </a:tc>
                <a:tc>
                  <a:txBody>
                    <a:bodyPr/>
                    <a:lstStyle/>
                    <a:p>
                      <a:pPr marL="124460">
                        <a:lnSpc>
                          <a:spcPts val="2295"/>
                        </a:lnSpc>
                      </a:pPr>
                      <a:r>
                        <a:rPr sz="2000" dirty="0">
                          <a:latin typeface="Times New Roman"/>
                          <a:cs typeface="Times New Roman"/>
                        </a:rPr>
                        <a:t>Τελικό</a:t>
                      </a:r>
                      <a:r>
                        <a:rPr sz="2000" spc="-5" dirty="0">
                          <a:latin typeface="Times New Roman"/>
                          <a:cs typeface="Times New Roman"/>
                        </a:rPr>
                        <a:t> </a:t>
                      </a:r>
                      <a:r>
                        <a:rPr sz="2000" dirty="0">
                          <a:latin typeface="Times New Roman"/>
                          <a:cs typeface="Times New Roman"/>
                        </a:rPr>
                        <a:t>ερωτηματολόγιο</a:t>
                      </a:r>
                      <a:r>
                        <a:rPr sz="2000" spc="-5" dirty="0">
                          <a:latin typeface="Times New Roman"/>
                          <a:cs typeface="Times New Roman"/>
                        </a:rPr>
                        <a:t> </a:t>
                      </a:r>
                      <a:r>
                        <a:rPr sz="2000" dirty="0">
                          <a:latin typeface="Times New Roman"/>
                          <a:cs typeface="Times New Roman"/>
                        </a:rPr>
                        <a:t>και </a:t>
                      </a:r>
                      <a:r>
                        <a:rPr sz="2000" spc="-10" dirty="0">
                          <a:latin typeface="Times New Roman"/>
                          <a:cs typeface="Times New Roman"/>
                        </a:rPr>
                        <a:t>κλείσιμο</a:t>
                      </a:r>
                      <a:endParaRPr sz="2000" dirty="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7D2DF"/>
                    </a:solidFill>
                  </a:tcPr>
                </a:tc>
                <a:extLst>
                  <a:ext uri="{0D108BD9-81ED-4DB2-BD59-A6C34878D82A}">
                    <a16:rowId xmlns:a16="http://schemas.microsoft.com/office/drawing/2014/main" val="10009"/>
                  </a:ext>
                </a:extLst>
              </a:tr>
            </a:tbl>
          </a:graphicData>
        </a:graphic>
      </p:graphicFrame>
      <p:sp>
        <p:nvSpPr>
          <p:cNvPr id="13" name="object 13"/>
          <p:cNvSpPr txBox="1"/>
          <p:nvPr/>
        </p:nvSpPr>
        <p:spPr>
          <a:xfrm>
            <a:off x="7692897" y="4304766"/>
            <a:ext cx="4233545" cy="1552575"/>
          </a:xfrm>
          <a:prstGeom prst="rect">
            <a:avLst/>
          </a:prstGeom>
        </p:spPr>
        <p:txBody>
          <a:bodyPr vert="horz" wrap="square" lIns="0" tIns="13335" rIns="0" bIns="0" rtlCol="0">
            <a:spAutoFit/>
          </a:bodyPr>
          <a:lstStyle/>
          <a:p>
            <a:pPr marL="355600" marR="513715" indent="-342900">
              <a:lnSpc>
                <a:spcPct val="100000"/>
              </a:lnSpc>
              <a:spcBef>
                <a:spcPts val="105"/>
              </a:spcBef>
              <a:buFont typeface="Arial"/>
              <a:buChar char="•"/>
              <a:tabLst>
                <a:tab pos="355600" algn="l"/>
              </a:tabLst>
            </a:pPr>
            <a:r>
              <a:rPr sz="2000" b="1" dirty="0">
                <a:latin typeface="Times New Roman"/>
                <a:cs typeface="Times New Roman"/>
              </a:rPr>
              <a:t>Επισκόπηση</a:t>
            </a:r>
            <a:r>
              <a:rPr sz="2000" b="1" spc="-10" dirty="0">
                <a:latin typeface="Times New Roman"/>
                <a:cs typeface="Times New Roman"/>
              </a:rPr>
              <a:t> </a:t>
            </a:r>
            <a:r>
              <a:rPr sz="2000" b="1" dirty="0">
                <a:latin typeface="Times New Roman"/>
                <a:cs typeface="Times New Roman"/>
              </a:rPr>
              <a:t>του</a:t>
            </a:r>
            <a:r>
              <a:rPr sz="2000" b="1" spc="-10" dirty="0">
                <a:latin typeface="Times New Roman"/>
                <a:cs typeface="Times New Roman"/>
              </a:rPr>
              <a:t> </a:t>
            </a:r>
            <a:r>
              <a:rPr sz="2000" b="1" dirty="0">
                <a:latin typeface="Times New Roman"/>
                <a:cs typeface="Times New Roman"/>
              </a:rPr>
              <a:t>έργου</a:t>
            </a:r>
            <a:r>
              <a:rPr sz="2000" b="1" spc="-10" dirty="0">
                <a:latin typeface="Times New Roman"/>
                <a:cs typeface="Times New Roman"/>
              </a:rPr>
              <a:t> </a:t>
            </a:r>
            <a:r>
              <a:rPr sz="2000" b="1" dirty="0">
                <a:latin typeface="Times New Roman"/>
                <a:cs typeface="Times New Roman"/>
              </a:rPr>
              <a:t>και</a:t>
            </a:r>
            <a:r>
              <a:rPr sz="2000" b="1" spc="-10" dirty="0">
                <a:latin typeface="Times New Roman"/>
                <a:cs typeface="Times New Roman"/>
              </a:rPr>
              <a:t> </a:t>
            </a:r>
            <a:r>
              <a:rPr sz="2000" b="1" spc="-25" dirty="0">
                <a:latin typeface="Times New Roman"/>
                <a:cs typeface="Times New Roman"/>
              </a:rPr>
              <a:t>του </a:t>
            </a:r>
            <a:r>
              <a:rPr sz="2000" b="1" spc="-10" dirty="0">
                <a:latin typeface="Times New Roman"/>
                <a:cs typeface="Times New Roman"/>
              </a:rPr>
              <a:t>εγχειριδίου</a:t>
            </a:r>
            <a:endParaRPr sz="2000">
              <a:latin typeface="Times New Roman"/>
              <a:cs typeface="Times New Roman"/>
            </a:endParaRPr>
          </a:p>
          <a:p>
            <a:pPr marL="354965" indent="-342265">
              <a:lnSpc>
                <a:spcPct val="100000"/>
              </a:lnSpc>
              <a:spcBef>
                <a:spcPts val="5"/>
              </a:spcBef>
              <a:buFont typeface="Arial"/>
              <a:buChar char="•"/>
              <a:tabLst>
                <a:tab pos="354965" algn="l"/>
              </a:tabLst>
            </a:pPr>
            <a:r>
              <a:rPr sz="2000" b="1" dirty="0">
                <a:latin typeface="Times New Roman"/>
                <a:cs typeface="Times New Roman"/>
              </a:rPr>
              <a:t>Αναλυτική</a:t>
            </a:r>
            <a:r>
              <a:rPr sz="2000" b="1" spc="-5" dirty="0">
                <a:latin typeface="Times New Roman"/>
                <a:cs typeface="Times New Roman"/>
              </a:rPr>
              <a:t> </a:t>
            </a:r>
            <a:r>
              <a:rPr sz="2000" b="1" dirty="0">
                <a:latin typeface="Times New Roman"/>
                <a:cs typeface="Times New Roman"/>
              </a:rPr>
              <a:t>περιγραφή</a:t>
            </a:r>
            <a:r>
              <a:rPr sz="2000" b="1" spc="-5" dirty="0">
                <a:latin typeface="Times New Roman"/>
                <a:cs typeface="Times New Roman"/>
              </a:rPr>
              <a:t> </a:t>
            </a:r>
            <a:r>
              <a:rPr sz="2000" b="1" dirty="0">
                <a:latin typeface="Times New Roman"/>
                <a:cs typeface="Times New Roman"/>
              </a:rPr>
              <a:t>ανά </a:t>
            </a:r>
            <a:r>
              <a:rPr sz="2000" b="1" spc="-10" dirty="0">
                <a:latin typeface="Times New Roman"/>
                <a:cs typeface="Times New Roman"/>
              </a:rPr>
              <a:t>ενότητα</a:t>
            </a:r>
            <a:endParaRPr sz="2000">
              <a:latin typeface="Times New Roman"/>
              <a:cs typeface="Times New Roman"/>
            </a:endParaRPr>
          </a:p>
          <a:p>
            <a:pPr marL="355600" marR="5080" indent="-342900">
              <a:lnSpc>
                <a:spcPct val="100000"/>
              </a:lnSpc>
              <a:spcBef>
                <a:spcPts val="5"/>
              </a:spcBef>
              <a:buFont typeface="Arial"/>
              <a:buChar char="•"/>
              <a:tabLst>
                <a:tab pos="355600" algn="l"/>
              </a:tabLst>
            </a:pPr>
            <a:r>
              <a:rPr sz="2000" b="1" dirty="0">
                <a:latin typeface="Times New Roman"/>
                <a:cs typeface="Times New Roman"/>
              </a:rPr>
              <a:t>Ερωτήσεις/απαντήσεις</a:t>
            </a:r>
            <a:r>
              <a:rPr sz="2000" b="1" spc="-5" dirty="0">
                <a:latin typeface="Times New Roman"/>
                <a:cs typeface="Times New Roman"/>
              </a:rPr>
              <a:t> </a:t>
            </a:r>
            <a:r>
              <a:rPr sz="2000" b="1" dirty="0">
                <a:latin typeface="Times New Roman"/>
                <a:cs typeface="Times New Roman"/>
              </a:rPr>
              <a:t>και</a:t>
            </a:r>
            <a:r>
              <a:rPr sz="2000" b="1" spc="-5" dirty="0">
                <a:latin typeface="Times New Roman"/>
                <a:cs typeface="Times New Roman"/>
              </a:rPr>
              <a:t> </a:t>
            </a:r>
            <a:r>
              <a:rPr sz="2000" b="1" spc="-10" dirty="0">
                <a:latin typeface="Times New Roman"/>
                <a:cs typeface="Times New Roman"/>
              </a:rPr>
              <a:t>επόμενα βήματα</a:t>
            </a:r>
            <a:endParaRPr sz="2000">
              <a:latin typeface="Times New Roman"/>
              <a:cs typeface="Times New Roman"/>
            </a:endParaRPr>
          </a:p>
        </p:txBody>
      </p:sp>
      <p:sp>
        <p:nvSpPr>
          <p:cNvPr id="14" name="object 14"/>
          <p:cNvSpPr/>
          <p:nvPr/>
        </p:nvSpPr>
        <p:spPr>
          <a:xfrm>
            <a:off x="7535418" y="5955029"/>
            <a:ext cx="4903470" cy="0"/>
          </a:xfrm>
          <a:custGeom>
            <a:avLst/>
            <a:gdLst/>
            <a:ahLst/>
            <a:cxnLst/>
            <a:rect l="l" t="t" r="r" b="b"/>
            <a:pathLst>
              <a:path w="4903470">
                <a:moveTo>
                  <a:pt x="4902962" y="0"/>
                </a:moveTo>
                <a:lnTo>
                  <a:pt x="0" y="0"/>
                </a:lnTo>
              </a:path>
            </a:pathLst>
          </a:custGeom>
          <a:ln w="28956">
            <a:solidFill>
              <a:srgbClr val="77BE46"/>
            </a:solidFill>
          </a:ln>
        </p:spPr>
        <p:txBody>
          <a:bodyPr wrap="square" lIns="0" tIns="0" rIns="0" bIns="0" rtlCol="0"/>
          <a:lstStyle/>
          <a:p>
            <a:endParaRPr/>
          </a:p>
        </p:txBody>
      </p:sp>
      <p:sp>
        <p:nvSpPr>
          <p:cNvPr id="15" name="object 15" descr="$PPTXTitle"/>
          <p:cNvSpPr txBox="1">
            <a:spLocks noGrp="1"/>
          </p:cNvSpPr>
          <p:nvPr>
            <p:ph type="title"/>
          </p:nvPr>
        </p:nvSpPr>
        <p:spPr>
          <a:xfrm>
            <a:off x="5393410" y="1614170"/>
            <a:ext cx="5601335" cy="532130"/>
          </a:xfrm>
          <a:prstGeom prst="rect">
            <a:avLst/>
          </a:prstGeom>
        </p:spPr>
        <p:txBody>
          <a:bodyPr vert="horz" wrap="square" lIns="0" tIns="15875" rIns="0" bIns="0" rtlCol="0">
            <a:spAutoFit/>
          </a:bodyPr>
          <a:lstStyle/>
          <a:p>
            <a:pPr marL="12700">
              <a:lnSpc>
                <a:spcPct val="100000"/>
              </a:lnSpc>
              <a:spcBef>
                <a:spcPts val="125"/>
              </a:spcBef>
            </a:pPr>
            <a:r>
              <a:rPr sz="3300" dirty="0">
                <a:solidFill>
                  <a:srgbClr val="53459C"/>
                </a:solidFill>
              </a:rPr>
              <a:t>Καλωσόρισμα</a:t>
            </a:r>
            <a:r>
              <a:rPr sz="3300" spc="-35" dirty="0">
                <a:solidFill>
                  <a:srgbClr val="53459C"/>
                </a:solidFill>
              </a:rPr>
              <a:t> </a:t>
            </a:r>
            <a:r>
              <a:rPr sz="3300" dirty="0">
                <a:solidFill>
                  <a:srgbClr val="53459C"/>
                </a:solidFill>
              </a:rPr>
              <a:t>και</a:t>
            </a:r>
            <a:r>
              <a:rPr sz="3300" spc="-20" dirty="0">
                <a:solidFill>
                  <a:srgbClr val="53459C"/>
                </a:solidFill>
              </a:rPr>
              <a:t> </a:t>
            </a:r>
            <a:r>
              <a:rPr sz="3300" spc="-10" dirty="0">
                <a:solidFill>
                  <a:srgbClr val="53459C"/>
                </a:solidFill>
              </a:rPr>
              <a:t>πρόγραμμα!</a:t>
            </a:r>
            <a:endParaRPr sz="3300"/>
          </a:p>
        </p:txBody>
      </p:sp>
      <p:sp>
        <p:nvSpPr>
          <p:cNvPr id="16" name="object 16"/>
          <p:cNvSpPr txBox="1"/>
          <p:nvPr/>
        </p:nvSpPr>
        <p:spPr>
          <a:xfrm>
            <a:off x="5393410" y="2532888"/>
            <a:ext cx="3819525" cy="452120"/>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77BE46"/>
                </a:solidFill>
                <a:latin typeface="Times New Roman"/>
                <a:cs typeface="Times New Roman"/>
              </a:rPr>
              <a:t>Το</a:t>
            </a:r>
            <a:r>
              <a:rPr sz="2800" b="1" spc="-70" dirty="0">
                <a:solidFill>
                  <a:srgbClr val="77BE46"/>
                </a:solidFill>
                <a:latin typeface="Times New Roman"/>
                <a:cs typeface="Times New Roman"/>
              </a:rPr>
              <a:t> </a:t>
            </a:r>
            <a:r>
              <a:rPr sz="2800" b="1" dirty="0">
                <a:solidFill>
                  <a:srgbClr val="77BE46"/>
                </a:solidFill>
                <a:latin typeface="Times New Roman"/>
                <a:cs typeface="Times New Roman"/>
              </a:rPr>
              <a:t>σημερινό</a:t>
            </a:r>
            <a:r>
              <a:rPr sz="2800" b="1" spc="-65" dirty="0">
                <a:solidFill>
                  <a:srgbClr val="77BE46"/>
                </a:solidFill>
                <a:latin typeface="Times New Roman"/>
                <a:cs typeface="Times New Roman"/>
              </a:rPr>
              <a:t> </a:t>
            </a:r>
            <a:r>
              <a:rPr sz="2800" b="1" spc="-10" dirty="0">
                <a:solidFill>
                  <a:srgbClr val="77BE46"/>
                </a:solidFill>
                <a:latin typeface="Times New Roman"/>
                <a:cs typeface="Times New Roman"/>
              </a:rPr>
              <a:t>πρόγραμμα</a:t>
            </a:r>
            <a:r>
              <a:rPr sz="2800" spc="-10" dirty="0">
                <a:solidFill>
                  <a:srgbClr val="77BE46"/>
                </a:solidFill>
                <a:latin typeface="Arial Black"/>
                <a:cs typeface="Arial Black"/>
              </a:rPr>
              <a:t>:</a:t>
            </a:r>
            <a:endParaRPr sz="2800">
              <a:latin typeface="Arial Black"/>
              <a:cs typeface="Arial Black"/>
            </a:endParaRPr>
          </a:p>
        </p:txBody>
      </p:sp>
      <p:sp>
        <p:nvSpPr>
          <p:cNvPr id="17" name="object 17"/>
          <p:cNvSpPr/>
          <p:nvPr/>
        </p:nvSpPr>
        <p:spPr>
          <a:xfrm>
            <a:off x="7620761" y="4077461"/>
            <a:ext cx="4817110" cy="0"/>
          </a:xfrm>
          <a:custGeom>
            <a:avLst/>
            <a:gdLst/>
            <a:ahLst/>
            <a:cxnLst/>
            <a:rect l="l" t="t" r="r" b="b"/>
            <a:pathLst>
              <a:path w="4817109">
                <a:moveTo>
                  <a:pt x="4817110" y="0"/>
                </a:moveTo>
                <a:lnTo>
                  <a:pt x="0" y="0"/>
                </a:lnTo>
              </a:path>
            </a:pathLst>
          </a:custGeom>
          <a:ln w="28956">
            <a:solidFill>
              <a:srgbClr val="77BE46"/>
            </a:solidFill>
          </a:ln>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30245" y="635131"/>
            <a:ext cx="1348516" cy="777419"/>
          </a:xfrm>
          <a:prstGeom prst="rect">
            <a:avLst/>
          </a:prstGeom>
        </p:spPr>
      </p:pic>
      <p:pic>
        <p:nvPicPr>
          <p:cNvPr id="3" name="object 3"/>
          <p:cNvPicPr/>
          <p:nvPr/>
        </p:nvPicPr>
        <p:blipFill>
          <a:blip r:embed="rId3" cstate="print"/>
          <a:stretch>
            <a:fillRect/>
          </a:stretch>
        </p:blipFill>
        <p:spPr>
          <a:xfrm>
            <a:off x="5733841" y="8997264"/>
            <a:ext cx="6781870" cy="514393"/>
          </a:xfrm>
          <a:prstGeom prst="rect">
            <a:avLst/>
          </a:prstGeom>
        </p:spPr>
      </p:pic>
      <p:pic>
        <p:nvPicPr>
          <p:cNvPr id="4" name="object 4"/>
          <p:cNvPicPr/>
          <p:nvPr/>
        </p:nvPicPr>
        <p:blipFill>
          <a:blip r:embed="rId4" cstate="print"/>
          <a:stretch>
            <a:fillRect/>
          </a:stretch>
        </p:blipFill>
        <p:spPr>
          <a:xfrm>
            <a:off x="13435021" y="672462"/>
            <a:ext cx="725022" cy="695906"/>
          </a:xfrm>
          <a:prstGeom prst="rect">
            <a:avLst/>
          </a:prstGeom>
        </p:spPr>
      </p:pic>
      <p:pic>
        <p:nvPicPr>
          <p:cNvPr id="5" name="object 5"/>
          <p:cNvPicPr/>
          <p:nvPr/>
        </p:nvPicPr>
        <p:blipFill>
          <a:blip r:embed="rId5" cstate="print"/>
          <a:stretch>
            <a:fillRect/>
          </a:stretch>
        </p:blipFill>
        <p:spPr>
          <a:xfrm>
            <a:off x="14252565" y="900605"/>
            <a:ext cx="951038" cy="329652"/>
          </a:xfrm>
          <a:prstGeom prst="rect">
            <a:avLst/>
          </a:prstGeom>
        </p:spPr>
      </p:pic>
      <p:pic>
        <p:nvPicPr>
          <p:cNvPr id="6" name="object 6"/>
          <p:cNvPicPr/>
          <p:nvPr/>
        </p:nvPicPr>
        <p:blipFill>
          <a:blip r:embed="rId6" cstate="print"/>
          <a:stretch>
            <a:fillRect/>
          </a:stretch>
        </p:blipFill>
        <p:spPr>
          <a:xfrm>
            <a:off x="15350858" y="869981"/>
            <a:ext cx="771668" cy="308368"/>
          </a:xfrm>
          <a:prstGeom prst="rect">
            <a:avLst/>
          </a:prstGeom>
        </p:spPr>
      </p:pic>
      <p:grpSp>
        <p:nvGrpSpPr>
          <p:cNvPr id="7" name="object 7"/>
          <p:cNvGrpSpPr/>
          <p:nvPr/>
        </p:nvGrpSpPr>
        <p:grpSpPr>
          <a:xfrm>
            <a:off x="16026384" y="473963"/>
            <a:ext cx="1716405" cy="1109980"/>
            <a:chOff x="16026384" y="473963"/>
            <a:chExt cx="1716405" cy="1109980"/>
          </a:xfrm>
        </p:grpSpPr>
        <p:pic>
          <p:nvPicPr>
            <p:cNvPr id="8" name="object 8"/>
            <p:cNvPicPr/>
            <p:nvPr/>
          </p:nvPicPr>
          <p:blipFill>
            <a:blip r:embed="rId7" cstate="print"/>
            <a:stretch>
              <a:fillRect/>
            </a:stretch>
          </p:blipFill>
          <p:spPr>
            <a:xfrm>
              <a:off x="17126308" y="739139"/>
              <a:ext cx="615872" cy="567874"/>
            </a:xfrm>
            <a:prstGeom prst="rect">
              <a:avLst/>
            </a:prstGeom>
          </p:spPr>
        </p:pic>
        <p:pic>
          <p:nvPicPr>
            <p:cNvPr id="9" name="object 9"/>
            <p:cNvPicPr/>
            <p:nvPr/>
          </p:nvPicPr>
          <p:blipFill>
            <a:blip r:embed="rId8" cstate="print"/>
            <a:stretch>
              <a:fillRect/>
            </a:stretch>
          </p:blipFill>
          <p:spPr>
            <a:xfrm>
              <a:off x="16026384" y="473963"/>
              <a:ext cx="1110996" cy="1109472"/>
            </a:xfrm>
            <a:prstGeom prst="rect">
              <a:avLst/>
            </a:prstGeom>
          </p:spPr>
        </p:pic>
      </p:grpSp>
      <p:sp>
        <p:nvSpPr>
          <p:cNvPr id="10" name="object 10"/>
          <p:cNvSpPr/>
          <p:nvPr/>
        </p:nvSpPr>
        <p:spPr>
          <a:xfrm>
            <a:off x="24383" y="1943100"/>
            <a:ext cx="7772400" cy="1371600"/>
          </a:xfrm>
          <a:custGeom>
            <a:avLst/>
            <a:gdLst/>
            <a:ahLst/>
            <a:cxnLst/>
            <a:rect l="l" t="t" r="r" b="b"/>
            <a:pathLst>
              <a:path w="7772400" h="1371600">
                <a:moveTo>
                  <a:pt x="7644003" y="0"/>
                </a:moveTo>
                <a:lnTo>
                  <a:pt x="128447" y="0"/>
                </a:lnTo>
                <a:lnTo>
                  <a:pt x="98995" y="6825"/>
                </a:lnTo>
                <a:lnTo>
                  <a:pt x="48109" y="56773"/>
                </a:lnTo>
                <a:lnTo>
                  <a:pt x="28217" y="96795"/>
                </a:lnTo>
                <a:lnTo>
                  <a:pt x="13055" y="144781"/>
                </a:lnTo>
                <a:lnTo>
                  <a:pt x="3392" y="199181"/>
                </a:lnTo>
                <a:lnTo>
                  <a:pt x="0" y="258445"/>
                </a:lnTo>
                <a:lnTo>
                  <a:pt x="0" y="1113155"/>
                </a:lnTo>
                <a:lnTo>
                  <a:pt x="3392" y="1172418"/>
                </a:lnTo>
                <a:lnTo>
                  <a:pt x="13055" y="1226818"/>
                </a:lnTo>
                <a:lnTo>
                  <a:pt x="28217" y="1274804"/>
                </a:lnTo>
                <a:lnTo>
                  <a:pt x="48109" y="1314826"/>
                </a:lnTo>
                <a:lnTo>
                  <a:pt x="71958" y="1345333"/>
                </a:lnTo>
                <a:lnTo>
                  <a:pt x="128447" y="1371600"/>
                </a:lnTo>
                <a:lnTo>
                  <a:pt x="7644003" y="1371600"/>
                </a:lnTo>
                <a:lnTo>
                  <a:pt x="7700448" y="1345333"/>
                </a:lnTo>
                <a:lnTo>
                  <a:pt x="7724289" y="1314826"/>
                </a:lnTo>
                <a:lnTo>
                  <a:pt x="7744178" y="1274804"/>
                </a:lnTo>
                <a:lnTo>
                  <a:pt x="7759341" y="1226818"/>
                </a:lnTo>
                <a:lnTo>
                  <a:pt x="7769006" y="1172418"/>
                </a:lnTo>
                <a:lnTo>
                  <a:pt x="7772400" y="1113155"/>
                </a:lnTo>
                <a:lnTo>
                  <a:pt x="7772400" y="258445"/>
                </a:lnTo>
                <a:lnTo>
                  <a:pt x="7769006" y="199181"/>
                </a:lnTo>
                <a:lnTo>
                  <a:pt x="7759341" y="144781"/>
                </a:lnTo>
                <a:lnTo>
                  <a:pt x="7744178" y="96795"/>
                </a:lnTo>
                <a:lnTo>
                  <a:pt x="7724289" y="56773"/>
                </a:lnTo>
                <a:lnTo>
                  <a:pt x="7700448" y="26266"/>
                </a:lnTo>
                <a:lnTo>
                  <a:pt x="7644003" y="0"/>
                </a:lnTo>
                <a:close/>
              </a:path>
            </a:pathLst>
          </a:custGeom>
          <a:solidFill>
            <a:srgbClr val="53459C"/>
          </a:solidFill>
        </p:spPr>
        <p:txBody>
          <a:bodyPr wrap="square" lIns="0" tIns="0" rIns="0" bIns="0" rtlCol="0"/>
          <a:lstStyle/>
          <a:p>
            <a:endParaRPr/>
          </a:p>
        </p:txBody>
      </p:sp>
      <p:sp>
        <p:nvSpPr>
          <p:cNvPr id="11" name="object 11" descr="$PPTXTitle"/>
          <p:cNvSpPr txBox="1">
            <a:spLocks noGrp="1"/>
          </p:cNvSpPr>
          <p:nvPr>
            <p:ph type="title"/>
          </p:nvPr>
        </p:nvSpPr>
        <p:spPr>
          <a:prstGeom prst="rect">
            <a:avLst/>
          </a:prstGeom>
        </p:spPr>
        <p:txBody>
          <a:bodyPr vert="horz" wrap="square" lIns="0" tIns="72961" rIns="0" bIns="0" rtlCol="0">
            <a:spAutoFit/>
          </a:bodyPr>
          <a:lstStyle/>
          <a:p>
            <a:pPr marL="1549400">
              <a:lnSpc>
                <a:spcPct val="100000"/>
              </a:lnSpc>
              <a:spcBef>
                <a:spcPts val="100"/>
              </a:spcBef>
            </a:pPr>
            <a:r>
              <a:rPr sz="3200" dirty="0"/>
              <a:t>Τι</a:t>
            </a:r>
            <a:r>
              <a:rPr sz="3200" spc="-10" dirty="0"/>
              <a:t> </a:t>
            </a:r>
            <a:r>
              <a:rPr sz="3200" dirty="0"/>
              <a:t>είναι</a:t>
            </a:r>
            <a:r>
              <a:rPr sz="3200" spc="-5" dirty="0"/>
              <a:t> </a:t>
            </a:r>
            <a:r>
              <a:rPr sz="3200" dirty="0"/>
              <a:t>το</a:t>
            </a:r>
            <a:r>
              <a:rPr sz="3200" spc="-5" dirty="0"/>
              <a:t> </a:t>
            </a:r>
            <a:r>
              <a:rPr sz="3200" dirty="0"/>
              <a:t>έργο</a:t>
            </a:r>
            <a:r>
              <a:rPr sz="3200" spc="-130" dirty="0"/>
              <a:t> </a:t>
            </a:r>
            <a:r>
              <a:rPr sz="3200" b="0" spc="-390" dirty="0">
                <a:latin typeface="Arial Black"/>
                <a:cs typeface="Arial Black"/>
              </a:rPr>
              <a:t>LEGENDS?</a:t>
            </a:r>
            <a:endParaRPr sz="3200">
              <a:latin typeface="Arial Black"/>
              <a:cs typeface="Arial Black"/>
            </a:endParaRPr>
          </a:p>
        </p:txBody>
      </p:sp>
      <p:grpSp>
        <p:nvGrpSpPr>
          <p:cNvPr id="12" name="object 12"/>
          <p:cNvGrpSpPr/>
          <p:nvPr/>
        </p:nvGrpSpPr>
        <p:grpSpPr>
          <a:xfrm>
            <a:off x="0" y="0"/>
            <a:ext cx="12267565" cy="10287000"/>
            <a:chOff x="0" y="0"/>
            <a:chExt cx="12267565" cy="10287000"/>
          </a:xfrm>
        </p:grpSpPr>
        <p:sp>
          <p:nvSpPr>
            <p:cNvPr id="13" name="object 13"/>
            <p:cNvSpPr/>
            <p:nvPr/>
          </p:nvSpPr>
          <p:spPr>
            <a:xfrm>
              <a:off x="0" y="0"/>
              <a:ext cx="342900" cy="10287000"/>
            </a:xfrm>
            <a:custGeom>
              <a:avLst/>
              <a:gdLst/>
              <a:ahLst/>
              <a:cxnLst/>
              <a:rect l="l" t="t" r="r" b="b"/>
              <a:pathLst>
                <a:path w="342900" h="10287000">
                  <a:moveTo>
                    <a:pt x="342900" y="10287000"/>
                  </a:moveTo>
                  <a:lnTo>
                    <a:pt x="342900" y="0"/>
                  </a:lnTo>
                  <a:lnTo>
                    <a:pt x="0" y="0"/>
                  </a:lnTo>
                  <a:lnTo>
                    <a:pt x="0" y="10287000"/>
                  </a:lnTo>
                  <a:lnTo>
                    <a:pt x="342900" y="10287000"/>
                  </a:lnTo>
                  <a:close/>
                </a:path>
              </a:pathLst>
            </a:custGeom>
            <a:solidFill>
              <a:srgbClr val="53459C"/>
            </a:solidFill>
          </p:spPr>
          <p:txBody>
            <a:bodyPr wrap="square" lIns="0" tIns="0" rIns="0" bIns="0" rtlCol="0"/>
            <a:lstStyle/>
            <a:p>
              <a:endParaRPr/>
            </a:p>
          </p:txBody>
        </p:sp>
        <p:pic>
          <p:nvPicPr>
            <p:cNvPr id="14" name="object 14"/>
            <p:cNvPicPr/>
            <p:nvPr/>
          </p:nvPicPr>
          <p:blipFill>
            <a:blip r:embed="rId9" cstate="print"/>
            <a:stretch>
              <a:fillRect/>
            </a:stretch>
          </p:blipFill>
          <p:spPr>
            <a:xfrm>
              <a:off x="687935" y="6723154"/>
              <a:ext cx="11579364" cy="1789615"/>
            </a:xfrm>
            <a:prstGeom prst="rect">
              <a:avLst/>
            </a:prstGeom>
          </p:spPr>
        </p:pic>
      </p:grpSp>
      <p:sp>
        <p:nvSpPr>
          <p:cNvPr id="15" name="object 15"/>
          <p:cNvSpPr txBox="1"/>
          <p:nvPr/>
        </p:nvSpPr>
        <p:spPr>
          <a:xfrm>
            <a:off x="584403" y="3464750"/>
            <a:ext cx="12012930" cy="2979420"/>
          </a:xfrm>
          <a:prstGeom prst="rect">
            <a:avLst/>
          </a:prstGeom>
        </p:spPr>
        <p:txBody>
          <a:bodyPr vert="horz" wrap="square" lIns="0" tIns="12700" rIns="0" bIns="0" rtlCol="0">
            <a:spAutoFit/>
          </a:bodyPr>
          <a:lstStyle/>
          <a:p>
            <a:pPr marL="12700" marR="5080">
              <a:lnSpc>
                <a:spcPct val="100000"/>
              </a:lnSpc>
              <a:spcBef>
                <a:spcPts val="100"/>
              </a:spcBef>
            </a:pPr>
            <a:r>
              <a:rPr sz="2400" b="1" dirty="0">
                <a:solidFill>
                  <a:srgbClr val="77BE46"/>
                </a:solidFill>
                <a:latin typeface="Times New Roman"/>
                <a:cs typeface="Times New Roman"/>
              </a:rPr>
              <a:t>Το</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LEGENDS</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φέρνει</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σε</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επαφή</a:t>
            </a:r>
            <a:r>
              <a:rPr sz="2400" b="1" spc="-55" dirty="0">
                <a:solidFill>
                  <a:srgbClr val="77BE46"/>
                </a:solidFill>
                <a:latin typeface="Times New Roman"/>
                <a:cs typeface="Times New Roman"/>
              </a:rPr>
              <a:t> </a:t>
            </a:r>
            <a:r>
              <a:rPr sz="2400" b="1" dirty="0">
                <a:solidFill>
                  <a:srgbClr val="77BE46"/>
                </a:solidFill>
                <a:latin typeface="Times New Roman"/>
                <a:cs typeface="Times New Roman"/>
              </a:rPr>
              <a:t>ενήλικες</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μεγαλύτερης</a:t>
            </a:r>
            <a:r>
              <a:rPr sz="2400" b="1" spc="-55" dirty="0">
                <a:solidFill>
                  <a:srgbClr val="77BE46"/>
                </a:solidFill>
                <a:latin typeface="Times New Roman"/>
                <a:cs typeface="Times New Roman"/>
              </a:rPr>
              <a:t> </a:t>
            </a:r>
            <a:r>
              <a:rPr sz="2400" b="1" dirty="0">
                <a:solidFill>
                  <a:srgbClr val="77BE46"/>
                </a:solidFill>
                <a:latin typeface="Times New Roman"/>
                <a:cs typeface="Times New Roman"/>
              </a:rPr>
              <a:t>ηλικίας</a:t>
            </a:r>
            <a:r>
              <a:rPr sz="2400" b="1" spc="-55" dirty="0">
                <a:solidFill>
                  <a:srgbClr val="77BE46"/>
                </a:solidFill>
                <a:latin typeface="Times New Roman"/>
                <a:cs typeface="Times New Roman"/>
              </a:rPr>
              <a:t> </a:t>
            </a:r>
            <a:r>
              <a:rPr sz="2400" b="1" dirty="0">
                <a:solidFill>
                  <a:srgbClr val="77BE46"/>
                </a:solidFill>
                <a:latin typeface="Times New Roman"/>
                <a:cs typeface="Times New Roman"/>
              </a:rPr>
              <a:t>και</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νέους</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στο</a:t>
            </a:r>
            <a:r>
              <a:rPr sz="2400" b="1" spc="-55" dirty="0">
                <a:solidFill>
                  <a:srgbClr val="77BE46"/>
                </a:solidFill>
                <a:latin typeface="Times New Roman"/>
                <a:cs typeface="Times New Roman"/>
              </a:rPr>
              <a:t> </a:t>
            </a:r>
            <a:r>
              <a:rPr sz="2400" b="1" dirty="0">
                <a:solidFill>
                  <a:srgbClr val="77BE46"/>
                </a:solidFill>
                <a:latin typeface="Times New Roman"/>
                <a:cs typeface="Times New Roman"/>
              </a:rPr>
              <a:t>πλαίσιο</a:t>
            </a:r>
            <a:r>
              <a:rPr sz="2400" b="1" spc="-55" dirty="0">
                <a:solidFill>
                  <a:srgbClr val="77BE46"/>
                </a:solidFill>
                <a:latin typeface="Times New Roman"/>
                <a:cs typeface="Times New Roman"/>
              </a:rPr>
              <a:t> </a:t>
            </a:r>
            <a:r>
              <a:rPr sz="2400" b="1" spc="-20" dirty="0">
                <a:solidFill>
                  <a:srgbClr val="77BE46"/>
                </a:solidFill>
                <a:latin typeface="Times New Roman"/>
                <a:cs typeface="Times New Roman"/>
              </a:rPr>
              <a:t>ενός </a:t>
            </a:r>
            <a:r>
              <a:rPr sz="2400" b="1" dirty="0">
                <a:solidFill>
                  <a:srgbClr val="77BE46"/>
                </a:solidFill>
                <a:latin typeface="Times New Roman"/>
                <a:cs typeface="Times New Roman"/>
              </a:rPr>
              <a:t>προγράμματος</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αφήγησης</a:t>
            </a:r>
            <a:r>
              <a:rPr sz="2400" b="1" spc="-55" dirty="0">
                <a:solidFill>
                  <a:srgbClr val="77BE46"/>
                </a:solidFill>
                <a:latin typeface="Times New Roman"/>
                <a:cs typeface="Times New Roman"/>
              </a:rPr>
              <a:t> </a:t>
            </a:r>
            <a:r>
              <a:rPr sz="2400" b="1" dirty="0">
                <a:solidFill>
                  <a:srgbClr val="77BE46"/>
                </a:solidFill>
                <a:latin typeface="Times New Roman"/>
                <a:cs typeface="Times New Roman"/>
              </a:rPr>
              <a:t>ιστοριών</a:t>
            </a:r>
            <a:r>
              <a:rPr sz="2400" b="1" spc="-55" dirty="0">
                <a:solidFill>
                  <a:srgbClr val="77BE46"/>
                </a:solidFill>
                <a:latin typeface="Times New Roman"/>
                <a:cs typeface="Times New Roman"/>
              </a:rPr>
              <a:t> </a:t>
            </a:r>
            <a:r>
              <a:rPr sz="2400" b="1" dirty="0">
                <a:solidFill>
                  <a:srgbClr val="77BE46"/>
                </a:solidFill>
                <a:latin typeface="Times New Roman"/>
                <a:cs typeface="Times New Roman"/>
              </a:rPr>
              <a:t>με</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βάση</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τον</a:t>
            </a:r>
            <a:r>
              <a:rPr sz="2400" b="1" spc="-55" dirty="0">
                <a:solidFill>
                  <a:srgbClr val="77BE46"/>
                </a:solidFill>
                <a:latin typeface="Times New Roman"/>
                <a:cs typeface="Times New Roman"/>
              </a:rPr>
              <a:t> </a:t>
            </a:r>
            <a:r>
              <a:rPr sz="2400" b="1" dirty="0">
                <a:solidFill>
                  <a:srgbClr val="77BE46"/>
                </a:solidFill>
                <a:latin typeface="Times New Roman"/>
                <a:cs typeface="Times New Roman"/>
              </a:rPr>
              <a:t>τόπο,</a:t>
            </a:r>
            <a:r>
              <a:rPr sz="2400" b="1" spc="-55" dirty="0">
                <a:solidFill>
                  <a:srgbClr val="77BE46"/>
                </a:solidFill>
                <a:latin typeface="Times New Roman"/>
                <a:cs typeface="Times New Roman"/>
              </a:rPr>
              <a:t> </a:t>
            </a:r>
            <a:r>
              <a:rPr sz="2400" b="1" dirty="0">
                <a:solidFill>
                  <a:srgbClr val="77BE46"/>
                </a:solidFill>
                <a:latin typeface="Times New Roman"/>
                <a:cs typeface="Times New Roman"/>
              </a:rPr>
              <a:t>το</a:t>
            </a:r>
            <a:r>
              <a:rPr sz="2400" b="1" spc="-55" dirty="0">
                <a:solidFill>
                  <a:srgbClr val="77BE46"/>
                </a:solidFill>
                <a:latin typeface="Times New Roman"/>
                <a:cs typeface="Times New Roman"/>
              </a:rPr>
              <a:t> </a:t>
            </a:r>
            <a:r>
              <a:rPr sz="2400" b="1" dirty="0">
                <a:solidFill>
                  <a:srgbClr val="77BE46"/>
                </a:solidFill>
                <a:latin typeface="Times New Roman"/>
                <a:cs typeface="Times New Roman"/>
              </a:rPr>
              <a:t>οποίο</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συνδέει</a:t>
            </a:r>
            <a:r>
              <a:rPr sz="2400" b="1" spc="-60" dirty="0">
                <a:solidFill>
                  <a:srgbClr val="77BE46"/>
                </a:solidFill>
                <a:latin typeface="Times New Roman"/>
                <a:cs typeface="Times New Roman"/>
              </a:rPr>
              <a:t> </a:t>
            </a:r>
            <a:r>
              <a:rPr sz="2400" b="1" dirty="0">
                <a:solidFill>
                  <a:srgbClr val="77BE46"/>
                </a:solidFill>
                <a:latin typeface="Times New Roman"/>
                <a:cs typeface="Times New Roman"/>
              </a:rPr>
              <a:t>την</a:t>
            </a:r>
            <a:r>
              <a:rPr sz="2400" b="1" spc="-55" dirty="0">
                <a:solidFill>
                  <a:srgbClr val="77BE46"/>
                </a:solidFill>
                <a:latin typeface="Times New Roman"/>
                <a:cs typeface="Times New Roman"/>
              </a:rPr>
              <a:t> </a:t>
            </a:r>
            <a:r>
              <a:rPr sz="2400" b="1" dirty="0">
                <a:solidFill>
                  <a:srgbClr val="77BE46"/>
                </a:solidFill>
                <a:latin typeface="Times New Roman"/>
                <a:cs typeface="Times New Roman"/>
              </a:rPr>
              <a:t>ψηφιακή</a:t>
            </a:r>
            <a:r>
              <a:rPr sz="2400" b="1" spc="-55" dirty="0">
                <a:solidFill>
                  <a:srgbClr val="77BE46"/>
                </a:solidFill>
                <a:latin typeface="Times New Roman"/>
                <a:cs typeface="Times New Roman"/>
              </a:rPr>
              <a:t> </a:t>
            </a:r>
            <a:r>
              <a:rPr sz="2400" b="1" spc="-10" dirty="0">
                <a:solidFill>
                  <a:srgbClr val="77BE46"/>
                </a:solidFill>
                <a:latin typeface="Times New Roman"/>
                <a:cs typeface="Times New Roman"/>
              </a:rPr>
              <a:t>παιδεία</a:t>
            </a:r>
            <a:endParaRPr sz="2400">
              <a:latin typeface="Times New Roman"/>
              <a:cs typeface="Times New Roman"/>
            </a:endParaRPr>
          </a:p>
          <a:p>
            <a:pPr marL="12700">
              <a:lnSpc>
                <a:spcPct val="100000"/>
              </a:lnSpc>
              <a:spcBef>
                <a:spcPts val="635"/>
              </a:spcBef>
            </a:pPr>
            <a:r>
              <a:rPr sz="2400" b="1" dirty="0">
                <a:solidFill>
                  <a:srgbClr val="77BE46"/>
                </a:solidFill>
                <a:latin typeface="Times New Roman"/>
                <a:cs typeface="Times New Roman"/>
              </a:rPr>
              <a:t>με</a:t>
            </a:r>
            <a:r>
              <a:rPr sz="2400" b="1" spc="-70" dirty="0">
                <a:solidFill>
                  <a:srgbClr val="77BE46"/>
                </a:solidFill>
                <a:latin typeface="Times New Roman"/>
                <a:cs typeface="Times New Roman"/>
              </a:rPr>
              <a:t> </a:t>
            </a:r>
            <a:r>
              <a:rPr sz="2400" b="1" dirty="0">
                <a:solidFill>
                  <a:srgbClr val="77BE46"/>
                </a:solidFill>
                <a:latin typeface="Times New Roman"/>
                <a:cs typeface="Times New Roman"/>
              </a:rPr>
              <a:t>την</a:t>
            </a:r>
            <a:r>
              <a:rPr sz="2400" b="1" spc="-65" dirty="0">
                <a:solidFill>
                  <a:srgbClr val="77BE46"/>
                </a:solidFill>
                <a:latin typeface="Times New Roman"/>
                <a:cs typeface="Times New Roman"/>
              </a:rPr>
              <a:t> </a:t>
            </a:r>
            <a:r>
              <a:rPr sz="2400" b="1" dirty="0">
                <a:solidFill>
                  <a:srgbClr val="77BE46"/>
                </a:solidFill>
                <a:latin typeface="Times New Roman"/>
                <a:cs typeface="Times New Roman"/>
              </a:rPr>
              <a:t>τοπική</a:t>
            </a:r>
            <a:r>
              <a:rPr sz="2400" b="1" spc="-65" dirty="0">
                <a:solidFill>
                  <a:srgbClr val="77BE46"/>
                </a:solidFill>
                <a:latin typeface="Times New Roman"/>
                <a:cs typeface="Times New Roman"/>
              </a:rPr>
              <a:t> </a:t>
            </a:r>
            <a:r>
              <a:rPr sz="2400" b="1" dirty="0">
                <a:solidFill>
                  <a:srgbClr val="77BE46"/>
                </a:solidFill>
                <a:latin typeface="Times New Roman"/>
                <a:cs typeface="Times New Roman"/>
              </a:rPr>
              <a:t>πολιτιστική</a:t>
            </a:r>
            <a:r>
              <a:rPr sz="2400" b="1" spc="-65" dirty="0">
                <a:solidFill>
                  <a:srgbClr val="77BE46"/>
                </a:solidFill>
                <a:latin typeface="Times New Roman"/>
                <a:cs typeface="Times New Roman"/>
              </a:rPr>
              <a:t> </a:t>
            </a:r>
            <a:r>
              <a:rPr sz="2400" b="1" spc="-10" dirty="0">
                <a:solidFill>
                  <a:srgbClr val="77BE46"/>
                </a:solidFill>
                <a:latin typeface="Times New Roman"/>
                <a:cs typeface="Times New Roman"/>
              </a:rPr>
              <a:t>κληρονομιά.</a:t>
            </a:r>
            <a:endParaRPr sz="2400">
              <a:latin typeface="Times New Roman"/>
              <a:cs typeface="Times New Roman"/>
            </a:endParaRPr>
          </a:p>
          <a:p>
            <a:pPr marL="12700">
              <a:lnSpc>
                <a:spcPct val="100000"/>
              </a:lnSpc>
              <a:spcBef>
                <a:spcPts val="770"/>
              </a:spcBef>
            </a:pPr>
            <a:r>
              <a:rPr sz="2000" dirty="0">
                <a:latin typeface="Times New Roman"/>
                <a:cs typeface="Times New Roman"/>
              </a:rPr>
              <a:t>Οι</a:t>
            </a:r>
            <a:r>
              <a:rPr sz="2000" spc="-10" dirty="0">
                <a:latin typeface="Times New Roman"/>
                <a:cs typeface="Times New Roman"/>
              </a:rPr>
              <a:t> </a:t>
            </a:r>
            <a:r>
              <a:rPr sz="2000" dirty="0">
                <a:latin typeface="Times New Roman"/>
                <a:cs typeface="Times New Roman"/>
              </a:rPr>
              <a:t>συμμετέχοντες</a:t>
            </a:r>
            <a:r>
              <a:rPr sz="2000" spc="-10" dirty="0">
                <a:latin typeface="Times New Roman"/>
                <a:cs typeface="Times New Roman"/>
              </a:rPr>
              <a:t> </a:t>
            </a:r>
            <a:r>
              <a:rPr sz="2000" dirty="0">
                <a:latin typeface="Times New Roman"/>
                <a:cs typeface="Times New Roman"/>
              </a:rPr>
              <a:t>λαμβάνουν</a:t>
            </a:r>
            <a:r>
              <a:rPr sz="2000" spc="-10" dirty="0">
                <a:latin typeface="Times New Roman"/>
                <a:cs typeface="Times New Roman"/>
              </a:rPr>
              <a:t> </a:t>
            </a:r>
            <a:r>
              <a:rPr sz="2000" dirty="0">
                <a:latin typeface="Times New Roman"/>
                <a:cs typeface="Times New Roman"/>
              </a:rPr>
              <a:t>μέρος</a:t>
            </a:r>
            <a:r>
              <a:rPr sz="2000" spc="-10" dirty="0">
                <a:latin typeface="Times New Roman"/>
                <a:cs typeface="Times New Roman"/>
              </a:rPr>
              <a:t> </a:t>
            </a:r>
            <a:r>
              <a:rPr sz="2000" dirty="0">
                <a:latin typeface="Times New Roman"/>
                <a:cs typeface="Times New Roman"/>
              </a:rPr>
              <a:t>σε</a:t>
            </a:r>
            <a:r>
              <a:rPr sz="2000" spc="-10" dirty="0">
                <a:latin typeface="Times New Roman"/>
                <a:cs typeface="Times New Roman"/>
              </a:rPr>
              <a:t> </a:t>
            </a:r>
            <a:r>
              <a:rPr sz="2000" dirty="0">
                <a:latin typeface="Times New Roman"/>
                <a:cs typeface="Times New Roman"/>
              </a:rPr>
              <a:t>τοπικές</a:t>
            </a:r>
            <a:r>
              <a:rPr sz="2000" spc="-10" dirty="0">
                <a:latin typeface="Times New Roman"/>
                <a:cs typeface="Times New Roman"/>
              </a:rPr>
              <a:t> </a:t>
            </a:r>
            <a:r>
              <a:rPr sz="2000" dirty="0">
                <a:latin typeface="Times New Roman"/>
                <a:cs typeface="Times New Roman"/>
              </a:rPr>
              <a:t>φωτογραφικές</a:t>
            </a:r>
            <a:r>
              <a:rPr sz="2000" spc="-5" dirty="0">
                <a:latin typeface="Times New Roman"/>
                <a:cs typeface="Times New Roman"/>
              </a:rPr>
              <a:t> </a:t>
            </a:r>
            <a:r>
              <a:rPr sz="2000" dirty="0">
                <a:latin typeface="Times New Roman"/>
                <a:cs typeface="Times New Roman"/>
              </a:rPr>
              <a:t>εξορμήσεις,</a:t>
            </a:r>
            <a:r>
              <a:rPr sz="2000" spc="-10" dirty="0">
                <a:latin typeface="Times New Roman"/>
                <a:cs typeface="Times New Roman"/>
              </a:rPr>
              <a:t> </a:t>
            </a:r>
            <a:r>
              <a:rPr sz="2000" dirty="0">
                <a:latin typeface="Times New Roman"/>
                <a:cs typeface="Times New Roman"/>
              </a:rPr>
              <a:t>στην</a:t>
            </a:r>
            <a:r>
              <a:rPr sz="2000" spc="-10" dirty="0">
                <a:latin typeface="Times New Roman"/>
                <a:cs typeface="Times New Roman"/>
              </a:rPr>
              <a:t> </a:t>
            </a:r>
            <a:r>
              <a:rPr sz="2000" dirty="0">
                <a:latin typeface="Times New Roman"/>
                <a:cs typeface="Times New Roman"/>
              </a:rPr>
              <a:t>ψηφιακή</a:t>
            </a:r>
            <a:r>
              <a:rPr sz="2000" spc="-10" dirty="0">
                <a:latin typeface="Times New Roman"/>
                <a:cs typeface="Times New Roman"/>
              </a:rPr>
              <a:t> </a:t>
            </a:r>
            <a:r>
              <a:rPr sz="2000" dirty="0">
                <a:latin typeface="Times New Roman"/>
                <a:cs typeface="Times New Roman"/>
              </a:rPr>
              <a:t>αφήγηση</a:t>
            </a:r>
            <a:r>
              <a:rPr sz="2000" spc="-10" dirty="0">
                <a:latin typeface="Times New Roman"/>
                <a:cs typeface="Times New Roman"/>
              </a:rPr>
              <a:t> </a:t>
            </a:r>
            <a:r>
              <a:rPr sz="2000" dirty="0">
                <a:latin typeface="Times New Roman"/>
                <a:cs typeface="Times New Roman"/>
              </a:rPr>
              <a:t>ιστοριών</a:t>
            </a:r>
            <a:r>
              <a:rPr sz="2000" spc="-10" dirty="0">
                <a:latin typeface="Times New Roman"/>
                <a:cs typeface="Times New Roman"/>
              </a:rPr>
              <a:t> </a:t>
            </a:r>
            <a:r>
              <a:rPr sz="2000" dirty="0">
                <a:latin typeface="Times New Roman"/>
                <a:cs typeface="Times New Roman"/>
              </a:rPr>
              <a:t>και</a:t>
            </a:r>
            <a:r>
              <a:rPr sz="2000" spc="-5" dirty="0">
                <a:latin typeface="Times New Roman"/>
                <a:cs typeface="Times New Roman"/>
              </a:rPr>
              <a:t> </a:t>
            </a:r>
            <a:r>
              <a:rPr sz="2000" spc="-25" dirty="0">
                <a:latin typeface="Times New Roman"/>
                <a:cs typeface="Times New Roman"/>
              </a:rPr>
              <a:t>στη</a:t>
            </a:r>
            <a:endParaRPr sz="2000">
              <a:latin typeface="Times New Roman"/>
              <a:cs typeface="Times New Roman"/>
            </a:endParaRPr>
          </a:p>
          <a:p>
            <a:pPr marL="12700" marR="176530">
              <a:lnSpc>
                <a:spcPct val="150100"/>
              </a:lnSpc>
              <a:spcBef>
                <a:spcPts val="5"/>
              </a:spcBef>
            </a:pPr>
            <a:r>
              <a:rPr sz="2000" dirty="0">
                <a:latin typeface="Times New Roman"/>
                <a:cs typeface="Times New Roman"/>
              </a:rPr>
              <a:t>δημιουργία</a:t>
            </a:r>
            <a:r>
              <a:rPr sz="2000" spc="-15" dirty="0">
                <a:latin typeface="Times New Roman"/>
                <a:cs typeface="Times New Roman"/>
              </a:rPr>
              <a:t> </a:t>
            </a:r>
            <a:r>
              <a:rPr sz="2000" dirty="0">
                <a:latin typeface="Times New Roman"/>
                <a:cs typeface="Times New Roman"/>
              </a:rPr>
              <a:t>ενός</a:t>
            </a:r>
            <a:r>
              <a:rPr sz="2000" spc="-15" dirty="0">
                <a:latin typeface="Times New Roman"/>
                <a:cs typeface="Times New Roman"/>
              </a:rPr>
              <a:t> </a:t>
            </a:r>
            <a:r>
              <a:rPr sz="2000" dirty="0">
                <a:latin typeface="Times New Roman"/>
                <a:cs typeface="Times New Roman"/>
              </a:rPr>
              <a:t>διαδικτυακού</a:t>
            </a:r>
            <a:r>
              <a:rPr sz="2000" spc="-15" dirty="0">
                <a:latin typeface="Times New Roman"/>
                <a:cs typeface="Times New Roman"/>
              </a:rPr>
              <a:t> </a:t>
            </a:r>
            <a:r>
              <a:rPr sz="2000" dirty="0">
                <a:latin typeface="Times New Roman"/>
                <a:cs typeface="Times New Roman"/>
              </a:rPr>
              <a:t>πολιτιστικού</a:t>
            </a:r>
            <a:r>
              <a:rPr sz="2000" spc="-15" dirty="0">
                <a:latin typeface="Times New Roman"/>
                <a:cs typeface="Times New Roman"/>
              </a:rPr>
              <a:t> </a:t>
            </a:r>
            <a:r>
              <a:rPr sz="2000" dirty="0">
                <a:latin typeface="Times New Roman"/>
                <a:cs typeface="Times New Roman"/>
              </a:rPr>
              <a:t>χάρτη.</a:t>
            </a:r>
            <a:r>
              <a:rPr sz="2000" spc="-10" dirty="0">
                <a:latin typeface="Times New Roman"/>
                <a:cs typeface="Times New Roman"/>
              </a:rPr>
              <a:t> </a:t>
            </a:r>
            <a:r>
              <a:rPr sz="2000" dirty="0">
                <a:latin typeface="Times New Roman"/>
                <a:cs typeface="Times New Roman"/>
              </a:rPr>
              <a:t>Με</a:t>
            </a:r>
            <a:r>
              <a:rPr sz="2000" spc="-15" dirty="0">
                <a:latin typeface="Times New Roman"/>
                <a:cs typeface="Times New Roman"/>
              </a:rPr>
              <a:t> </a:t>
            </a:r>
            <a:r>
              <a:rPr sz="2000" dirty="0">
                <a:latin typeface="Times New Roman"/>
                <a:cs typeface="Times New Roman"/>
              </a:rPr>
              <a:t>τη</a:t>
            </a:r>
            <a:r>
              <a:rPr sz="2000" spc="-15" dirty="0">
                <a:latin typeface="Times New Roman"/>
                <a:cs typeface="Times New Roman"/>
              </a:rPr>
              <a:t> </a:t>
            </a:r>
            <a:r>
              <a:rPr sz="2000" dirty="0">
                <a:latin typeface="Times New Roman"/>
                <a:cs typeface="Times New Roman"/>
              </a:rPr>
              <a:t>γεφύρωση</a:t>
            </a:r>
            <a:r>
              <a:rPr sz="2000" spc="-15" dirty="0">
                <a:latin typeface="Times New Roman"/>
                <a:cs typeface="Times New Roman"/>
              </a:rPr>
              <a:t> </a:t>
            </a:r>
            <a:r>
              <a:rPr sz="2000" dirty="0">
                <a:latin typeface="Times New Roman"/>
                <a:cs typeface="Times New Roman"/>
              </a:rPr>
              <a:t>του</a:t>
            </a:r>
            <a:r>
              <a:rPr sz="2000" spc="-15" dirty="0">
                <a:latin typeface="Times New Roman"/>
                <a:cs typeface="Times New Roman"/>
              </a:rPr>
              <a:t> </a:t>
            </a:r>
            <a:r>
              <a:rPr sz="2000" dirty="0">
                <a:latin typeface="Times New Roman"/>
                <a:cs typeface="Times New Roman"/>
              </a:rPr>
              <a:t>χάσματος</a:t>
            </a:r>
            <a:r>
              <a:rPr sz="2000" spc="-10" dirty="0">
                <a:latin typeface="Times New Roman"/>
                <a:cs typeface="Times New Roman"/>
              </a:rPr>
              <a:t> </a:t>
            </a:r>
            <a:r>
              <a:rPr sz="2000" dirty="0">
                <a:latin typeface="Times New Roman"/>
                <a:cs typeface="Times New Roman"/>
              </a:rPr>
              <a:t>μεταξύ</a:t>
            </a:r>
            <a:r>
              <a:rPr sz="2000" spc="-15" dirty="0">
                <a:latin typeface="Times New Roman"/>
                <a:cs typeface="Times New Roman"/>
              </a:rPr>
              <a:t> </a:t>
            </a:r>
            <a:r>
              <a:rPr sz="2000" dirty="0">
                <a:latin typeface="Times New Roman"/>
                <a:cs typeface="Times New Roman"/>
              </a:rPr>
              <a:t>των</a:t>
            </a:r>
            <a:r>
              <a:rPr sz="2000" spc="-15" dirty="0">
                <a:latin typeface="Times New Roman"/>
                <a:cs typeface="Times New Roman"/>
              </a:rPr>
              <a:t> </a:t>
            </a:r>
            <a:r>
              <a:rPr sz="2000" dirty="0">
                <a:latin typeface="Times New Roman"/>
                <a:cs typeface="Times New Roman"/>
              </a:rPr>
              <a:t>ηλικιών</a:t>
            </a:r>
            <a:r>
              <a:rPr sz="2000" spc="-15" dirty="0">
                <a:latin typeface="Times New Roman"/>
                <a:cs typeface="Times New Roman"/>
              </a:rPr>
              <a:t> </a:t>
            </a:r>
            <a:r>
              <a:rPr sz="2000" dirty="0">
                <a:latin typeface="Times New Roman"/>
                <a:cs typeface="Times New Roman"/>
              </a:rPr>
              <a:t>και</a:t>
            </a:r>
            <a:r>
              <a:rPr sz="2000" spc="-10" dirty="0">
                <a:latin typeface="Times New Roman"/>
                <a:cs typeface="Times New Roman"/>
              </a:rPr>
              <a:t> </a:t>
            </a:r>
            <a:r>
              <a:rPr sz="2000" spc="-25" dirty="0">
                <a:latin typeface="Times New Roman"/>
                <a:cs typeface="Times New Roman"/>
              </a:rPr>
              <a:t>την </a:t>
            </a:r>
            <a:r>
              <a:rPr sz="2000" dirty="0">
                <a:latin typeface="Times New Roman"/>
                <a:cs typeface="Times New Roman"/>
              </a:rPr>
              <a:t>ενίσχυση</a:t>
            </a:r>
            <a:r>
              <a:rPr sz="2000" spc="-15" dirty="0">
                <a:latin typeface="Times New Roman"/>
                <a:cs typeface="Times New Roman"/>
              </a:rPr>
              <a:t> </a:t>
            </a:r>
            <a:r>
              <a:rPr sz="2000" dirty="0">
                <a:latin typeface="Times New Roman"/>
                <a:cs typeface="Times New Roman"/>
              </a:rPr>
              <a:t>των</a:t>
            </a:r>
            <a:r>
              <a:rPr sz="2000" spc="-10" dirty="0">
                <a:latin typeface="Times New Roman"/>
                <a:cs typeface="Times New Roman"/>
              </a:rPr>
              <a:t> </a:t>
            </a:r>
            <a:r>
              <a:rPr sz="2000" dirty="0">
                <a:latin typeface="Times New Roman"/>
                <a:cs typeface="Times New Roman"/>
              </a:rPr>
              <a:t>ψηφιακών</a:t>
            </a:r>
            <a:r>
              <a:rPr sz="2000" spc="-15" dirty="0">
                <a:latin typeface="Times New Roman"/>
                <a:cs typeface="Times New Roman"/>
              </a:rPr>
              <a:t> </a:t>
            </a:r>
            <a:r>
              <a:rPr sz="2000" dirty="0">
                <a:latin typeface="Times New Roman"/>
                <a:cs typeface="Times New Roman"/>
              </a:rPr>
              <a:t>δεξιοτήτων</a:t>
            </a:r>
            <a:r>
              <a:rPr sz="2000" spc="-10" dirty="0">
                <a:latin typeface="Times New Roman"/>
                <a:cs typeface="Times New Roman"/>
              </a:rPr>
              <a:t> </a:t>
            </a:r>
            <a:r>
              <a:rPr sz="2000" dirty="0">
                <a:latin typeface="Times New Roman"/>
                <a:cs typeface="Times New Roman"/>
              </a:rPr>
              <a:t>των</a:t>
            </a:r>
            <a:r>
              <a:rPr sz="2000" spc="-10" dirty="0">
                <a:latin typeface="Times New Roman"/>
                <a:cs typeface="Times New Roman"/>
              </a:rPr>
              <a:t> </a:t>
            </a:r>
            <a:r>
              <a:rPr sz="2000" dirty="0">
                <a:latin typeface="Times New Roman"/>
                <a:cs typeface="Times New Roman"/>
              </a:rPr>
              <a:t>ηλικιωμένων,</a:t>
            </a:r>
            <a:r>
              <a:rPr sz="2000" spc="-15" dirty="0">
                <a:latin typeface="Times New Roman"/>
                <a:cs typeface="Times New Roman"/>
              </a:rPr>
              <a:t> </a:t>
            </a:r>
            <a:r>
              <a:rPr sz="2000" dirty="0">
                <a:latin typeface="Times New Roman"/>
                <a:cs typeface="Times New Roman"/>
              </a:rPr>
              <a:t>το</a:t>
            </a:r>
            <a:r>
              <a:rPr sz="2000" spc="-10" dirty="0">
                <a:latin typeface="Times New Roman"/>
                <a:cs typeface="Times New Roman"/>
              </a:rPr>
              <a:t> </a:t>
            </a:r>
            <a:r>
              <a:rPr sz="2000" dirty="0">
                <a:latin typeface="Times New Roman"/>
                <a:cs typeface="Times New Roman"/>
              </a:rPr>
              <a:t>έργο</a:t>
            </a:r>
            <a:r>
              <a:rPr sz="2000" spc="-15" dirty="0">
                <a:latin typeface="Times New Roman"/>
                <a:cs typeface="Times New Roman"/>
              </a:rPr>
              <a:t> </a:t>
            </a:r>
            <a:r>
              <a:rPr sz="2000" dirty="0">
                <a:latin typeface="Times New Roman"/>
                <a:cs typeface="Times New Roman"/>
              </a:rPr>
              <a:t>θα</a:t>
            </a:r>
            <a:r>
              <a:rPr sz="2000" spc="-10" dirty="0">
                <a:latin typeface="Times New Roman"/>
                <a:cs typeface="Times New Roman"/>
              </a:rPr>
              <a:t> </a:t>
            </a:r>
            <a:r>
              <a:rPr sz="2000" dirty="0">
                <a:latin typeface="Times New Roman"/>
                <a:cs typeface="Times New Roman"/>
              </a:rPr>
              <a:t>συμβάλει</a:t>
            </a:r>
            <a:r>
              <a:rPr sz="2000" spc="-10" dirty="0">
                <a:latin typeface="Times New Roman"/>
                <a:cs typeface="Times New Roman"/>
              </a:rPr>
              <a:t> </a:t>
            </a:r>
            <a:r>
              <a:rPr sz="2000" dirty="0">
                <a:latin typeface="Times New Roman"/>
                <a:cs typeface="Times New Roman"/>
              </a:rPr>
              <a:t>στη</a:t>
            </a:r>
            <a:r>
              <a:rPr sz="2000" spc="-15" dirty="0">
                <a:latin typeface="Times New Roman"/>
                <a:cs typeface="Times New Roman"/>
              </a:rPr>
              <a:t> </a:t>
            </a:r>
            <a:r>
              <a:rPr sz="2000" dirty="0">
                <a:latin typeface="Times New Roman"/>
                <a:cs typeface="Times New Roman"/>
              </a:rPr>
              <a:t>διατήρηση</a:t>
            </a:r>
            <a:r>
              <a:rPr sz="2000" spc="-10" dirty="0">
                <a:latin typeface="Times New Roman"/>
                <a:cs typeface="Times New Roman"/>
              </a:rPr>
              <a:t> </a:t>
            </a:r>
            <a:r>
              <a:rPr sz="2000" dirty="0">
                <a:latin typeface="Times New Roman"/>
                <a:cs typeface="Times New Roman"/>
              </a:rPr>
              <a:t>της</a:t>
            </a:r>
            <a:r>
              <a:rPr sz="2000" spc="-15" dirty="0">
                <a:latin typeface="Times New Roman"/>
                <a:cs typeface="Times New Roman"/>
              </a:rPr>
              <a:t> </a:t>
            </a:r>
            <a:r>
              <a:rPr sz="2000" spc="-10" dirty="0">
                <a:latin typeface="Times New Roman"/>
                <a:cs typeface="Times New Roman"/>
              </a:rPr>
              <a:t>πολιτιστικής </a:t>
            </a:r>
            <a:r>
              <a:rPr sz="2000" dirty="0">
                <a:latin typeface="Times New Roman"/>
                <a:cs typeface="Times New Roman"/>
              </a:rPr>
              <a:t>κληρονομιάς,</a:t>
            </a:r>
            <a:r>
              <a:rPr sz="2000" spc="-30" dirty="0">
                <a:latin typeface="Times New Roman"/>
                <a:cs typeface="Times New Roman"/>
              </a:rPr>
              <a:t> </a:t>
            </a:r>
            <a:r>
              <a:rPr sz="2000" dirty="0">
                <a:latin typeface="Times New Roman"/>
                <a:cs typeface="Times New Roman"/>
              </a:rPr>
              <a:t>στην</a:t>
            </a:r>
            <a:r>
              <a:rPr sz="2000" spc="-15" dirty="0">
                <a:latin typeface="Times New Roman"/>
                <a:cs typeface="Times New Roman"/>
              </a:rPr>
              <a:t> </a:t>
            </a:r>
            <a:r>
              <a:rPr sz="2000" dirty="0">
                <a:latin typeface="Times New Roman"/>
                <a:cs typeface="Times New Roman"/>
              </a:rPr>
              <a:t>προώθηση</a:t>
            </a:r>
            <a:r>
              <a:rPr sz="2000" spc="-15" dirty="0">
                <a:latin typeface="Times New Roman"/>
                <a:cs typeface="Times New Roman"/>
              </a:rPr>
              <a:t> </a:t>
            </a:r>
            <a:r>
              <a:rPr sz="2000" dirty="0">
                <a:latin typeface="Times New Roman"/>
                <a:cs typeface="Times New Roman"/>
              </a:rPr>
              <a:t>του</a:t>
            </a:r>
            <a:r>
              <a:rPr sz="2000" spc="-20" dirty="0">
                <a:latin typeface="Times New Roman"/>
                <a:cs typeface="Times New Roman"/>
              </a:rPr>
              <a:t> </a:t>
            </a:r>
            <a:r>
              <a:rPr sz="2000" dirty="0">
                <a:latin typeface="Times New Roman"/>
                <a:cs typeface="Times New Roman"/>
              </a:rPr>
              <a:t>εθελοντισμού</a:t>
            </a:r>
            <a:r>
              <a:rPr sz="2000" spc="-15" dirty="0">
                <a:latin typeface="Times New Roman"/>
                <a:cs typeface="Times New Roman"/>
              </a:rPr>
              <a:t> </a:t>
            </a:r>
            <a:r>
              <a:rPr sz="2000" dirty="0">
                <a:latin typeface="Times New Roman"/>
                <a:cs typeface="Times New Roman"/>
              </a:rPr>
              <a:t>και</a:t>
            </a:r>
            <a:r>
              <a:rPr sz="2000" spc="-15" dirty="0">
                <a:latin typeface="Times New Roman"/>
                <a:cs typeface="Times New Roman"/>
              </a:rPr>
              <a:t> </a:t>
            </a:r>
            <a:r>
              <a:rPr sz="2000" dirty="0">
                <a:latin typeface="Times New Roman"/>
                <a:cs typeface="Times New Roman"/>
              </a:rPr>
              <a:t>στη</a:t>
            </a:r>
            <a:r>
              <a:rPr sz="2000" spc="-15" dirty="0">
                <a:latin typeface="Times New Roman"/>
                <a:cs typeface="Times New Roman"/>
              </a:rPr>
              <a:t> </a:t>
            </a:r>
            <a:r>
              <a:rPr sz="2000" dirty="0">
                <a:latin typeface="Times New Roman"/>
                <a:cs typeface="Times New Roman"/>
              </a:rPr>
              <a:t>δημιουργία</a:t>
            </a:r>
            <a:r>
              <a:rPr sz="2000" spc="-20" dirty="0">
                <a:latin typeface="Times New Roman"/>
                <a:cs typeface="Times New Roman"/>
              </a:rPr>
              <a:t> </a:t>
            </a:r>
            <a:r>
              <a:rPr sz="2000" dirty="0">
                <a:latin typeface="Times New Roman"/>
                <a:cs typeface="Times New Roman"/>
              </a:rPr>
              <a:t>μαθησιακών</a:t>
            </a:r>
            <a:r>
              <a:rPr sz="2000" spc="-15" dirty="0">
                <a:latin typeface="Times New Roman"/>
                <a:cs typeface="Times New Roman"/>
              </a:rPr>
              <a:t> </a:t>
            </a:r>
            <a:r>
              <a:rPr sz="2000" dirty="0">
                <a:latin typeface="Times New Roman"/>
                <a:cs typeface="Times New Roman"/>
              </a:rPr>
              <a:t>κοινοτήτων</a:t>
            </a:r>
            <a:r>
              <a:rPr sz="2000" spc="-15" dirty="0">
                <a:latin typeface="Times New Roman"/>
                <a:cs typeface="Times New Roman"/>
              </a:rPr>
              <a:t> </a:t>
            </a:r>
            <a:r>
              <a:rPr sz="2000" dirty="0">
                <a:latin typeface="Times New Roman"/>
                <a:cs typeface="Times New Roman"/>
              </a:rPr>
              <a:t>χωρίς</a:t>
            </a:r>
            <a:r>
              <a:rPr sz="2000" spc="-15" dirty="0">
                <a:latin typeface="Times New Roman"/>
                <a:cs typeface="Times New Roman"/>
              </a:rPr>
              <a:t> </a:t>
            </a:r>
            <a:r>
              <a:rPr sz="2000" spc="-10" dirty="0">
                <a:latin typeface="Times New Roman"/>
                <a:cs typeface="Times New Roman"/>
              </a:rPr>
              <a:t>αποκλεισμούς.</a:t>
            </a:r>
            <a:endParaRPr sz="2000">
              <a:latin typeface="Times New Roman"/>
              <a:cs typeface="Times New Roman"/>
            </a:endParaRPr>
          </a:p>
        </p:txBody>
      </p:sp>
      <p:sp>
        <p:nvSpPr>
          <p:cNvPr id="16" name="object 16"/>
          <p:cNvSpPr txBox="1"/>
          <p:nvPr/>
        </p:nvSpPr>
        <p:spPr>
          <a:xfrm>
            <a:off x="12954000" y="6362700"/>
            <a:ext cx="4777740" cy="2222500"/>
          </a:xfrm>
          <a:prstGeom prst="rect">
            <a:avLst/>
          </a:prstGeom>
          <a:solidFill>
            <a:srgbClr val="53459C"/>
          </a:solidFill>
        </p:spPr>
        <p:txBody>
          <a:bodyPr vert="horz" wrap="square" lIns="0" tIns="118110" rIns="0" bIns="0" rtlCol="0">
            <a:spAutoFit/>
          </a:bodyPr>
          <a:lstStyle/>
          <a:p>
            <a:pPr marL="340360" marR="405765">
              <a:lnSpc>
                <a:spcPct val="150000"/>
              </a:lnSpc>
              <a:spcBef>
                <a:spcPts val="930"/>
              </a:spcBef>
            </a:pPr>
            <a:r>
              <a:rPr sz="1800" dirty="0">
                <a:solidFill>
                  <a:srgbClr val="FFFFFF"/>
                </a:solidFill>
                <a:latin typeface="Times New Roman"/>
                <a:cs typeface="Times New Roman"/>
              </a:rPr>
              <a:t>Το</a:t>
            </a:r>
            <a:r>
              <a:rPr sz="1800" spc="-30" dirty="0">
                <a:solidFill>
                  <a:srgbClr val="FFFFFF"/>
                </a:solidFill>
                <a:latin typeface="Times New Roman"/>
                <a:cs typeface="Times New Roman"/>
              </a:rPr>
              <a:t> </a:t>
            </a:r>
            <a:r>
              <a:rPr sz="1800" dirty="0">
                <a:solidFill>
                  <a:srgbClr val="FFFFFF"/>
                </a:solidFill>
                <a:latin typeface="Times New Roman"/>
                <a:cs typeface="Times New Roman"/>
              </a:rPr>
              <a:t>LEGENDS</a:t>
            </a:r>
            <a:r>
              <a:rPr sz="1800" spc="-30" dirty="0">
                <a:solidFill>
                  <a:srgbClr val="FFFFFF"/>
                </a:solidFill>
                <a:latin typeface="Times New Roman"/>
                <a:cs typeface="Times New Roman"/>
              </a:rPr>
              <a:t> </a:t>
            </a:r>
            <a:r>
              <a:rPr sz="1800" dirty="0">
                <a:solidFill>
                  <a:srgbClr val="FFFFFF"/>
                </a:solidFill>
                <a:latin typeface="Times New Roman"/>
                <a:cs typeface="Times New Roman"/>
              </a:rPr>
              <a:t>επιθυμεί</a:t>
            </a:r>
            <a:r>
              <a:rPr sz="1800" spc="-30" dirty="0">
                <a:solidFill>
                  <a:srgbClr val="FFFFFF"/>
                </a:solidFill>
                <a:latin typeface="Times New Roman"/>
                <a:cs typeface="Times New Roman"/>
              </a:rPr>
              <a:t> </a:t>
            </a:r>
            <a:r>
              <a:rPr sz="1800" dirty="0">
                <a:solidFill>
                  <a:srgbClr val="FFFFFF"/>
                </a:solidFill>
                <a:latin typeface="Times New Roman"/>
                <a:cs typeface="Times New Roman"/>
              </a:rPr>
              <a:t>να</a:t>
            </a:r>
            <a:r>
              <a:rPr sz="1800" spc="-25" dirty="0">
                <a:solidFill>
                  <a:srgbClr val="FFFFFF"/>
                </a:solidFill>
                <a:latin typeface="Times New Roman"/>
                <a:cs typeface="Times New Roman"/>
              </a:rPr>
              <a:t> </a:t>
            </a:r>
            <a:r>
              <a:rPr sz="1800" dirty="0">
                <a:solidFill>
                  <a:srgbClr val="FFFFFF"/>
                </a:solidFill>
                <a:latin typeface="Times New Roman"/>
                <a:cs typeface="Times New Roman"/>
              </a:rPr>
              <a:t>υιοθετήσει</a:t>
            </a:r>
            <a:r>
              <a:rPr sz="1800" spc="-30" dirty="0">
                <a:solidFill>
                  <a:srgbClr val="FFFFFF"/>
                </a:solidFill>
                <a:latin typeface="Times New Roman"/>
                <a:cs typeface="Times New Roman"/>
              </a:rPr>
              <a:t> </a:t>
            </a:r>
            <a:r>
              <a:rPr sz="1800" spc="-25" dirty="0">
                <a:solidFill>
                  <a:srgbClr val="FFFFFF"/>
                </a:solidFill>
                <a:latin typeface="Times New Roman"/>
                <a:cs typeface="Times New Roman"/>
              </a:rPr>
              <a:t>μια </a:t>
            </a:r>
            <a:r>
              <a:rPr sz="1800" dirty="0">
                <a:solidFill>
                  <a:srgbClr val="FFFFFF"/>
                </a:solidFill>
                <a:latin typeface="Times New Roman"/>
                <a:cs typeface="Times New Roman"/>
              </a:rPr>
              <a:t>διαγενεακή</a:t>
            </a:r>
            <a:r>
              <a:rPr sz="1800" spc="-30" dirty="0">
                <a:solidFill>
                  <a:srgbClr val="FFFFFF"/>
                </a:solidFill>
                <a:latin typeface="Times New Roman"/>
                <a:cs typeface="Times New Roman"/>
              </a:rPr>
              <a:t> </a:t>
            </a:r>
            <a:r>
              <a:rPr sz="1800" dirty="0">
                <a:solidFill>
                  <a:srgbClr val="FFFFFF"/>
                </a:solidFill>
                <a:latin typeface="Times New Roman"/>
                <a:cs typeface="Times New Roman"/>
              </a:rPr>
              <a:t>μαθησιακή</a:t>
            </a:r>
            <a:r>
              <a:rPr sz="1800" spc="-30" dirty="0">
                <a:solidFill>
                  <a:srgbClr val="FFFFFF"/>
                </a:solidFill>
                <a:latin typeface="Times New Roman"/>
                <a:cs typeface="Times New Roman"/>
              </a:rPr>
              <a:t> </a:t>
            </a:r>
            <a:r>
              <a:rPr sz="1800" dirty="0">
                <a:solidFill>
                  <a:srgbClr val="FFFFFF"/>
                </a:solidFill>
                <a:latin typeface="Times New Roman"/>
                <a:cs typeface="Times New Roman"/>
              </a:rPr>
              <a:t>προσέγγιση,</a:t>
            </a:r>
            <a:r>
              <a:rPr sz="1800" spc="-30" dirty="0">
                <a:solidFill>
                  <a:srgbClr val="FFFFFF"/>
                </a:solidFill>
                <a:latin typeface="Times New Roman"/>
                <a:cs typeface="Times New Roman"/>
              </a:rPr>
              <a:t> </a:t>
            </a:r>
            <a:r>
              <a:rPr sz="1800" spc="-25" dirty="0">
                <a:solidFill>
                  <a:srgbClr val="FFFFFF"/>
                </a:solidFill>
                <a:latin typeface="Times New Roman"/>
                <a:cs typeface="Times New Roman"/>
              </a:rPr>
              <a:t>με </a:t>
            </a:r>
            <a:r>
              <a:rPr sz="1800" dirty="0">
                <a:solidFill>
                  <a:srgbClr val="FFFFFF"/>
                </a:solidFill>
                <a:latin typeface="Times New Roman"/>
                <a:cs typeface="Times New Roman"/>
              </a:rPr>
              <a:t>έμφαση</a:t>
            </a:r>
            <a:r>
              <a:rPr sz="1800" spc="-40" dirty="0">
                <a:solidFill>
                  <a:srgbClr val="FFFFFF"/>
                </a:solidFill>
                <a:latin typeface="Times New Roman"/>
                <a:cs typeface="Times New Roman"/>
              </a:rPr>
              <a:t> </a:t>
            </a:r>
            <a:r>
              <a:rPr sz="1800" dirty="0">
                <a:solidFill>
                  <a:srgbClr val="FFFFFF"/>
                </a:solidFill>
                <a:latin typeface="Times New Roman"/>
                <a:cs typeface="Times New Roman"/>
              </a:rPr>
              <a:t>στην</a:t>
            </a:r>
            <a:r>
              <a:rPr sz="1800" spc="-45" dirty="0">
                <a:solidFill>
                  <a:srgbClr val="FFFFFF"/>
                </a:solidFill>
                <a:latin typeface="Times New Roman"/>
                <a:cs typeface="Times New Roman"/>
              </a:rPr>
              <a:t> </a:t>
            </a:r>
            <a:r>
              <a:rPr sz="1800" b="1" dirty="0">
                <a:solidFill>
                  <a:srgbClr val="FFFFFF"/>
                </a:solidFill>
                <a:latin typeface="Times New Roman"/>
                <a:cs typeface="Times New Roman"/>
              </a:rPr>
              <a:t>αμοιβαία</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ανταλλαγή</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και</a:t>
            </a:r>
            <a:r>
              <a:rPr sz="1800" b="1" spc="-45" dirty="0">
                <a:solidFill>
                  <a:srgbClr val="FFFFFF"/>
                </a:solidFill>
                <a:latin typeface="Times New Roman"/>
                <a:cs typeface="Times New Roman"/>
              </a:rPr>
              <a:t> </a:t>
            </a:r>
            <a:r>
              <a:rPr sz="1800" b="1" spc="-25" dirty="0">
                <a:solidFill>
                  <a:srgbClr val="FFFFFF"/>
                </a:solidFill>
                <a:latin typeface="Times New Roman"/>
                <a:cs typeface="Times New Roman"/>
              </a:rPr>
              <a:t>τον </a:t>
            </a:r>
            <a:r>
              <a:rPr sz="1800" b="1" dirty="0">
                <a:solidFill>
                  <a:srgbClr val="FFFFFF"/>
                </a:solidFill>
                <a:latin typeface="Times New Roman"/>
                <a:cs typeface="Times New Roman"/>
              </a:rPr>
              <a:t>αμοιβαίο</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σεβασμό</a:t>
            </a:r>
            <a:r>
              <a:rPr sz="1800" b="1" spc="-35" dirty="0">
                <a:solidFill>
                  <a:srgbClr val="FFFFFF"/>
                </a:solidFill>
                <a:latin typeface="Times New Roman"/>
                <a:cs typeface="Times New Roman"/>
              </a:rPr>
              <a:t> </a:t>
            </a:r>
            <a:r>
              <a:rPr sz="1800" dirty="0">
                <a:solidFill>
                  <a:srgbClr val="FFFFFF"/>
                </a:solidFill>
                <a:latin typeface="Times New Roman"/>
                <a:cs typeface="Times New Roman"/>
              </a:rPr>
              <a:t>μεταξύ</a:t>
            </a:r>
            <a:r>
              <a:rPr sz="1800" spc="-35" dirty="0">
                <a:solidFill>
                  <a:srgbClr val="FFFFFF"/>
                </a:solidFill>
                <a:latin typeface="Times New Roman"/>
                <a:cs typeface="Times New Roman"/>
              </a:rPr>
              <a:t> </a:t>
            </a:r>
            <a:r>
              <a:rPr sz="1800" dirty="0">
                <a:solidFill>
                  <a:srgbClr val="FFFFFF"/>
                </a:solidFill>
                <a:latin typeface="Times New Roman"/>
                <a:cs typeface="Times New Roman"/>
              </a:rPr>
              <a:t>των</a:t>
            </a:r>
            <a:r>
              <a:rPr sz="1800" spc="-40" dirty="0">
                <a:solidFill>
                  <a:srgbClr val="FFFFFF"/>
                </a:solidFill>
                <a:latin typeface="Times New Roman"/>
                <a:cs typeface="Times New Roman"/>
              </a:rPr>
              <a:t> </a:t>
            </a:r>
            <a:r>
              <a:rPr sz="1800" spc="-10" dirty="0">
                <a:solidFill>
                  <a:srgbClr val="FFFFFF"/>
                </a:solidFill>
                <a:latin typeface="Times New Roman"/>
                <a:cs typeface="Times New Roman"/>
              </a:rPr>
              <a:t>γενεών.</a:t>
            </a:r>
            <a:endParaRPr sz="1800">
              <a:latin typeface="Times New Roman"/>
              <a:cs typeface="Times New Roman"/>
            </a:endParaRPr>
          </a:p>
        </p:txBody>
      </p:sp>
      <p:sp>
        <p:nvSpPr>
          <p:cNvPr id="17" name="object 17"/>
          <p:cNvSpPr/>
          <p:nvPr/>
        </p:nvSpPr>
        <p:spPr>
          <a:xfrm>
            <a:off x="12616433" y="6134861"/>
            <a:ext cx="0" cy="2631440"/>
          </a:xfrm>
          <a:custGeom>
            <a:avLst/>
            <a:gdLst/>
            <a:ahLst/>
            <a:cxnLst/>
            <a:rect l="l" t="t" r="r" b="b"/>
            <a:pathLst>
              <a:path h="2631440">
                <a:moveTo>
                  <a:pt x="0" y="0"/>
                </a:moveTo>
                <a:lnTo>
                  <a:pt x="0" y="2631313"/>
                </a:lnTo>
              </a:path>
            </a:pathLst>
          </a:custGeom>
          <a:ln w="28956">
            <a:solidFill>
              <a:srgbClr val="77BE46"/>
            </a:solidFill>
          </a:ln>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31" y="1719270"/>
            <a:ext cx="8406765" cy="1329055"/>
          </a:xfrm>
          <a:custGeom>
            <a:avLst/>
            <a:gdLst/>
            <a:ahLst/>
            <a:cxnLst/>
            <a:rect l="l" t="t" r="r" b="b"/>
            <a:pathLst>
              <a:path w="8406765" h="1329055">
                <a:moveTo>
                  <a:pt x="8184896" y="0"/>
                </a:moveTo>
                <a:lnTo>
                  <a:pt x="221500" y="0"/>
                </a:lnTo>
                <a:lnTo>
                  <a:pt x="176858" y="4500"/>
                </a:lnTo>
                <a:lnTo>
                  <a:pt x="135279" y="17408"/>
                </a:lnTo>
                <a:lnTo>
                  <a:pt x="97654" y="37832"/>
                </a:lnTo>
                <a:lnTo>
                  <a:pt x="64873" y="64881"/>
                </a:lnTo>
                <a:lnTo>
                  <a:pt x="37826" y="97662"/>
                </a:lnTo>
                <a:lnTo>
                  <a:pt x="17405" y="135284"/>
                </a:lnTo>
                <a:lnTo>
                  <a:pt x="4499" y="176857"/>
                </a:lnTo>
                <a:lnTo>
                  <a:pt x="0" y="221488"/>
                </a:lnTo>
                <a:lnTo>
                  <a:pt x="0" y="1107440"/>
                </a:lnTo>
                <a:lnTo>
                  <a:pt x="4499" y="1152070"/>
                </a:lnTo>
                <a:lnTo>
                  <a:pt x="17405" y="1193643"/>
                </a:lnTo>
                <a:lnTo>
                  <a:pt x="37826" y="1231265"/>
                </a:lnTo>
                <a:lnTo>
                  <a:pt x="64873" y="1264046"/>
                </a:lnTo>
                <a:lnTo>
                  <a:pt x="97654" y="1291095"/>
                </a:lnTo>
                <a:lnTo>
                  <a:pt x="135279" y="1311519"/>
                </a:lnTo>
                <a:lnTo>
                  <a:pt x="176858" y="1324427"/>
                </a:lnTo>
                <a:lnTo>
                  <a:pt x="221500" y="1328928"/>
                </a:lnTo>
                <a:lnTo>
                  <a:pt x="8184896" y="1328928"/>
                </a:lnTo>
                <a:lnTo>
                  <a:pt x="8229526" y="1324427"/>
                </a:lnTo>
                <a:lnTo>
                  <a:pt x="8271099" y="1311519"/>
                </a:lnTo>
                <a:lnTo>
                  <a:pt x="8308721" y="1291095"/>
                </a:lnTo>
                <a:lnTo>
                  <a:pt x="8341502" y="1264046"/>
                </a:lnTo>
                <a:lnTo>
                  <a:pt x="8368551" y="1231265"/>
                </a:lnTo>
                <a:lnTo>
                  <a:pt x="8388975" y="1193643"/>
                </a:lnTo>
                <a:lnTo>
                  <a:pt x="8401883" y="1152070"/>
                </a:lnTo>
                <a:lnTo>
                  <a:pt x="8406384" y="1107440"/>
                </a:lnTo>
                <a:lnTo>
                  <a:pt x="8406384" y="221488"/>
                </a:lnTo>
                <a:lnTo>
                  <a:pt x="8401883" y="176857"/>
                </a:lnTo>
                <a:lnTo>
                  <a:pt x="8388975" y="135284"/>
                </a:lnTo>
                <a:lnTo>
                  <a:pt x="8368551" y="97662"/>
                </a:lnTo>
                <a:lnTo>
                  <a:pt x="8341502" y="64881"/>
                </a:lnTo>
                <a:lnTo>
                  <a:pt x="8308721" y="37832"/>
                </a:lnTo>
                <a:lnTo>
                  <a:pt x="8271099" y="17408"/>
                </a:lnTo>
                <a:lnTo>
                  <a:pt x="8229526" y="4500"/>
                </a:lnTo>
                <a:lnTo>
                  <a:pt x="8184896" y="0"/>
                </a:lnTo>
                <a:close/>
              </a:path>
            </a:pathLst>
          </a:custGeom>
          <a:solidFill>
            <a:srgbClr val="77BE46"/>
          </a:solidFill>
        </p:spPr>
        <p:txBody>
          <a:bodyPr wrap="square" lIns="0" tIns="0" rIns="0" bIns="0" rtlCol="0"/>
          <a:lstStyle/>
          <a:p>
            <a:endParaRPr/>
          </a:p>
        </p:txBody>
      </p:sp>
      <p:pic>
        <p:nvPicPr>
          <p:cNvPr id="3" name="object 3"/>
          <p:cNvPicPr/>
          <p:nvPr/>
        </p:nvPicPr>
        <p:blipFill>
          <a:blip r:embed="rId2" cstate="print"/>
          <a:stretch>
            <a:fillRect/>
          </a:stretch>
        </p:blipFill>
        <p:spPr>
          <a:xfrm>
            <a:off x="1219200" y="7176433"/>
            <a:ext cx="12769966" cy="2230897"/>
          </a:xfrm>
          <a:prstGeom prst="rect">
            <a:avLst/>
          </a:prstGeom>
        </p:spPr>
      </p:pic>
      <p:pic>
        <p:nvPicPr>
          <p:cNvPr id="4" name="object 4"/>
          <p:cNvPicPr/>
          <p:nvPr/>
        </p:nvPicPr>
        <p:blipFill>
          <a:blip r:embed="rId3" cstate="print"/>
          <a:stretch>
            <a:fillRect/>
          </a:stretch>
        </p:blipFill>
        <p:spPr>
          <a:xfrm>
            <a:off x="830245" y="635131"/>
            <a:ext cx="1348516" cy="777419"/>
          </a:xfrm>
          <a:prstGeom prst="rect">
            <a:avLst/>
          </a:prstGeom>
        </p:spPr>
      </p:pic>
      <p:pic>
        <p:nvPicPr>
          <p:cNvPr id="5" name="object 5"/>
          <p:cNvPicPr/>
          <p:nvPr/>
        </p:nvPicPr>
        <p:blipFill>
          <a:blip r:embed="rId4" cstate="print"/>
          <a:stretch>
            <a:fillRect/>
          </a:stretch>
        </p:blipFill>
        <p:spPr>
          <a:xfrm>
            <a:off x="5638800" y="9639300"/>
            <a:ext cx="6781870" cy="514393"/>
          </a:xfrm>
          <a:prstGeom prst="rect">
            <a:avLst/>
          </a:prstGeom>
        </p:spPr>
      </p:pic>
      <p:sp>
        <p:nvSpPr>
          <p:cNvPr id="6" name="object 6"/>
          <p:cNvSpPr/>
          <p:nvPr/>
        </p:nvSpPr>
        <p:spPr>
          <a:xfrm>
            <a:off x="13280136" y="3634740"/>
            <a:ext cx="4777740" cy="2222500"/>
          </a:xfrm>
          <a:custGeom>
            <a:avLst/>
            <a:gdLst/>
            <a:ahLst/>
            <a:cxnLst/>
            <a:rect l="l" t="t" r="r" b="b"/>
            <a:pathLst>
              <a:path w="4777740" h="2222500">
                <a:moveTo>
                  <a:pt x="4777740" y="0"/>
                </a:moveTo>
                <a:lnTo>
                  <a:pt x="0" y="0"/>
                </a:lnTo>
                <a:lnTo>
                  <a:pt x="0" y="2221991"/>
                </a:lnTo>
                <a:lnTo>
                  <a:pt x="4777740" y="2221991"/>
                </a:lnTo>
                <a:lnTo>
                  <a:pt x="4777740" y="0"/>
                </a:lnTo>
                <a:close/>
              </a:path>
            </a:pathLst>
          </a:custGeom>
          <a:solidFill>
            <a:srgbClr val="77BE46"/>
          </a:solidFill>
        </p:spPr>
        <p:txBody>
          <a:bodyPr wrap="square" lIns="0" tIns="0" rIns="0" bIns="0" rtlCol="0"/>
          <a:lstStyle/>
          <a:p>
            <a:endParaRPr/>
          </a:p>
        </p:txBody>
      </p:sp>
      <p:pic>
        <p:nvPicPr>
          <p:cNvPr id="7" name="object 7"/>
          <p:cNvPicPr/>
          <p:nvPr/>
        </p:nvPicPr>
        <p:blipFill>
          <a:blip r:embed="rId5" cstate="print"/>
          <a:stretch>
            <a:fillRect/>
          </a:stretch>
        </p:blipFill>
        <p:spPr>
          <a:xfrm>
            <a:off x="13435021" y="672462"/>
            <a:ext cx="725022" cy="695906"/>
          </a:xfrm>
          <a:prstGeom prst="rect">
            <a:avLst/>
          </a:prstGeom>
        </p:spPr>
      </p:pic>
      <p:pic>
        <p:nvPicPr>
          <p:cNvPr id="8" name="object 8"/>
          <p:cNvPicPr/>
          <p:nvPr/>
        </p:nvPicPr>
        <p:blipFill>
          <a:blip r:embed="rId6" cstate="print"/>
          <a:stretch>
            <a:fillRect/>
          </a:stretch>
        </p:blipFill>
        <p:spPr>
          <a:xfrm>
            <a:off x="14252565" y="900605"/>
            <a:ext cx="951038" cy="329652"/>
          </a:xfrm>
          <a:prstGeom prst="rect">
            <a:avLst/>
          </a:prstGeom>
        </p:spPr>
      </p:pic>
      <p:pic>
        <p:nvPicPr>
          <p:cNvPr id="9" name="object 9"/>
          <p:cNvPicPr/>
          <p:nvPr/>
        </p:nvPicPr>
        <p:blipFill>
          <a:blip r:embed="rId7" cstate="print"/>
          <a:stretch>
            <a:fillRect/>
          </a:stretch>
        </p:blipFill>
        <p:spPr>
          <a:xfrm>
            <a:off x="15350858" y="869981"/>
            <a:ext cx="771668" cy="308368"/>
          </a:xfrm>
          <a:prstGeom prst="rect">
            <a:avLst/>
          </a:prstGeom>
        </p:spPr>
      </p:pic>
      <p:grpSp>
        <p:nvGrpSpPr>
          <p:cNvPr id="10" name="object 10"/>
          <p:cNvGrpSpPr/>
          <p:nvPr/>
        </p:nvGrpSpPr>
        <p:grpSpPr>
          <a:xfrm>
            <a:off x="16026384" y="473963"/>
            <a:ext cx="1716405" cy="1109980"/>
            <a:chOff x="16026384" y="473963"/>
            <a:chExt cx="1716405" cy="1109980"/>
          </a:xfrm>
        </p:grpSpPr>
        <p:pic>
          <p:nvPicPr>
            <p:cNvPr id="11" name="object 11"/>
            <p:cNvPicPr/>
            <p:nvPr/>
          </p:nvPicPr>
          <p:blipFill>
            <a:blip r:embed="rId8" cstate="print"/>
            <a:stretch>
              <a:fillRect/>
            </a:stretch>
          </p:blipFill>
          <p:spPr>
            <a:xfrm>
              <a:off x="17126308" y="739139"/>
              <a:ext cx="615872" cy="567874"/>
            </a:xfrm>
            <a:prstGeom prst="rect">
              <a:avLst/>
            </a:prstGeom>
          </p:spPr>
        </p:pic>
        <p:pic>
          <p:nvPicPr>
            <p:cNvPr id="12" name="object 12"/>
            <p:cNvPicPr/>
            <p:nvPr/>
          </p:nvPicPr>
          <p:blipFill>
            <a:blip r:embed="rId9" cstate="print"/>
            <a:stretch>
              <a:fillRect/>
            </a:stretch>
          </p:blipFill>
          <p:spPr>
            <a:xfrm>
              <a:off x="16026384" y="473963"/>
              <a:ext cx="1110996" cy="1109472"/>
            </a:xfrm>
            <a:prstGeom prst="rect">
              <a:avLst/>
            </a:prstGeom>
          </p:spPr>
        </p:pic>
      </p:grpSp>
      <p:sp>
        <p:nvSpPr>
          <p:cNvPr id="13" name="object 13"/>
          <p:cNvSpPr/>
          <p:nvPr/>
        </p:nvSpPr>
        <p:spPr>
          <a:xfrm>
            <a:off x="0" y="0"/>
            <a:ext cx="342900" cy="10287000"/>
          </a:xfrm>
          <a:custGeom>
            <a:avLst/>
            <a:gdLst/>
            <a:ahLst/>
            <a:cxnLst/>
            <a:rect l="l" t="t" r="r" b="b"/>
            <a:pathLst>
              <a:path w="342900" h="10287000">
                <a:moveTo>
                  <a:pt x="342900" y="10287000"/>
                </a:moveTo>
                <a:lnTo>
                  <a:pt x="342900" y="0"/>
                </a:lnTo>
                <a:lnTo>
                  <a:pt x="0" y="0"/>
                </a:lnTo>
                <a:lnTo>
                  <a:pt x="0" y="10287000"/>
                </a:lnTo>
                <a:lnTo>
                  <a:pt x="342900" y="10287000"/>
                </a:lnTo>
                <a:close/>
              </a:path>
            </a:pathLst>
          </a:custGeom>
          <a:solidFill>
            <a:srgbClr val="77BE46"/>
          </a:solidFill>
        </p:spPr>
        <p:txBody>
          <a:bodyPr wrap="square" lIns="0" tIns="0" rIns="0" bIns="0" rtlCol="0"/>
          <a:lstStyle/>
          <a:p>
            <a:endParaRPr/>
          </a:p>
        </p:txBody>
      </p:sp>
      <p:sp>
        <p:nvSpPr>
          <p:cNvPr id="14" name="object 14" descr="$PPTXTitle"/>
          <p:cNvSpPr txBox="1">
            <a:spLocks noGrp="1"/>
          </p:cNvSpPr>
          <p:nvPr>
            <p:ph type="title"/>
          </p:nvPr>
        </p:nvSpPr>
        <p:spPr>
          <a:xfrm>
            <a:off x="830245" y="1877695"/>
            <a:ext cx="5829685" cy="513715"/>
          </a:xfrm>
          <a:prstGeom prst="rect">
            <a:avLst/>
          </a:prstGeom>
        </p:spPr>
        <p:txBody>
          <a:bodyPr vert="horz" wrap="square" lIns="0" tIns="12700" rIns="0" bIns="0" rtlCol="0">
            <a:spAutoFit/>
          </a:bodyPr>
          <a:lstStyle/>
          <a:p>
            <a:pPr marL="12700">
              <a:lnSpc>
                <a:spcPct val="100000"/>
              </a:lnSpc>
              <a:spcBef>
                <a:spcPts val="100"/>
              </a:spcBef>
            </a:pPr>
            <a:r>
              <a:rPr sz="3200" dirty="0"/>
              <a:t>Ποιος</a:t>
            </a:r>
            <a:r>
              <a:rPr sz="3200" spc="-5" dirty="0"/>
              <a:t> </a:t>
            </a:r>
            <a:r>
              <a:rPr sz="3200" dirty="0"/>
              <a:t>είναι</a:t>
            </a:r>
            <a:r>
              <a:rPr sz="3200" spc="-5" dirty="0"/>
              <a:t> </a:t>
            </a:r>
            <a:r>
              <a:rPr sz="3200" dirty="0"/>
              <a:t>ο</a:t>
            </a:r>
            <a:r>
              <a:rPr sz="3200" spc="-5" dirty="0"/>
              <a:t> </a:t>
            </a:r>
            <a:r>
              <a:rPr sz="3200" dirty="0"/>
              <a:t>ρόλος</a:t>
            </a:r>
            <a:r>
              <a:rPr sz="3200" spc="-5" dirty="0"/>
              <a:t> </a:t>
            </a:r>
            <a:r>
              <a:rPr sz="3200" dirty="0"/>
              <a:t>σας </a:t>
            </a:r>
            <a:r>
              <a:rPr sz="3200" spc="-25" dirty="0"/>
              <a:t>στο</a:t>
            </a:r>
            <a:endParaRPr sz="3200" dirty="0"/>
          </a:p>
        </p:txBody>
      </p:sp>
      <p:sp>
        <p:nvSpPr>
          <p:cNvPr id="15" name="object 15"/>
          <p:cNvSpPr txBox="1"/>
          <p:nvPr/>
        </p:nvSpPr>
        <p:spPr>
          <a:xfrm>
            <a:off x="809878" y="2261642"/>
            <a:ext cx="12205615" cy="4852610"/>
          </a:xfrm>
          <a:prstGeom prst="rect">
            <a:avLst/>
          </a:prstGeom>
        </p:spPr>
        <p:txBody>
          <a:bodyPr vert="horz" wrap="square" lIns="0" tIns="12700" rIns="0" bIns="0" rtlCol="0">
            <a:spAutoFit/>
          </a:bodyPr>
          <a:lstStyle/>
          <a:p>
            <a:pPr marL="1034415">
              <a:lnSpc>
                <a:spcPct val="100000"/>
              </a:lnSpc>
              <a:spcBef>
                <a:spcPts val="100"/>
              </a:spcBef>
            </a:pPr>
            <a:r>
              <a:rPr sz="3200" spc="-390" dirty="0">
                <a:solidFill>
                  <a:srgbClr val="FFFFFF"/>
                </a:solidFill>
                <a:latin typeface="Arial Black"/>
                <a:cs typeface="Arial Black"/>
              </a:rPr>
              <a:t>LEGENDS?</a:t>
            </a:r>
            <a:endParaRPr sz="3200" dirty="0">
              <a:latin typeface="Arial Black"/>
              <a:cs typeface="Arial Black"/>
            </a:endParaRPr>
          </a:p>
          <a:p>
            <a:pPr marL="12700" marR="5080" algn="just">
              <a:lnSpc>
                <a:spcPct val="150000"/>
              </a:lnSpc>
              <a:spcBef>
                <a:spcPts val="2710"/>
              </a:spcBef>
            </a:pPr>
            <a:r>
              <a:rPr lang="el-GR" sz="2000" spc="70" dirty="0">
                <a:latin typeface="Lucida Sans Unicode"/>
                <a:cs typeface="Lucida Sans Unicode"/>
              </a:rPr>
              <a:t>Μέσω της εξοικείωσής με το Εγχειρίδιο Εργαλείων για Συντονιστές/</a:t>
            </a:r>
            <a:r>
              <a:rPr lang="el-GR" sz="2000" spc="70" dirty="0" err="1">
                <a:latin typeface="Lucida Sans Unicode"/>
                <a:cs typeface="Lucida Sans Unicode"/>
              </a:rPr>
              <a:t>τριες</a:t>
            </a:r>
            <a:r>
              <a:rPr lang="el-GR" sz="2000" spc="70" dirty="0">
                <a:latin typeface="Lucida Sans Unicode"/>
                <a:cs typeface="Lucida Sans Unicode"/>
              </a:rPr>
              <a:t> του προγράμματος LEGENDS, οι συμμετέχοντες αποκτούν πρόσβαση σε </a:t>
            </a:r>
            <a:r>
              <a:rPr lang="el-GR" sz="2000" spc="-20" dirty="0">
                <a:solidFill>
                  <a:srgbClr val="53459C"/>
                </a:solidFill>
                <a:latin typeface="Arial Black"/>
              </a:rPr>
              <a:t>ένα ολοκληρωμένο, έτοιμο προς χρήση σύνολο μεθοδολογιών και πόρων</a:t>
            </a:r>
            <a:r>
              <a:rPr lang="el-GR" sz="2000" spc="70" dirty="0">
                <a:latin typeface="Lucida Sans Unicode"/>
                <a:cs typeface="Lucida Sans Unicode"/>
              </a:rPr>
              <a:t>, εντελώς δωρεάν, το οποίο έχει σχεδιαστεί για να υποστηρίζει τη </a:t>
            </a:r>
            <a:r>
              <a:rPr lang="el-GR" sz="2000" spc="70" dirty="0" err="1">
                <a:latin typeface="Lucida Sans Unicode"/>
                <a:cs typeface="Lucida Sans Unicode"/>
              </a:rPr>
              <a:t>διαγενεακή</a:t>
            </a:r>
            <a:r>
              <a:rPr lang="el-GR" sz="2000" spc="70" dirty="0">
                <a:latin typeface="Lucida Sans Unicode"/>
                <a:cs typeface="Lucida Sans Unicode"/>
              </a:rPr>
              <a:t> μάθηση και την ψηφιακή αφήγηση ιστοριών σε οποιοδήποτε κοινοτικό πλαίσιο.</a:t>
            </a:r>
          </a:p>
          <a:p>
            <a:pPr marL="12700" marR="5080" algn="just">
              <a:lnSpc>
                <a:spcPct val="150000"/>
              </a:lnSpc>
              <a:spcBef>
                <a:spcPts val="2710"/>
              </a:spcBef>
            </a:pPr>
            <a:r>
              <a:rPr lang="el-GR" sz="2000" spc="70" dirty="0">
                <a:latin typeface="Lucida Sans Unicode"/>
                <a:cs typeface="Lucida Sans Unicode"/>
              </a:rPr>
              <a:t>Το εγχειρίδιο εργαλείων προσαρμόζεται πλήρως στις τοπικές συνθήκες, καθιστώντας το ένα μοντέλο που μπορεί </a:t>
            </a:r>
            <a:r>
              <a:rPr lang="el-GR" sz="2000" spc="-20" dirty="0">
                <a:solidFill>
                  <a:srgbClr val="53459C"/>
                </a:solidFill>
                <a:latin typeface="Arial Black"/>
              </a:rPr>
              <a:t>να αναπαραχθεί και το οποίο οι εκπαιδευτές μπορούν να εφαρμόσουν ανεξάρτητα</a:t>
            </a:r>
            <a:r>
              <a:rPr lang="el-GR" sz="2000" spc="70" dirty="0">
                <a:latin typeface="Lucida Sans Unicode"/>
                <a:cs typeface="Lucida Sans Unicode"/>
              </a:rPr>
              <a:t>, να επεκτείνουν και να μοιραστούν μέσα στα δικά τους δίκτυα.</a:t>
            </a:r>
            <a:endParaRPr sz="2000" dirty="0">
              <a:latin typeface="Lucida Sans Unicode"/>
              <a:cs typeface="Lucida Sans Unicode"/>
            </a:endParaRPr>
          </a:p>
        </p:txBody>
      </p:sp>
      <p:sp>
        <p:nvSpPr>
          <p:cNvPr id="16" name="object 16"/>
          <p:cNvSpPr txBox="1"/>
          <p:nvPr/>
        </p:nvSpPr>
        <p:spPr>
          <a:xfrm>
            <a:off x="13747114" y="3530977"/>
            <a:ext cx="4022725" cy="2313940"/>
          </a:xfrm>
          <a:prstGeom prst="rect">
            <a:avLst/>
          </a:prstGeom>
        </p:spPr>
        <p:txBody>
          <a:bodyPr vert="horz" wrap="square" lIns="0" tIns="12700" rIns="0" bIns="0" rtlCol="0">
            <a:spAutoFit/>
          </a:bodyPr>
          <a:lstStyle/>
          <a:p>
            <a:pPr marR="5080" algn="just">
              <a:lnSpc>
                <a:spcPct val="150100"/>
              </a:lnSpc>
              <a:spcBef>
                <a:spcPts val="100"/>
              </a:spcBef>
            </a:pPr>
            <a:r>
              <a:rPr sz="2000" b="1" dirty="0">
                <a:solidFill>
                  <a:srgbClr val="FFFFFF"/>
                </a:solidFill>
                <a:latin typeface="Times New Roman"/>
                <a:cs typeface="Times New Roman"/>
              </a:rPr>
              <a:t>Με</a:t>
            </a:r>
            <a:r>
              <a:rPr sz="2000" b="1" spc="395" dirty="0">
                <a:solidFill>
                  <a:srgbClr val="FFFFFF"/>
                </a:solidFill>
                <a:latin typeface="Times New Roman"/>
                <a:cs typeface="Times New Roman"/>
              </a:rPr>
              <a:t>   </a:t>
            </a:r>
            <a:r>
              <a:rPr sz="2000" b="1" dirty="0">
                <a:solidFill>
                  <a:srgbClr val="FFFFFF"/>
                </a:solidFill>
                <a:latin typeface="Times New Roman"/>
                <a:cs typeface="Times New Roman"/>
              </a:rPr>
              <a:t>λίγα</a:t>
            </a:r>
            <a:r>
              <a:rPr sz="2000" b="1" spc="405" dirty="0">
                <a:solidFill>
                  <a:srgbClr val="FFFFFF"/>
                </a:solidFill>
                <a:latin typeface="Times New Roman"/>
                <a:cs typeface="Times New Roman"/>
              </a:rPr>
              <a:t>   </a:t>
            </a:r>
            <a:r>
              <a:rPr sz="2000" b="1" dirty="0">
                <a:solidFill>
                  <a:srgbClr val="FFFFFF"/>
                </a:solidFill>
                <a:latin typeface="Times New Roman"/>
                <a:cs typeface="Times New Roman"/>
              </a:rPr>
              <a:t>λόγια,</a:t>
            </a:r>
            <a:r>
              <a:rPr sz="2000" b="1" spc="405" dirty="0">
                <a:solidFill>
                  <a:srgbClr val="FFFFFF"/>
                </a:solidFill>
                <a:latin typeface="Times New Roman"/>
                <a:cs typeface="Times New Roman"/>
              </a:rPr>
              <a:t>   </a:t>
            </a:r>
            <a:r>
              <a:rPr sz="2000" b="1" dirty="0">
                <a:solidFill>
                  <a:srgbClr val="FFFFFF"/>
                </a:solidFill>
                <a:latin typeface="Times New Roman"/>
                <a:cs typeface="Times New Roman"/>
              </a:rPr>
              <a:t>η</a:t>
            </a:r>
            <a:r>
              <a:rPr sz="2000" b="1" spc="405" dirty="0">
                <a:solidFill>
                  <a:srgbClr val="FFFFFF"/>
                </a:solidFill>
                <a:latin typeface="Times New Roman"/>
                <a:cs typeface="Times New Roman"/>
              </a:rPr>
              <a:t>   </a:t>
            </a:r>
            <a:r>
              <a:rPr sz="2000" b="1" spc="-10" dirty="0">
                <a:solidFill>
                  <a:srgbClr val="FFFFFF"/>
                </a:solidFill>
                <a:latin typeface="Times New Roman"/>
                <a:cs typeface="Times New Roman"/>
              </a:rPr>
              <a:t>σημερινή </a:t>
            </a:r>
            <a:r>
              <a:rPr sz="2000" b="1" dirty="0">
                <a:solidFill>
                  <a:srgbClr val="FFFFFF"/>
                </a:solidFill>
                <a:latin typeface="Times New Roman"/>
                <a:cs typeface="Times New Roman"/>
              </a:rPr>
              <a:t>προπόνηση</a:t>
            </a:r>
            <a:r>
              <a:rPr sz="2000" b="1" spc="335" dirty="0">
                <a:solidFill>
                  <a:srgbClr val="FFFFFF"/>
                </a:solidFill>
                <a:latin typeface="Times New Roman"/>
                <a:cs typeface="Times New Roman"/>
              </a:rPr>
              <a:t>  </a:t>
            </a:r>
            <a:r>
              <a:rPr sz="2000" b="1" dirty="0">
                <a:solidFill>
                  <a:srgbClr val="FFFFFF"/>
                </a:solidFill>
                <a:latin typeface="Times New Roman"/>
                <a:cs typeface="Times New Roman"/>
              </a:rPr>
              <a:t>δεν</a:t>
            </a:r>
            <a:r>
              <a:rPr sz="2000" b="1" spc="335" dirty="0">
                <a:solidFill>
                  <a:srgbClr val="FFFFFF"/>
                </a:solidFill>
                <a:latin typeface="Times New Roman"/>
                <a:cs typeface="Times New Roman"/>
              </a:rPr>
              <a:t>  </a:t>
            </a:r>
            <a:r>
              <a:rPr sz="2000" b="1" dirty="0">
                <a:solidFill>
                  <a:srgbClr val="FFFFFF"/>
                </a:solidFill>
                <a:latin typeface="Times New Roman"/>
                <a:cs typeface="Times New Roman"/>
              </a:rPr>
              <a:t>είναι</a:t>
            </a:r>
            <a:r>
              <a:rPr sz="2000" b="1" spc="335" dirty="0">
                <a:solidFill>
                  <a:srgbClr val="FFFFFF"/>
                </a:solidFill>
                <a:latin typeface="Times New Roman"/>
                <a:cs typeface="Times New Roman"/>
              </a:rPr>
              <a:t>  </a:t>
            </a:r>
            <a:r>
              <a:rPr sz="2000" b="1" dirty="0">
                <a:solidFill>
                  <a:srgbClr val="FFFFFF"/>
                </a:solidFill>
                <a:latin typeface="Times New Roman"/>
                <a:cs typeface="Times New Roman"/>
              </a:rPr>
              <a:t>απλώς</a:t>
            </a:r>
            <a:r>
              <a:rPr sz="2000" b="1" spc="335" dirty="0">
                <a:solidFill>
                  <a:srgbClr val="FFFFFF"/>
                </a:solidFill>
                <a:latin typeface="Times New Roman"/>
                <a:cs typeface="Times New Roman"/>
              </a:rPr>
              <a:t>  </a:t>
            </a:r>
            <a:r>
              <a:rPr sz="2000" b="1" spc="-25" dirty="0">
                <a:solidFill>
                  <a:srgbClr val="FFFFFF"/>
                </a:solidFill>
                <a:latin typeface="Times New Roman"/>
                <a:cs typeface="Times New Roman"/>
              </a:rPr>
              <a:t>μια </a:t>
            </a:r>
            <a:r>
              <a:rPr sz="2000" b="1" dirty="0">
                <a:solidFill>
                  <a:srgbClr val="FFFFFF"/>
                </a:solidFill>
                <a:latin typeface="Times New Roman"/>
                <a:cs typeface="Times New Roman"/>
              </a:rPr>
              <a:t>μεμονωμένη</a:t>
            </a:r>
            <a:r>
              <a:rPr sz="2000" b="1" spc="110" dirty="0">
                <a:solidFill>
                  <a:srgbClr val="FFFFFF"/>
                </a:solidFill>
                <a:latin typeface="Times New Roman"/>
                <a:cs typeface="Times New Roman"/>
              </a:rPr>
              <a:t>  </a:t>
            </a:r>
            <a:r>
              <a:rPr sz="2000" b="1" dirty="0">
                <a:solidFill>
                  <a:srgbClr val="FFFFFF"/>
                </a:solidFill>
                <a:latin typeface="Times New Roman"/>
                <a:cs typeface="Times New Roman"/>
              </a:rPr>
              <a:t>συνάντηση</a:t>
            </a:r>
            <a:r>
              <a:rPr sz="2000" b="1" spc="120" dirty="0">
                <a:solidFill>
                  <a:srgbClr val="FFFFFF"/>
                </a:solidFill>
                <a:latin typeface="Times New Roman"/>
                <a:cs typeface="Times New Roman"/>
              </a:rPr>
              <a:t>  </a:t>
            </a:r>
            <a:r>
              <a:rPr sz="2000" b="1" dirty="0">
                <a:solidFill>
                  <a:srgbClr val="FFFFFF"/>
                </a:solidFill>
                <a:latin typeface="Times New Roman"/>
                <a:cs typeface="Times New Roman"/>
              </a:rPr>
              <a:t>-</a:t>
            </a:r>
            <a:r>
              <a:rPr sz="2000" b="1" spc="120" dirty="0">
                <a:solidFill>
                  <a:srgbClr val="FFFFFF"/>
                </a:solidFill>
                <a:latin typeface="Times New Roman"/>
                <a:cs typeface="Times New Roman"/>
              </a:rPr>
              <a:t>  </a:t>
            </a:r>
            <a:r>
              <a:rPr sz="2000" b="1" dirty="0">
                <a:solidFill>
                  <a:srgbClr val="FFFFFF"/>
                </a:solidFill>
                <a:latin typeface="Times New Roman"/>
                <a:cs typeface="Times New Roman"/>
              </a:rPr>
              <a:t>είναι</a:t>
            </a:r>
            <a:r>
              <a:rPr sz="2000" b="1" spc="120" dirty="0">
                <a:solidFill>
                  <a:srgbClr val="FFFFFF"/>
                </a:solidFill>
                <a:latin typeface="Times New Roman"/>
                <a:cs typeface="Times New Roman"/>
              </a:rPr>
              <a:t>  </a:t>
            </a:r>
            <a:r>
              <a:rPr sz="2000" b="1" spc="-25" dirty="0">
                <a:solidFill>
                  <a:srgbClr val="FFFFFF"/>
                </a:solidFill>
                <a:latin typeface="Times New Roman"/>
                <a:cs typeface="Times New Roman"/>
              </a:rPr>
              <a:t>το </a:t>
            </a:r>
            <a:r>
              <a:rPr sz="2000" b="1" dirty="0">
                <a:solidFill>
                  <a:srgbClr val="FFFFFF"/>
                </a:solidFill>
                <a:latin typeface="Times New Roman"/>
                <a:cs typeface="Times New Roman"/>
              </a:rPr>
              <a:t>πρώτο</a:t>
            </a:r>
            <a:r>
              <a:rPr sz="2000" b="1" spc="185" dirty="0">
                <a:solidFill>
                  <a:srgbClr val="FFFFFF"/>
                </a:solidFill>
                <a:latin typeface="Times New Roman"/>
                <a:cs typeface="Times New Roman"/>
              </a:rPr>
              <a:t> </a:t>
            </a:r>
            <a:r>
              <a:rPr sz="2000" b="1" dirty="0">
                <a:solidFill>
                  <a:srgbClr val="FFFFFF"/>
                </a:solidFill>
                <a:latin typeface="Times New Roman"/>
                <a:cs typeface="Times New Roman"/>
              </a:rPr>
              <a:t>βήμα</a:t>
            </a:r>
            <a:r>
              <a:rPr sz="2000" b="1" spc="185" dirty="0">
                <a:solidFill>
                  <a:srgbClr val="FFFFFF"/>
                </a:solidFill>
                <a:latin typeface="Times New Roman"/>
                <a:cs typeface="Times New Roman"/>
              </a:rPr>
              <a:t> </a:t>
            </a:r>
            <a:r>
              <a:rPr sz="2000" b="1" dirty="0">
                <a:solidFill>
                  <a:srgbClr val="FFFFFF"/>
                </a:solidFill>
                <a:latin typeface="Times New Roman"/>
                <a:cs typeface="Times New Roman"/>
              </a:rPr>
              <a:t>για</a:t>
            </a:r>
            <a:r>
              <a:rPr sz="2000" b="1" spc="185" dirty="0">
                <a:solidFill>
                  <a:srgbClr val="FFFFFF"/>
                </a:solidFill>
                <a:latin typeface="Times New Roman"/>
                <a:cs typeface="Times New Roman"/>
              </a:rPr>
              <a:t> </a:t>
            </a:r>
            <a:r>
              <a:rPr sz="2000" b="1" dirty="0">
                <a:solidFill>
                  <a:srgbClr val="FFFFFF"/>
                </a:solidFill>
                <a:latin typeface="Times New Roman"/>
                <a:cs typeface="Times New Roman"/>
              </a:rPr>
              <a:t>μια</a:t>
            </a:r>
            <a:r>
              <a:rPr sz="2000" b="1" spc="190" dirty="0">
                <a:solidFill>
                  <a:srgbClr val="FFFFFF"/>
                </a:solidFill>
                <a:latin typeface="Times New Roman"/>
                <a:cs typeface="Times New Roman"/>
              </a:rPr>
              <a:t> </a:t>
            </a:r>
            <a:r>
              <a:rPr sz="2000" b="1" spc="-10" dirty="0">
                <a:solidFill>
                  <a:srgbClr val="FFFFFF"/>
                </a:solidFill>
                <a:latin typeface="Times New Roman"/>
                <a:cs typeface="Times New Roman"/>
              </a:rPr>
              <a:t>δραστηριότητα </a:t>
            </a:r>
            <a:r>
              <a:rPr sz="2000" b="1" dirty="0">
                <a:solidFill>
                  <a:srgbClr val="FFFFFF"/>
                </a:solidFill>
                <a:latin typeface="Times New Roman"/>
                <a:cs typeface="Times New Roman"/>
              </a:rPr>
              <a:t>που</a:t>
            </a:r>
            <a:r>
              <a:rPr sz="2000" b="1" spc="-20" dirty="0">
                <a:solidFill>
                  <a:srgbClr val="FFFFFF"/>
                </a:solidFill>
                <a:latin typeface="Times New Roman"/>
                <a:cs typeface="Times New Roman"/>
              </a:rPr>
              <a:t> </a:t>
            </a:r>
            <a:r>
              <a:rPr sz="2000" b="1" dirty="0">
                <a:solidFill>
                  <a:srgbClr val="FFFFFF"/>
                </a:solidFill>
                <a:latin typeface="Times New Roman"/>
                <a:cs typeface="Times New Roman"/>
              </a:rPr>
              <a:t>θα</a:t>
            </a:r>
            <a:r>
              <a:rPr sz="2000" b="1" spc="-5" dirty="0">
                <a:solidFill>
                  <a:srgbClr val="FFFFFF"/>
                </a:solidFill>
                <a:latin typeface="Times New Roman"/>
                <a:cs typeface="Times New Roman"/>
              </a:rPr>
              <a:t> </a:t>
            </a:r>
            <a:r>
              <a:rPr sz="2000" b="1" spc="-10" dirty="0">
                <a:solidFill>
                  <a:srgbClr val="FFFFFF"/>
                </a:solidFill>
                <a:latin typeface="Times New Roman"/>
                <a:cs typeface="Times New Roman"/>
              </a:rPr>
              <a:t>διαρκέσει.</a:t>
            </a:r>
            <a:endParaRPr sz="2000">
              <a:latin typeface="Times New Roman"/>
              <a:cs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30245" y="635131"/>
            <a:ext cx="1348516" cy="777419"/>
          </a:xfrm>
          <a:prstGeom prst="rect">
            <a:avLst/>
          </a:prstGeom>
        </p:spPr>
      </p:pic>
      <p:pic>
        <p:nvPicPr>
          <p:cNvPr id="3" name="object 3"/>
          <p:cNvPicPr/>
          <p:nvPr/>
        </p:nvPicPr>
        <p:blipFill>
          <a:blip r:embed="rId3" cstate="print"/>
          <a:stretch>
            <a:fillRect/>
          </a:stretch>
        </p:blipFill>
        <p:spPr>
          <a:xfrm>
            <a:off x="5733841" y="8997264"/>
            <a:ext cx="6781870" cy="514393"/>
          </a:xfrm>
          <a:prstGeom prst="rect">
            <a:avLst/>
          </a:prstGeom>
        </p:spPr>
      </p:pic>
      <p:pic>
        <p:nvPicPr>
          <p:cNvPr id="4" name="object 4"/>
          <p:cNvPicPr/>
          <p:nvPr/>
        </p:nvPicPr>
        <p:blipFill>
          <a:blip r:embed="rId4" cstate="print"/>
          <a:stretch>
            <a:fillRect/>
          </a:stretch>
        </p:blipFill>
        <p:spPr>
          <a:xfrm>
            <a:off x="13435021" y="672462"/>
            <a:ext cx="725022" cy="695906"/>
          </a:xfrm>
          <a:prstGeom prst="rect">
            <a:avLst/>
          </a:prstGeom>
        </p:spPr>
      </p:pic>
      <p:pic>
        <p:nvPicPr>
          <p:cNvPr id="5" name="object 5"/>
          <p:cNvPicPr/>
          <p:nvPr/>
        </p:nvPicPr>
        <p:blipFill>
          <a:blip r:embed="rId5" cstate="print"/>
          <a:stretch>
            <a:fillRect/>
          </a:stretch>
        </p:blipFill>
        <p:spPr>
          <a:xfrm>
            <a:off x="14252565" y="900605"/>
            <a:ext cx="951038" cy="329652"/>
          </a:xfrm>
          <a:prstGeom prst="rect">
            <a:avLst/>
          </a:prstGeom>
        </p:spPr>
      </p:pic>
      <p:pic>
        <p:nvPicPr>
          <p:cNvPr id="6" name="object 6"/>
          <p:cNvPicPr/>
          <p:nvPr/>
        </p:nvPicPr>
        <p:blipFill>
          <a:blip r:embed="rId6" cstate="print"/>
          <a:stretch>
            <a:fillRect/>
          </a:stretch>
        </p:blipFill>
        <p:spPr>
          <a:xfrm>
            <a:off x="15350858" y="869981"/>
            <a:ext cx="771668" cy="308368"/>
          </a:xfrm>
          <a:prstGeom prst="rect">
            <a:avLst/>
          </a:prstGeom>
        </p:spPr>
      </p:pic>
      <p:grpSp>
        <p:nvGrpSpPr>
          <p:cNvPr id="7" name="object 7"/>
          <p:cNvGrpSpPr/>
          <p:nvPr/>
        </p:nvGrpSpPr>
        <p:grpSpPr>
          <a:xfrm>
            <a:off x="16026384" y="473963"/>
            <a:ext cx="1716405" cy="1109980"/>
            <a:chOff x="16026384" y="473963"/>
            <a:chExt cx="1716405" cy="1109980"/>
          </a:xfrm>
        </p:grpSpPr>
        <p:pic>
          <p:nvPicPr>
            <p:cNvPr id="8" name="object 8"/>
            <p:cNvPicPr/>
            <p:nvPr/>
          </p:nvPicPr>
          <p:blipFill>
            <a:blip r:embed="rId7" cstate="print"/>
            <a:stretch>
              <a:fillRect/>
            </a:stretch>
          </p:blipFill>
          <p:spPr>
            <a:xfrm>
              <a:off x="17126308" y="739139"/>
              <a:ext cx="615872" cy="567874"/>
            </a:xfrm>
            <a:prstGeom prst="rect">
              <a:avLst/>
            </a:prstGeom>
          </p:spPr>
        </p:pic>
        <p:pic>
          <p:nvPicPr>
            <p:cNvPr id="9" name="object 9"/>
            <p:cNvPicPr/>
            <p:nvPr/>
          </p:nvPicPr>
          <p:blipFill>
            <a:blip r:embed="rId8" cstate="print"/>
            <a:stretch>
              <a:fillRect/>
            </a:stretch>
          </p:blipFill>
          <p:spPr>
            <a:xfrm>
              <a:off x="16026384" y="473963"/>
              <a:ext cx="1110996" cy="1109472"/>
            </a:xfrm>
            <a:prstGeom prst="rect">
              <a:avLst/>
            </a:prstGeom>
          </p:spPr>
        </p:pic>
      </p:grpSp>
      <p:sp>
        <p:nvSpPr>
          <p:cNvPr id="10" name="object 10"/>
          <p:cNvSpPr/>
          <p:nvPr/>
        </p:nvSpPr>
        <p:spPr>
          <a:xfrm>
            <a:off x="0" y="0"/>
            <a:ext cx="8458200" cy="10287000"/>
          </a:xfrm>
          <a:custGeom>
            <a:avLst/>
            <a:gdLst/>
            <a:ahLst/>
            <a:cxnLst/>
            <a:rect l="l" t="t" r="r" b="b"/>
            <a:pathLst>
              <a:path w="8458200" h="10287000">
                <a:moveTo>
                  <a:pt x="8458200" y="2117725"/>
                </a:moveTo>
                <a:lnTo>
                  <a:pt x="8453196" y="2058365"/>
                </a:lnTo>
                <a:lnTo>
                  <a:pt x="8439099" y="2005012"/>
                </a:lnTo>
                <a:lnTo>
                  <a:pt x="8417242" y="1959787"/>
                </a:lnTo>
                <a:lnTo>
                  <a:pt x="8388934" y="1924850"/>
                </a:lnTo>
                <a:lnTo>
                  <a:pt x="8355533" y="1902320"/>
                </a:lnTo>
                <a:lnTo>
                  <a:pt x="8318373" y="1894332"/>
                </a:lnTo>
                <a:lnTo>
                  <a:pt x="342900" y="1894332"/>
                </a:lnTo>
                <a:lnTo>
                  <a:pt x="342900" y="0"/>
                </a:lnTo>
                <a:lnTo>
                  <a:pt x="0" y="0"/>
                </a:lnTo>
                <a:lnTo>
                  <a:pt x="0" y="2117725"/>
                </a:lnTo>
                <a:lnTo>
                  <a:pt x="0" y="2856611"/>
                </a:lnTo>
                <a:lnTo>
                  <a:pt x="0" y="10287000"/>
                </a:lnTo>
                <a:lnTo>
                  <a:pt x="342900" y="10287000"/>
                </a:lnTo>
                <a:lnTo>
                  <a:pt x="342900" y="3080004"/>
                </a:lnTo>
                <a:lnTo>
                  <a:pt x="8318373" y="3080004"/>
                </a:lnTo>
                <a:lnTo>
                  <a:pt x="8388934" y="3049498"/>
                </a:lnTo>
                <a:lnTo>
                  <a:pt x="8417242" y="3014561"/>
                </a:lnTo>
                <a:lnTo>
                  <a:pt x="8439099" y="2969336"/>
                </a:lnTo>
                <a:lnTo>
                  <a:pt x="8453196" y="2915983"/>
                </a:lnTo>
                <a:lnTo>
                  <a:pt x="8458200" y="2856611"/>
                </a:lnTo>
                <a:lnTo>
                  <a:pt x="8458200" y="2117725"/>
                </a:lnTo>
                <a:close/>
              </a:path>
            </a:pathLst>
          </a:custGeom>
          <a:solidFill>
            <a:srgbClr val="53459C"/>
          </a:solidFill>
        </p:spPr>
        <p:txBody>
          <a:bodyPr wrap="square" lIns="0" tIns="0" rIns="0" bIns="0" rtlCol="0"/>
          <a:lstStyle/>
          <a:p>
            <a:endParaRPr/>
          </a:p>
        </p:txBody>
      </p:sp>
      <p:sp>
        <p:nvSpPr>
          <p:cNvPr id="11" name="object 11" descr="$PPTXTitle"/>
          <p:cNvSpPr txBox="1">
            <a:spLocks noGrp="1"/>
          </p:cNvSpPr>
          <p:nvPr>
            <p:ph type="title"/>
          </p:nvPr>
        </p:nvSpPr>
        <p:spPr>
          <a:prstGeom prst="rect">
            <a:avLst/>
          </a:prstGeom>
        </p:spPr>
        <p:txBody>
          <a:bodyPr vert="horz" wrap="square" lIns="0" tIns="12700" rIns="0" bIns="0" rtlCol="0">
            <a:spAutoFit/>
          </a:bodyPr>
          <a:lstStyle/>
          <a:p>
            <a:pPr marL="35560">
              <a:lnSpc>
                <a:spcPct val="100000"/>
              </a:lnSpc>
              <a:spcBef>
                <a:spcPts val="100"/>
              </a:spcBef>
            </a:pPr>
            <a:r>
              <a:rPr sz="3200" dirty="0"/>
              <a:t>Τι</a:t>
            </a:r>
            <a:r>
              <a:rPr sz="3200" spc="-10" dirty="0"/>
              <a:t> </a:t>
            </a:r>
            <a:r>
              <a:rPr sz="3200" dirty="0"/>
              <a:t>είναι</a:t>
            </a:r>
            <a:r>
              <a:rPr sz="3200" spc="-5" dirty="0"/>
              <a:t> </a:t>
            </a:r>
            <a:r>
              <a:rPr sz="3200" dirty="0"/>
              <a:t>το</a:t>
            </a:r>
            <a:r>
              <a:rPr sz="3200" spc="-10" dirty="0"/>
              <a:t> </a:t>
            </a:r>
            <a:r>
              <a:rPr sz="3200" dirty="0"/>
              <a:t>Εγχειρίδιο</a:t>
            </a:r>
            <a:r>
              <a:rPr sz="3200" spc="-125" dirty="0"/>
              <a:t> </a:t>
            </a:r>
            <a:r>
              <a:rPr sz="3200" dirty="0"/>
              <a:t>για</a:t>
            </a:r>
            <a:r>
              <a:rPr sz="3200" spc="-5" dirty="0"/>
              <a:t> </a:t>
            </a:r>
            <a:r>
              <a:rPr sz="3200" spc="-10" dirty="0"/>
              <a:t>συντονιστές/τριες;</a:t>
            </a:r>
            <a:endParaRPr sz="3200"/>
          </a:p>
        </p:txBody>
      </p:sp>
      <p:sp>
        <p:nvSpPr>
          <p:cNvPr id="12" name="object 12"/>
          <p:cNvSpPr txBox="1"/>
          <p:nvPr/>
        </p:nvSpPr>
        <p:spPr>
          <a:xfrm>
            <a:off x="830245" y="3646404"/>
            <a:ext cx="10342880" cy="758190"/>
          </a:xfrm>
          <a:prstGeom prst="rect">
            <a:avLst/>
          </a:prstGeom>
        </p:spPr>
        <p:txBody>
          <a:bodyPr vert="horz" wrap="square" lIns="0" tIns="12700" rIns="0" bIns="0" rtlCol="0">
            <a:spAutoFit/>
          </a:bodyPr>
          <a:lstStyle/>
          <a:p>
            <a:pPr marL="12700" marR="5080" indent="82550">
              <a:lnSpc>
                <a:spcPct val="100000"/>
              </a:lnSpc>
              <a:spcBef>
                <a:spcPts val="100"/>
              </a:spcBef>
            </a:pPr>
            <a:r>
              <a:rPr sz="2400" b="1" dirty="0">
                <a:solidFill>
                  <a:srgbClr val="53459C"/>
                </a:solidFill>
                <a:latin typeface="Times New Roman"/>
                <a:cs typeface="Times New Roman"/>
              </a:rPr>
              <a:t>Ένα</a:t>
            </a:r>
            <a:r>
              <a:rPr sz="2400" b="1" spc="-45" dirty="0">
                <a:solidFill>
                  <a:srgbClr val="53459C"/>
                </a:solidFill>
                <a:latin typeface="Times New Roman"/>
                <a:cs typeface="Times New Roman"/>
              </a:rPr>
              <a:t> </a:t>
            </a:r>
            <a:r>
              <a:rPr sz="2400" b="1" dirty="0">
                <a:solidFill>
                  <a:srgbClr val="53459C"/>
                </a:solidFill>
                <a:latin typeface="Times New Roman"/>
                <a:cs typeface="Times New Roman"/>
              </a:rPr>
              <a:t>πρακτικό,</a:t>
            </a:r>
            <a:r>
              <a:rPr sz="2400" b="1" spc="-40" dirty="0">
                <a:solidFill>
                  <a:srgbClr val="53459C"/>
                </a:solidFill>
                <a:latin typeface="Times New Roman"/>
                <a:cs typeface="Times New Roman"/>
              </a:rPr>
              <a:t> </a:t>
            </a:r>
            <a:r>
              <a:rPr sz="2400" b="1" dirty="0">
                <a:solidFill>
                  <a:srgbClr val="53459C"/>
                </a:solidFill>
                <a:latin typeface="Times New Roman"/>
                <a:cs typeface="Times New Roman"/>
              </a:rPr>
              <a:t>έτοιμο</a:t>
            </a:r>
            <a:r>
              <a:rPr sz="2400" b="1" spc="-40" dirty="0">
                <a:solidFill>
                  <a:srgbClr val="53459C"/>
                </a:solidFill>
                <a:latin typeface="Times New Roman"/>
                <a:cs typeface="Times New Roman"/>
              </a:rPr>
              <a:t> </a:t>
            </a:r>
            <a:r>
              <a:rPr sz="2400" b="1" dirty="0">
                <a:solidFill>
                  <a:srgbClr val="53459C"/>
                </a:solidFill>
                <a:latin typeface="Times New Roman"/>
                <a:cs typeface="Times New Roman"/>
              </a:rPr>
              <a:t>προς</a:t>
            </a:r>
            <a:r>
              <a:rPr sz="2400" b="1" spc="-45" dirty="0">
                <a:solidFill>
                  <a:srgbClr val="53459C"/>
                </a:solidFill>
                <a:latin typeface="Times New Roman"/>
                <a:cs typeface="Times New Roman"/>
              </a:rPr>
              <a:t> </a:t>
            </a:r>
            <a:r>
              <a:rPr sz="2400" b="1" dirty="0">
                <a:solidFill>
                  <a:srgbClr val="53459C"/>
                </a:solidFill>
                <a:latin typeface="Times New Roman"/>
                <a:cs typeface="Times New Roman"/>
              </a:rPr>
              <a:t>χρήση</a:t>
            </a:r>
            <a:r>
              <a:rPr sz="2400" b="1" spc="-40" dirty="0">
                <a:solidFill>
                  <a:srgbClr val="53459C"/>
                </a:solidFill>
                <a:latin typeface="Times New Roman"/>
                <a:cs typeface="Times New Roman"/>
              </a:rPr>
              <a:t> </a:t>
            </a:r>
            <a:r>
              <a:rPr sz="2400" b="1" dirty="0">
                <a:solidFill>
                  <a:srgbClr val="53459C"/>
                </a:solidFill>
                <a:latin typeface="Times New Roman"/>
                <a:cs typeface="Times New Roman"/>
              </a:rPr>
              <a:t>υλικό</a:t>
            </a:r>
            <a:r>
              <a:rPr sz="2400" b="1" spc="-40" dirty="0">
                <a:solidFill>
                  <a:srgbClr val="53459C"/>
                </a:solidFill>
                <a:latin typeface="Times New Roman"/>
                <a:cs typeface="Times New Roman"/>
              </a:rPr>
              <a:t> </a:t>
            </a:r>
            <a:r>
              <a:rPr sz="2400" b="1" dirty="0">
                <a:solidFill>
                  <a:srgbClr val="53459C"/>
                </a:solidFill>
                <a:latin typeface="Times New Roman"/>
                <a:cs typeface="Times New Roman"/>
              </a:rPr>
              <a:t>που</a:t>
            </a:r>
            <a:r>
              <a:rPr sz="2400" b="1" spc="-45" dirty="0">
                <a:solidFill>
                  <a:srgbClr val="53459C"/>
                </a:solidFill>
                <a:latin typeface="Times New Roman"/>
                <a:cs typeface="Times New Roman"/>
              </a:rPr>
              <a:t> </a:t>
            </a:r>
            <a:r>
              <a:rPr sz="2400" b="1" dirty="0">
                <a:solidFill>
                  <a:srgbClr val="53459C"/>
                </a:solidFill>
                <a:latin typeface="Times New Roman"/>
                <a:cs typeface="Times New Roman"/>
              </a:rPr>
              <a:t>αναπτύχθηκε</a:t>
            </a:r>
            <a:r>
              <a:rPr sz="2400" b="1" spc="-40" dirty="0">
                <a:solidFill>
                  <a:srgbClr val="53459C"/>
                </a:solidFill>
                <a:latin typeface="Times New Roman"/>
                <a:cs typeface="Times New Roman"/>
              </a:rPr>
              <a:t> </a:t>
            </a:r>
            <a:r>
              <a:rPr sz="2400" b="1" dirty="0">
                <a:solidFill>
                  <a:srgbClr val="53459C"/>
                </a:solidFill>
                <a:latin typeface="Times New Roman"/>
                <a:cs typeface="Times New Roman"/>
              </a:rPr>
              <a:t>και</a:t>
            </a:r>
            <a:r>
              <a:rPr sz="2400" b="1" spc="-40" dirty="0">
                <a:solidFill>
                  <a:srgbClr val="53459C"/>
                </a:solidFill>
                <a:latin typeface="Times New Roman"/>
                <a:cs typeface="Times New Roman"/>
              </a:rPr>
              <a:t> </a:t>
            </a:r>
            <a:r>
              <a:rPr sz="2400" b="1" spc="-10" dirty="0">
                <a:solidFill>
                  <a:srgbClr val="53459C"/>
                </a:solidFill>
                <a:latin typeface="Times New Roman"/>
                <a:cs typeface="Times New Roman"/>
              </a:rPr>
              <a:t>δοκιμάστηκε</a:t>
            </a:r>
            <a:r>
              <a:rPr sz="2400" b="1" spc="-40" dirty="0">
                <a:solidFill>
                  <a:srgbClr val="53459C"/>
                </a:solidFill>
                <a:latin typeface="Times New Roman"/>
                <a:cs typeface="Times New Roman"/>
              </a:rPr>
              <a:t> </a:t>
            </a:r>
            <a:r>
              <a:rPr sz="2400" b="1" spc="-25" dirty="0">
                <a:solidFill>
                  <a:srgbClr val="53459C"/>
                </a:solidFill>
                <a:latin typeface="Times New Roman"/>
                <a:cs typeface="Times New Roman"/>
              </a:rPr>
              <a:t>σε </a:t>
            </a:r>
            <a:r>
              <a:rPr sz="2400" b="1" dirty="0">
                <a:solidFill>
                  <a:srgbClr val="53459C"/>
                </a:solidFill>
                <a:latin typeface="Times New Roman"/>
                <a:cs typeface="Times New Roman"/>
              </a:rPr>
              <a:t>όλες</a:t>
            </a:r>
            <a:r>
              <a:rPr sz="2400" b="1" spc="-25" dirty="0">
                <a:solidFill>
                  <a:srgbClr val="53459C"/>
                </a:solidFill>
                <a:latin typeface="Times New Roman"/>
                <a:cs typeface="Times New Roman"/>
              </a:rPr>
              <a:t> </a:t>
            </a:r>
            <a:r>
              <a:rPr sz="2400" b="1" dirty="0">
                <a:solidFill>
                  <a:srgbClr val="53459C"/>
                </a:solidFill>
                <a:latin typeface="Times New Roman"/>
                <a:cs typeface="Times New Roman"/>
              </a:rPr>
              <a:t>τις</a:t>
            </a:r>
            <a:r>
              <a:rPr sz="2400" b="1" spc="-25" dirty="0">
                <a:solidFill>
                  <a:srgbClr val="53459C"/>
                </a:solidFill>
                <a:latin typeface="Times New Roman"/>
                <a:cs typeface="Times New Roman"/>
              </a:rPr>
              <a:t> </a:t>
            </a:r>
            <a:r>
              <a:rPr sz="2400" b="1" spc="-20" dirty="0">
                <a:solidFill>
                  <a:srgbClr val="53459C"/>
                </a:solidFill>
                <a:latin typeface="Times New Roman"/>
                <a:cs typeface="Times New Roman"/>
              </a:rPr>
              <a:t>χώρες-</a:t>
            </a:r>
            <a:r>
              <a:rPr sz="2400" b="1" dirty="0">
                <a:solidFill>
                  <a:srgbClr val="53459C"/>
                </a:solidFill>
                <a:latin typeface="Times New Roman"/>
                <a:cs typeface="Times New Roman"/>
              </a:rPr>
              <a:t>εταίρους</a:t>
            </a:r>
            <a:r>
              <a:rPr sz="2400" b="1" spc="-20" dirty="0">
                <a:solidFill>
                  <a:srgbClr val="53459C"/>
                </a:solidFill>
                <a:latin typeface="Times New Roman"/>
                <a:cs typeface="Times New Roman"/>
              </a:rPr>
              <a:t> </a:t>
            </a:r>
            <a:r>
              <a:rPr sz="2400" b="1" dirty="0">
                <a:solidFill>
                  <a:srgbClr val="53459C"/>
                </a:solidFill>
                <a:latin typeface="Times New Roman"/>
                <a:cs typeface="Times New Roman"/>
              </a:rPr>
              <a:t>του</a:t>
            </a:r>
            <a:r>
              <a:rPr sz="2400" b="1" spc="-25" dirty="0">
                <a:solidFill>
                  <a:srgbClr val="53459C"/>
                </a:solidFill>
                <a:latin typeface="Times New Roman"/>
                <a:cs typeface="Times New Roman"/>
              </a:rPr>
              <a:t> </a:t>
            </a:r>
            <a:r>
              <a:rPr sz="2400" b="1" dirty="0">
                <a:solidFill>
                  <a:srgbClr val="53459C"/>
                </a:solidFill>
                <a:latin typeface="Times New Roman"/>
                <a:cs typeface="Times New Roman"/>
              </a:rPr>
              <a:t>προγράμματος</a:t>
            </a:r>
            <a:r>
              <a:rPr sz="2400" b="1" spc="-20" dirty="0">
                <a:solidFill>
                  <a:srgbClr val="53459C"/>
                </a:solidFill>
                <a:latin typeface="Times New Roman"/>
                <a:cs typeface="Times New Roman"/>
              </a:rPr>
              <a:t> </a:t>
            </a:r>
            <a:r>
              <a:rPr sz="2400" b="1" spc="-10" dirty="0">
                <a:solidFill>
                  <a:srgbClr val="53459C"/>
                </a:solidFill>
                <a:latin typeface="Times New Roman"/>
                <a:cs typeface="Times New Roman"/>
              </a:rPr>
              <a:t>LEGENDS</a:t>
            </a:r>
            <a:endParaRPr sz="2400" dirty="0">
              <a:latin typeface="Times New Roman"/>
              <a:cs typeface="Times New Roman"/>
            </a:endParaRPr>
          </a:p>
        </p:txBody>
      </p:sp>
      <p:sp>
        <p:nvSpPr>
          <p:cNvPr id="13" name="object 13"/>
          <p:cNvSpPr txBox="1"/>
          <p:nvPr/>
        </p:nvSpPr>
        <p:spPr>
          <a:xfrm>
            <a:off x="890117" y="5241772"/>
            <a:ext cx="9451975" cy="2515870"/>
          </a:xfrm>
          <a:prstGeom prst="rect">
            <a:avLst/>
          </a:prstGeom>
        </p:spPr>
        <p:txBody>
          <a:bodyPr vert="horz" wrap="square" lIns="0" tIns="165100" rIns="0" bIns="0" rtlCol="0">
            <a:spAutoFit/>
          </a:bodyPr>
          <a:lstStyle/>
          <a:p>
            <a:pPr marL="354965" indent="-342265">
              <a:lnSpc>
                <a:spcPct val="100000"/>
              </a:lnSpc>
              <a:spcBef>
                <a:spcPts val="1300"/>
              </a:spcBef>
              <a:buFont typeface="Arial"/>
              <a:buChar char="•"/>
              <a:tabLst>
                <a:tab pos="354965" algn="l"/>
              </a:tabLst>
            </a:pPr>
            <a:r>
              <a:rPr sz="2000" spc="-75" dirty="0">
                <a:solidFill>
                  <a:srgbClr val="77BE46"/>
                </a:solidFill>
                <a:latin typeface="Arial Black"/>
                <a:cs typeface="Arial Black"/>
              </a:rPr>
              <a:t>6</a:t>
            </a:r>
            <a:r>
              <a:rPr sz="2000" spc="-170" dirty="0">
                <a:solidFill>
                  <a:srgbClr val="77BE46"/>
                </a:solidFill>
                <a:latin typeface="Arial Black"/>
                <a:cs typeface="Arial Black"/>
              </a:rPr>
              <a:t> </a:t>
            </a:r>
            <a:r>
              <a:rPr sz="2000" b="1" dirty="0">
                <a:solidFill>
                  <a:srgbClr val="77BE46"/>
                </a:solidFill>
                <a:latin typeface="Times New Roman"/>
                <a:cs typeface="Times New Roman"/>
              </a:rPr>
              <a:t>κύριες</a:t>
            </a:r>
            <a:r>
              <a:rPr sz="2000" b="1" spc="-25" dirty="0">
                <a:solidFill>
                  <a:srgbClr val="77BE46"/>
                </a:solidFill>
                <a:latin typeface="Times New Roman"/>
                <a:cs typeface="Times New Roman"/>
              </a:rPr>
              <a:t> </a:t>
            </a:r>
            <a:r>
              <a:rPr sz="2000" b="1" dirty="0">
                <a:solidFill>
                  <a:srgbClr val="77BE46"/>
                </a:solidFill>
                <a:latin typeface="Times New Roman"/>
                <a:cs typeface="Times New Roman"/>
              </a:rPr>
              <a:t>ενότητες</a:t>
            </a:r>
            <a:r>
              <a:rPr sz="2000" b="1" spc="-10" dirty="0">
                <a:solidFill>
                  <a:srgbClr val="77BE46"/>
                </a:solidFill>
                <a:latin typeface="Times New Roman"/>
                <a:cs typeface="Times New Roman"/>
              </a:rPr>
              <a:t> </a:t>
            </a:r>
            <a:r>
              <a:rPr sz="2000" spc="-229" dirty="0">
                <a:latin typeface="Lucida Sans Unicode"/>
                <a:cs typeface="Lucida Sans Unicode"/>
              </a:rPr>
              <a:t>+</a:t>
            </a:r>
            <a:r>
              <a:rPr sz="2000" spc="-135" dirty="0">
                <a:latin typeface="Lucida Sans Unicode"/>
                <a:cs typeface="Lucida Sans Unicode"/>
              </a:rPr>
              <a:t> </a:t>
            </a:r>
            <a:r>
              <a:rPr sz="2000" dirty="0">
                <a:latin typeface="Times New Roman"/>
                <a:cs typeface="Times New Roman"/>
              </a:rPr>
              <a:t>επιπρόσθετο</a:t>
            </a:r>
            <a:r>
              <a:rPr sz="2000" spc="-5" dirty="0">
                <a:latin typeface="Times New Roman"/>
                <a:cs typeface="Times New Roman"/>
              </a:rPr>
              <a:t> </a:t>
            </a:r>
            <a:r>
              <a:rPr sz="2000" spc="-10" dirty="0">
                <a:latin typeface="Times New Roman"/>
                <a:cs typeface="Times New Roman"/>
              </a:rPr>
              <a:t>υλικό</a:t>
            </a:r>
            <a:endParaRPr sz="2000">
              <a:latin typeface="Times New Roman"/>
              <a:cs typeface="Times New Roman"/>
            </a:endParaRPr>
          </a:p>
          <a:p>
            <a:pPr marL="354965" indent="-342265">
              <a:lnSpc>
                <a:spcPct val="100000"/>
              </a:lnSpc>
              <a:spcBef>
                <a:spcPts val="1200"/>
              </a:spcBef>
              <a:buClr>
                <a:srgbClr val="77BE46"/>
              </a:buClr>
              <a:buFont typeface="Arial"/>
              <a:buChar char="•"/>
              <a:tabLst>
                <a:tab pos="354965" algn="l"/>
              </a:tabLst>
            </a:pPr>
            <a:r>
              <a:rPr sz="2000" dirty="0">
                <a:latin typeface="Times New Roman"/>
                <a:cs typeface="Times New Roman"/>
              </a:rPr>
              <a:t>Σχεδιασμένο</a:t>
            </a:r>
            <a:r>
              <a:rPr sz="2000" spc="-25" dirty="0">
                <a:latin typeface="Times New Roman"/>
                <a:cs typeface="Times New Roman"/>
              </a:rPr>
              <a:t> </a:t>
            </a:r>
            <a:r>
              <a:rPr sz="2000" dirty="0">
                <a:latin typeface="Times New Roman"/>
                <a:cs typeface="Times New Roman"/>
              </a:rPr>
              <a:t>για</a:t>
            </a:r>
            <a:r>
              <a:rPr sz="2000" spc="-25" dirty="0">
                <a:latin typeface="Times New Roman"/>
                <a:cs typeface="Times New Roman"/>
              </a:rPr>
              <a:t> </a:t>
            </a:r>
            <a:r>
              <a:rPr sz="2000" dirty="0">
                <a:latin typeface="Times New Roman"/>
                <a:cs typeface="Times New Roman"/>
              </a:rPr>
              <a:t>να</a:t>
            </a:r>
            <a:r>
              <a:rPr sz="2000" spc="-20" dirty="0">
                <a:latin typeface="Times New Roman"/>
                <a:cs typeface="Times New Roman"/>
              </a:rPr>
              <a:t> </a:t>
            </a:r>
            <a:r>
              <a:rPr sz="2000" dirty="0">
                <a:latin typeface="Times New Roman"/>
                <a:cs typeface="Times New Roman"/>
              </a:rPr>
              <a:t>εφαρμόζεται</a:t>
            </a:r>
            <a:r>
              <a:rPr sz="2000" spc="-25" dirty="0">
                <a:latin typeface="Times New Roman"/>
                <a:cs typeface="Times New Roman"/>
              </a:rPr>
              <a:t> </a:t>
            </a:r>
            <a:r>
              <a:rPr sz="2000" b="1" dirty="0">
                <a:solidFill>
                  <a:srgbClr val="77BE46"/>
                </a:solidFill>
                <a:latin typeface="Times New Roman"/>
                <a:cs typeface="Times New Roman"/>
              </a:rPr>
              <a:t>σε</a:t>
            </a:r>
            <a:r>
              <a:rPr sz="2000" b="1" spc="-20" dirty="0">
                <a:solidFill>
                  <a:srgbClr val="77BE46"/>
                </a:solidFill>
                <a:latin typeface="Times New Roman"/>
                <a:cs typeface="Times New Roman"/>
              </a:rPr>
              <a:t> </a:t>
            </a:r>
            <a:r>
              <a:rPr sz="2000" b="1" dirty="0">
                <a:solidFill>
                  <a:srgbClr val="77BE46"/>
                </a:solidFill>
                <a:latin typeface="Times New Roman"/>
                <a:cs typeface="Times New Roman"/>
              </a:rPr>
              <a:t>τοπικό</a:t>
            </a:r>
            <a:r>
              <a:rPr sz="2000" b="1" spc="-25" dirty="0">
                <a:solidFill>
                  <a:srgbClr val="77BE46"/>
                </a:solidFill>
                <a:latin typeface="Times New Roman"/>
                <a:cs typeface="Times New Roman"/>
              </a:rPr>
              <a:t> </a:t>
            </a:r>
            <a:r>
              <a:rPr sz="2000" b="1" spc="-10" dirty="0">
                <a:solidFill>
                  <a:srgbClr val="77BE46"/>
                </a:solidFill>
                <a:latin typeface="Times New Roman"/>
                <a:cs typeface="Times New Roman"/>
              </a:rPr>
              <a:t>επίπεδο</a:t>
            </a:r>
            <a:endParaRPr sz="2000">
              <a:latin typeface="Times New Roman"/>
              <a:cs typeface="Times New Roman"/>
            </a:endParaRPr>
          </a:p>
          <a:p>
            <a:pPr marL="355600" marR="48895" indent="-342900">
              <a:lnSpc>
                <a:spcPct val="100000"/>
              </a:lnSpc>
              <a:spcBef>
                <a:spcPts val="1200"/>
              </a:spcBef>
              <a:buClr>
                <a:srgbClr val="77BE46"/>
              </a:buClr>
              <a:buFont typeface="Arial"/>
              <a:buChar char="•"/>
              <a:tabLst>
                <a:tab pos="355600" algn="l"/>
              </a:tabLst>
            </a:pPr>
            <a:r>
              <a:rPr sz="2000" dirty="0">
                <a:latin typeface="Times New Roman"/>
                <a:cs typeface="Times New Roman"/>
              </a:rPr>
              <a:t>Σε</a:t>
            </a:r>
            <a:r>
              <a:rPr sz="2000" spc="10" dirty="0">
                <a:latin typeface="Times New Roman"/>
                <a:cs typeface="Times New Roman"/>
              </a:rPr>
              <a:t> </a:t>
            </a:r>
            <a:r>
              <a:rPr sz="2000" dirty="0">
                <a:latin typeface="Times New Roman"/>
                <a:cs typeface="Times New Roman"/>
              </a:rPr>
              <a:t>ποιους</a:t>
            </a:r>
            <a:r>
              <a:rPr sz="2000" spc="15" dirty="0">
                <a:latin typeface="Times New Roman"/>
                <a:cs typeface="Times New Roman"/>
              </a:rPr>
              <a:t> </a:t>
            </a:r>
            <a:r>
              <a:rPr sz="2000" spc="-25" dirty="0">
                <a:latin typeface="Times New Roman"/>
                <a:cs typeface="Times New Roman"/>
              </a:rPr>
              <a:t>απευθύνεται</a:t>
            </a:r>
            <a:r>
              <a:rPr sz="2000" spc="-25" dirty="0">
                <a:latin typeface="Lucida Sans Unicode"/>
                <a:cs typeface="Lucida Sans Unicode"/>
              </a:rPr>
              <a:t>:</a:t>
            </a:r>
            <a:r>
              <a:rPr sz="2000" spc="-120" dirty="0">
                <a:latin typeface="Lucida Sans Unicode"/>
                <a:cs typeface="Lucida Sans Unicode"/>
              </a:rPr>
              <a:t> </a:t>
            </a:r>
            <a:r>
              <a:rPr sz="2000" b="1" dirty="0">
                <a:solidFill>
                  <a:srgbClr val="77BE46"/>
                </a:solidFill>
                <a:latin typeface="Times New Roman"/>
                <a:cs typeface="Times New Roman"/>
              </a:rPr>
              <a:t>εκπαιδευτές/τριες,</a:t>
            </a:r>
            <a:r>
              <a:rPr sz="2000" b="1" spc="15" dirty="0">
                <a:solidFill>
                  <a:srgbClr val="77BE46"/>
                </a:solidFill>
                <a:latin typeface="Times New Roman"/>
                <a:cs typeface="Times New Roman"/>
              </a:rPr>
              <a:t> </a:t>
            </a:r>
            <a:r>
              <a:rPr sz="2000" b="1" dirty="0">
                <a:solidFill>
                  <a:srgbClr val="77BE46"/>
                </a:solidFill>
                <a:latin typeface="Times New Roman"/>
                <a:cs typeface="Times New Roman"/>
              </a:rPr>
              <a:t>εκπαιδευτικούς,</a:t>
            </a:r>
            <a:r>
              <a:rPr sz="2000" b="1" spc="10" dirty="0">
                <a:solidFill>
                  <a:srgbClr val="77BE46"/>
                </a:solidFill>
                <a:latin typeface="Times New Roman"/>
                <a:cs typeface="Times New Roman"/>
              </a:rPr>
              <a:t> </a:t>
            </a:r>
            <a:r>
              <a:rPr sz="2000" b="1" dirty="0">
                <a:solidFill>
                  <a:srgbClr val="77BE46"/>
                </a:solidFill>
                <a:latin typeface="Times New Roman"/>
                <a:cs typeface="Times New Roman"/>
              </a:rPr>
              <a:t>συντονιστές/τριες,</a:t>
            </a:r>
            <a:r>
              <a:rPr sz="2000" b="1" spc="15" dirty="0">
                <a:solidFill>
                  <a:srgbClr val="77BE46"/>
                </a:solidFill>
                <a:latin typeface="Times New Roman"/>
                <a:cs typeface="Times New Roman"/>
              </a:rPr>
              <a:t> </a:t>
            </a:r>
            <a:r>
              <a:rPr sz="2000" b="1" spc="-10" dirty="0">
                <a:solidFill>
                  <a:srgbClr val="77BE46"/>
                </a:solidFill>
                <a:latin typeface="Times New Roman"/>
                <a:cs typeface="Times New Roman"/>
              </a:rPr>
              <a:t>άτομα κοινοτήτων</a:t>
            </a:r>
            <a:endParaRPr sz="2000">
              <a:latin typeface="Times New Roman"/>
              <a:cs typeface="Times New Roman"/>
            </a:endParaRPr>
          </a:p>
          <a:p>
            <a:pPr marL="354965" indent="-342265">
              <a:lnSpc>
                <a:spcPct val="100000"/>
              </a:lnSpc>
              <a:spcBef>
                <a:spcPts val="405"/>
              </a:spcBef>
              <a:buClr>
                <a:srgbClr val="77BE46"/>
              </a:buClr>
              <a:buFont typeface="Arial"/>
              <a:buChar char="•"/>
              <a:tabLst>
                <a:tab pos="354965" algn="l"/>
              </a:tabLst>
            </a:pPr>
            <a:r>
              <a:rPr sz="2000" dirty="0">
                <a:latin typeface="Times New Roman"/>
                <a:cs typeface="Times New Roman"/>
              </a:rPr>
              <a:t>Πώς </a:t>
            </a:r>
            <a:r>
              <a:rPr sz="2000" spc="-30" dirty="0">
                <a:latin typeface="Times New Roman"/>
                <a:cs typeface="Times New Roman"/>
              </a:rPr>
              <a:t>εφαρμόζεται</a:t>
            </a:r>
            <a:r>
              <a:rPr sz="2000" spc="-30" dirty="0">
                <a:latin typeface="Lucida Sans Unicode"/>
                <a:cs typeface="Lucida Sans Unicode"/>
              </a:rPr>
              <a:t>:</a:t>
            </a:r>
            <a:r>
              <a:rPr sz="2000" spc="-130" dirty="0">
                <a:latin typeface="Lucida Sans Unicode"/>
                <a:cs typeface="Lucida Sans Unicode"/>
              </a:rPr>
              <a:t> </a:t>
            </a:r>
            <a:r>
              <a:rPr sz="2000" dirty="0">
                <a:latin typeface="Times New Roman"/>
                <a:cs typeface="Times New Roman"/>
              </a:rPr>
              <a:t>μπορείτε</a:t>
            </a:r>
            <a:r>
              <a:rPr sz="2000" spc="10" dirty="0">
                <a:latin typeface="Times New Roman"/>
                <a:cs typeface="Times New Roman"/>
              </a:rPr>
              <a:t> </a:t>
            </a:r>
            <a:r>
              <a:rPr sz="2000" dirty="0">
                <a:latin typeface="Times New Roman"/>
                <a:cs typeface="Times New Roman"/>
              </a:rPr>
              <a:t>να</a:t>
            </a:r>
            <a:r>
              <a:rPr sz="2000" spc="5" dirty="0">
                <a:latin typeface="Times New Roman"/>
                <a:cs typeface="Times New Roman"/>
              </a:rPr>
              <a:t> </a:t>
            </a:r>
            <a:r>
              <a:rPr sz="2000" dirty="0">
                <a:latin typeface="Times New Roman"/>
                <a:cs typeface="Times New Roman"/>
              </a:rPr>
              <a:t>προσφέρετε</a:t>
            </a:r>
            <a:r>
              <a:rPr sz="2000" spc="5" dirty="0">
                <a:latin typeface="Times New Roman"/>
                <a:cs typeface="Times New Roman"/>
              </a:rPr>
              <a:t> </a:t>
            </a:r>
            <a:r>
              <a:rPr sz="2000" dirty="0">
                <a:latin typeface="Times New Roman"/>
                <a:cs typeface="Times New Roman"/>
              </a:rPr>
              <a:t>τα</a:t>
            </a:r>
            <a:r>
              <a:rPr sz="2000" spc="10" dirty="0">
                <a:latin typeface="Times New Roman"/>
                <a:cs typeface="Times New Roman"/>
              </a:rPr>
              <a:t> </a:t>
            </a:r>
            <a:r>
              <a:rPr sz="2000" dirty="0">
                <a:latin typeface="Times New Roman"/>
                <a:cs typeface="Times New Roman"/>
              </a:rPr>
              <a:t>μαθήματα</a:t>
            </a:r>
            <a:r>
              <a:rPr sz="2000" spc="5" dirty="0">
                <a:latin typeface="Times New Roman"/>
                <a:cs typeface="Times New Roman"/>
              </a:rPr>
              <a:t> </a:t>
            </a:r>
            <a:r>
              <a:rPr sz="2000" dirty="0">
                <a:latin typeface="Times New Roman"/>
                <a:cs typeface="Times New Roman"/>
              </a:rPr>
              <a:t>ξεχωριστά</a:t>
            </a:r>
            <a:r>
              <a:rPr sz="2000" spc="5" dirty="0">
                <a:latin typeface="Times New Roman"/>
                <a:cs typeface="Times New Roman"/>
              </a:rPr>
              <a:t> </a:t>
            </a:r>
            <a:r>
              <a:rPr sz="2000" dirty="0">
                <a:latin typeface="Times New Roman"/>
                <a:cs typeface="Times New Roman"/>
              </a:rPr>
              <a:t>ή</a:t>
            </a:r>
            <a:r>
              <a:rPr sz="2000" spc="10" dirty="0">
                <a:latin typeface="Times New Roman"/>
                <a:cs typeface="Times New Roman"/>
              </a:rPr>
              <a:t> </a:t>
            </a:r>
            <a:r>
              <a:rPr sz="2000" dirty="0">
                <a:latin typeface="Times New Roman"/>
                <a:cs typeface="Times New Roman"/>
              </a:rPr>
              <a:t>ως</a:t>
            </a:r>
            <a:r>
              <a:rPr sz="2000" spc="5" dirty="0">
                <a:latin typeface="Times New Roman"/>
                <a:cs typeface="Times New Roman"/>
              </a:rPr>
              <a:t> </a:t>
            </a:r>
            <a:r>
              <a:rPr sz="2000" spc="-10" dirty="0">
                <a:latin typeface="Times New Roman"/>
                <a:cs typeface="Times New Roman"/>
              </a:rPr>
              <a:t>ολοκληρωμένο</a:t>
            </a:r>
            <a:endParaRPr sz="2000">
              <a:latin typeface="Times New Roman"/>
              <a:cs typeface="Times New Roman"/>
            </a:endParaRPr>
          </a:p>
          <a:p>
            <a:pPr marL="355600">
              <a:lnSpc>
                <a:spcPct val="100000"/>
              </a:lnSpc>
              <a:spcBef>
                <a:spcPts val="1200"/>
              </a:spcBef>
            </a:pPr>
            <a:r>
              <a:rPr sz="2000" spc="-10" dirty="0">
                <a:latin typeface="Times New Roman"/>
                <a:cs typeface="Times New Roman"/>
              </a:rPr>
              <a:t>πρόγραμμα</a:t>
            </a:r>
            <a:endParaRPr sz="2000">
              <a:latin typeface="Times New Roman"/>
              <a:cs typeface="Times New Roman"/>
            </a:endParaRPr>
          </a:p>
        </p:txBody>
      </p:sp>
      <p:sp>
        <p:nvSpPr>
          <p:cNvPr id="14" name="object 14"/>
          <p:cNvSpPr txBox="1"/>
          <p:nvPr/>
        </p:nvSpPr>
        <p:spPr>
          <a:xfrm>
            <a:off x="12876276" y="5306567"/>
            <a:ext cx="4224655" cy="2222500"/>
          </a:xfrm>
          <a:prstGeom prst="rect">
            <a:avLst/>
          </a:prstGeom>
          <a:solidFill>
            <a:srgbClr val="53459C"/>
          </a:solidFill>
        </p:spPr>
        <p:txBody>
          <a:bodyPr vert="horz" wrap="square" lIns="0" tIns="27940" rIns="0" bIns="0" rtlCol="0">
            <a:spAutoFit/>
          </a:bodyPr>
          <a:lstStyle/>
          <a:p>
            <a:pPr marL="337185" marR="629285">
              <a:lnSpc>
                <a:spcPct val="146300"/>
              </a:lnSpc>
              <a:spcBef>
                <a:spcPts val="220"/>
              </a:spcBef>
            </a:pPr>
            <a:r>
              <a:rPr sz="2000" dirty="0">
                <a:solidFill>
                  <a:srgbClr val="FFFFFF"/>
                </a:solidFill>
                <a:latin typeface="Times New Roman"/>
                <a:cs typeface="Times New Roman"/>
              </a:rPr>
              <a:t>Όλο</a:t>
            </a:r>
            <a:r>
              <a:rPr sz="2000" spc="-15" dirty="0">
                <a:solidFill>
                  <a:srgbClr val="FFFFFF"/>
                </a:solidFill>
                <a:latin typeface="Times New Roman"/>
                <a:cs typeface="Times New Roman"/>
              </a:rPr>
              <a:t> </a:t>
            </a:r>
            <a:r>
              <a:rPr sz="2000" dirty="0">
                <a:solidFill>
                  <a:srgbClr val="FFFFFF"/>
                </a:solidFill>
                <a:latin typeface="Times New Roman"/>
                <a:cs typeface="Times New Roman"/>
              </a:rPr>
              <a:t>το</a:t>
            </a:r>
            <a:r>
              <a:rPr sz="2000" spc="-15" dirty="0">
                <a:solidFill>
                  <a:srgbClr val="FFFFFF"/>
                </a:solidFill>
                <a:latin typeface="Times New Roman"/>
                <a:cs typeface="Times New Roman"/>
              </a:rPr>
              <a:t> </a:t>
            </a:r>
            <a:r>
              <a:rPr sz="2000" dirty="0">
                <a:solidFill>
                  <a:srgbClr val="FFFFFF"/>
                </a:solidFill>
                <a:latin typeface="Times New Roman"/>
                <a:cs typeface="Times New Roman"/>
              </a:rPr>
              <a:t>υλικό</a:t>
            </a:r>
            <a:r>
              <a:rPr sz="2000" spc="-10" dirty="0">
                <a:solidFill>
                  <a:srgbClr val="FFFFFF"/>
                </a:solidFill>
                <a:latin typeface="Times New Roman"/>
                <a:cs typeface="Times New Roman"/>
              </a:rPr>
              <a:t> </a:t>
            </a:r>
            <a:r>
              <a:rPr sz="2000" dirty="0">
                <a:solidFill>
                  <a:srgbClr val="FFFFFF"/>
                </a:solidFill>
                <a:latin typeface="Times New Roman"/>
                <a:cs typeface="Times New Roman"/>
              </a:rPr>
              <a:t>θα</a:t>
            </a:r>
            <a:r>
              <a:rPr sz="2000" spc="-15" dirty="0">
                <a:solidFill>
                  <a:srgbClr val="FFFFFF"/>
                </a:solidFill>
                <a:latin typeface="Times New Roman"/>
                <a:cs typeface="Times New Roman"/>
              </a:rPr>
              <a:t> </a:t>
            </a:r>
            <a:r>
              <a:rPr sz="2000" dirty="0">
                <a:solidFill>
                  <a:srgbClr val="FFFFFF"/>
                </a:solidFill>
                <a:latin typeface="Times New Roman"/>
                <a:cs typeface="Times New Roman"/>
              </a:rPr>
              <a:t>είναι</a:t>
            </a:r>
            <a:r>
              <a:rPr sz="2000" spc="-10" dirty="0">
                <a:solidFill>
                  <a:srgbClr val="FFFFFF"/>
                </a:solidFill>
                <a:latin typeface="Times New Roman"/>
                <a:cs typeface="Times New Roman"/>
              </a:rPr>
              <a:t> ελεύθερο </a:t>
            </a:r>
            <a:r>
              <a:rPr sz="2000" dirty="0">
                <a:solidFill>
                  <a:srgbClr val="FFFFFF"/>
                </a:solidFill>
                <a:latin typeface="Times New Roman"/>
                <a:cs typeface="Times New Roman"/>
              </a:rPr>
              <a:t>προσβάσιμο</a:t>
            </a:r>
            <a:r>
              <a:rPr sz="2000" spc="-30" dirty="0">
                <a:solidFill>
                  <a:srgbClr val="FFFFFF"/>
                </a:solidFill>
                <a:latin typeface="Times New Roman"/>
                <a:cs typeface="Times New Roman"/>
              </a:rPr>
              <a:t> </a:t>
            </a:r>
            <a:r>
              <a:rPr sz="2000" dirty="0">
                <a:solidFill>
                  <a:srgbClr val="FFFFFF"/>
                </a:solidFill>
                <a:latin typeface="Times New Roman"/>
                <a:cs typeface="Times New Roman"/>
              </a:rPr>
              <a:t>στον</a:t>
            </a:r>
            <a:r>
              <a:rPr sz="2000" spc="-20" dirty="0">
                <a:solidFill>
                  <a:srgbClr val="FFFFFF"/>
                </a:solidFill>
                <a:latin typeface="Times New Roman"/>
                <a:cs typeface="Times New Roman"/>
              </a:rPr>
              <a:t> </a:t>
            </a:r>
            <a:r>
              <a:rPr sz="2000" dirty="0">
                <a:solidFill>
                  <a:srgbClr val="FFFFFF"/>
                </a:solidFill>
                <a:latin typeface="Times New Roman"/>
                <a:cs typeface="Times New Roman"/>
              </a:rPr>
              <a:t>ιστότοπο</a:t>
            </a:r>
            <a:r>
              <a:rPr sz="2000" spc="-20" dirty="0">
                <a:solidFill>
                  <a:srgbClr val="FFFFFF"/>
                </a:solidFill>
                <a:latin typeface="Times New Roman"/>
                <a:cs typeface="Times New Roman"/>
              </a:rPr>
              <a:t> </a:t>
            </a:r>
            <a:r>
              <a:rPr sz="2000" spc="-25" dirty="0">
                <a:solidFill>
                  <a:srgbClr val="FFFFFF"/>
                </a:solidFill>
                <a:latin typeface="Times New Roman"/>
                <a:cs typeface="Times New Roman"/>
              </a:rPr>
              <a:t>του </a:t>
            </a:r>
            <a:r>
              <a:rPr sz="2000" dirty="0">
                <a:solidFill>
                  <a:srgbClr val="FFFFFF"/>
                </a:solidFill>
                <a:latin typeface="Times New Roman"/>
                <a:cs typeface="Times New Roman"/>
              </a:rPr>
              <a:t>έργου</a:t>
            </a:r>
            <a:r>
              <a:rPr sz="2000" spc="-20" dirty="0">
                <a:solidFill>
                  <a:srgbClr val="FFFFFF"/>
                </a:solidFill>
                <a:latin typeface="Times New Roman"/>
                <a:cs typeface="Times New Roman"/>
              </a:rPr>
              <a:t> μας: </a:t>
            </a:r>
            <a:r>
              <a:rPr sz="2000" spc="-10" dirty="0">
                <a:solidFill>
                  <a:srgbClr val="FFFFFF"/>
                </a:solidFill>
                <a:latin typeface="Arial Black"/>
                <a:cs typeface="Arial Black"/>
              </a:rPr>
              <a:t>legendsproject.eu</a:t>
            </a:r>
            <a:endParaRPr sz="2000">
              <a:latin typeface="Arial Black"/>
              <a:cs typeface="Arial Black"/>
            </a:endParaRPr>
          </a:p>
        </p:txBody>
      </p:sp>
      <p:grpSp>
        <p:nvGrpSpPr>
          <p:cNvPr id="15" name="object 15"/>
          <p:cNvGrpSpPr/>
          <p:nvPr/>
        </p:nvGrpSpPr>
        <p:grpSpPr>
          <a:xfrm>
            <a:off x="686562" y="4901184"/>
            <a:ext cx="11277600" cy="3001010"/>
            <a:chOff x="686562" y="4901184"/>
            <a:chExt cx="11277600" cy="3001010"/>
          </a:xfrm>
        </p:grpSpPr>
        <p:sp>
          <p:nvSpPr>
            <p:cNvPr id="16" name="object 16"/>
            <p:cNvSpPr/>
            <p:nvPr/>
          </p:nvSpPr>
          <p:spPr>
            <a:xfrm>
              <a:off x="686562" y="7887462"/>
              <a:ext cx="11277600" cy="0"/>
            </a:xfrm>
            <a:custGeom>
              <a:avLst/>
              <a:gdLst/>
              <a:ahLst/>
              <a:cxnLst/>
              <a:rect l="l" t="t" r="r" b="b"/>
              <a:pathLst>
                <a:path w="11277600">
                  <a:moveTo>
                    <a:pt x="11277600" y="0"/>
                  </a:moveTo>
                  <a:lnTo>
                    <a:pt x="0" y="0"/>
                  </a:lnTo>
                </a:path>
              </a:pathLst>
            </a:custGeom>
            <a:ln w="28956">
              <a:solidFill>
                <a:srgbClr val="77BE46"/>
              </a:solidFill>
            </a:ln>
          </p:spPr>
          <p:txBody>
            <a:bodyPr wrap="square" lIns="0" tIns="0" rIns="0" bIns="0" rtlCol="0"/>
            <a:lstStyle/>
            <a:p>
              <a:endParaRPr/>
            </a:p>
          </p:txBody>
        </p:sp>
        <p:sp>
          <p:nvSpPr>
            <p:cNvPr id="17" name="object 17"/>
            <p:cNvSpPr/>
            <p:nvPr/>
          </p:nvSpPr>
          <p:spPr>
            <a:xfrm>
              <a:off x="686562" y="4915662"/>
              <a:ext cx="11277600" cy="0"/>
            </a:xfrm>
            <a:custGeom>
              <a:avLst/>
              <a:gdLst/>
              <a:ahLst/>
              <a:cxnLst/>
              <a:rect l="l" t="t" r="r" b="b"/>
              <a:pathLst>
                <a:path w="11277600">
                  <a:moveTo>
                    <a:pt x="11277600" y="0"/>
                  </a:moveTo>
                  <a:lnTo>
                    <a:pt x="0" y="0"/>
                  </a:lnTo>
                </a:path>
              </a:pathLst>
            </a:custGeom>
            <a:ln w="28956">
              <a:solidFill>
                <a:srgbClr val="77BE46"/>
              </a:solidFill>
            </a:ln>
          </p:spPr>
          <p:txBody>
            <a:bodyPr wrap="square" lIns="0" tIns="0" rIns="0" bIns="0" rtlCol="0"/>
            <a:lstStyle/>
            <a:p>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76840"/>
          </a:xfrm>
          <a:custGeom>
            <a:avLst/>
            <a:gdLst/>
            <a:ahLst/>
            <a:cxnLst/>
            <a:rect l="l" t="t" r="r" b="b"/>
            <a:pathLst>
              <a:path w="18288000" h="10276840">
                <a:moveTo>
                  <a:pt x="0" y="10276332"/>
                </a:moveTo>
                <a:lnTo>
                  <a:pt x="18287999" y="10276332"/>
                </a:lnTo>
                <a:lnTo>
                  <a:pt x="18288000" y="0"/>
                </a:lnTo>
                <a:lnTo>
                  <a:pt x="0" y="0"/>
                </a:lnTo>
                <a:lnTo>
                  <a:pt x="0" y="10276332"/>
                </a:lnTo>
                <a:close/>
              </a:path>
            </a:pathLst>
          </a:custGeom>
          <a:solidFill>
            <a:srgbClr val="53459C"/>
          </a:solidFill>
        </p:spPr>
        <p:txBody>
          <a:bodyPr wrap="square" lIns="0" tIns="0" rIns="0" bIns="0" rtlCol="0"/>
          <a:lstStyle/>
          <a:p>
            <a:endParaRPr/>
          </a:p>
        </p:txBody>
      </p:sp>
      <p:sp>
        <p:nvSpPr>
          <p:cNvPr id="3" name="object 3" descr="$PPTXTitle"/>
          <p:cNvSpPr txBox="1">
            <a:spLocks noGrp="1"/>
          </p:cNvSpPr>
          <p:nvPr>
            <p:ph type="title"/>
          </p:nvPr>
        </p:nvSpPr>
        <p:spPr>
          <a:xfrm>
            <a:off x="4635753" y="4447831"/>
            <a:ext cx="6341110" cy="513715"/>
          </a:xfrm>
          <a:prstGeom prst="rect">
            <a:avLst/>
          </a:prstGeom>
        </p:spPr>
        <p:txBody>
          <a:bodyPr vert="horz" wrap="square" lIns="0" tIns="13335" rIns="0" bIns="0" rtlCol="0">
            <a:spAutoFit/>
          </a:bodyPr>
          <a:lstStyle/>
          <a:p>
            <a:pPr marL="12700">
              <a:lnSpc>
                <a:spcPct val="100000"/>
              </a:lnSpc>
              <a:spcBef>
                <a:spcPts val="105"/>
              </a:spcBef>
            </a:pPr>
            <a:r>
              <a:rPr sz="3200" dirty="0"/>
              <a:t>Ώρα</a:t>
            </a:r>
            <a:r>
              <a:rPr sz="3200" spc="-5" dirty="0"/>
              <a:t> </a:t>
            </a:r>
            <a:r>
              <a:rPr sz="3200" dirty="0"/>
              <a:t>για</a:t>
            </a:r>
            <a:r>
              <a:rPr sz="3200" spc="-5" dirty="0"/>
              <a:t> </a:t>
            </a:r>
            <a:r>
              <a:rPr sz="3200" dirty="0"/>
              <a:t>το</a:t>
            </a:r>
            <a:r>
              <a:rPr sz="3200" spc="-5" dirty="0"/>
              <a:t> </a:t>
            </a:r>
            <a:r>
              <a:rPr sz="3200" dirty="0"/>
              <a:t>αρχικό</a:t>
            </a:r>
            <a:r>
              <a:rPr sz="3200" spc="-5" dirty="0"/>
              <a:t> </a:t>
            </a:r>
            <a:r>
              <a:rPr sz="3200" spc="-10" dirty="0"/>
              <a:t>ερωτηματολόγιο!</a:t>
            </a:r>
            <a:endParaRPr sz="3200"/>
          </a:p>
        </p:txBody>
      </p:sp>
      <p:sp>
        <p:nvSpPr>
          <p:cNvPr id="4" name="object 4"/>
          <p:cNvSpPr/>
          <p:nvPr/>
        </p:nvSpPr>
        <p:spPr>
          <a:xfrm>
            <a:off x="3124963" y="3925061"/>
            <a:ext cx="11277600" cy="0"/>
          </a:xfrm>
          <a:custGeom>
            <a:avLst/>
            <a:gdLst/>
            <a:ahLst/>
            <a:cxnLst/>
            <a:rect l="l" t="t" r="r" b="b"/>
            <a:pathLst>
              <a:path w="11277600">
                <a:moveTo>
                  <a:pt x="11277600" y="0"/>
                </a:moveTo>
                <a:lnTo>
                  <a:pt x="0" y="0"/>
                </a:lnTo>
              </a:path>
            </a:pathLst>
          </a:custGeom>
          <a:ln w="28956">
            <a:solidFill>
              <a:srgbClr val="FFFFFF"/>
            </a:solidFill>
          </a:ln>
        </p:spPr>
        <p:txBody>
          <a:bodyPr wrap="square" lIns="0" tIns="0" rIns="0" bIns="0" rtlCol="0"/>
          <a:lstStyle/>
          <a:p>
            <a:endParaRPr/>
          </a:p>
        </p:txBody>
      </p:sp>
      <p:sp>
        <p:nvSpPr>
          <p:cNvPr id="5" name="object 5"/>
          <p:cNvSpPr/>
          <p:nvPr/>
        </p:nvSpPr>
        <p:spPr>
          <a:xfrm>
            <a:off x="3160012" y="5706617"/>
            <a:ext cx="11277600" cy="0"/>
          </a:xfrm>
          <a:custGeom>
            <a:avLst/>
            <a:gdLst/>
            <a:ahLst/>
            <a:cxnLst/>
            <a:rect l="l" t="t" r="r" b="b"/>
            <a:pathLst>
              <a:path w="11277600">
                <a:moveTo>
                  <a:pt x="11277600" y="0"/>
                </a:moveTo>
                <a:lnTo>
                  <a:pt x="0" y="0"/>
                </a:lnTo>
              </a:path>
            </a:pathLst>
          </a:custGeom>
          <a:ln w="28956">
            <a:solidFill>
              <a:srgbClr val="FFFFFF"/>
            </a:solidFill>
          </a:ln>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400" y="1792223"/>
            <a:ext cx="11277600" cy="1329055"/>
          </a:xfrm>
          <a:custGeom>
            <a:avLst/>
            <a:gdLst/>
            <a:ahLst/>
            <a:cxnLst/>
            <a:rect l="l" t="t" r="r" b="b"/>
            <a:pathLst>
              <a:path w="11277600" h="1329055">
                <a:moveTo>
                  <a:pt x="11056112" y="0"/>
                </a:moveTo>
                <a:lnTo>
                  <a:pt x="221488" y="0"/>
                </a:lnTo>
                <a:lnTo>
                  <a:pt x="176849" y="4500"/>
                </a:lnTo>
                <a:lnTo>
                  <a:pt x="135274" y="17408"/>
                </a:lnTo>
                <a:lnTo>
                  <a:pt x="97651" y="37832"/>
                </a:lnTo>
                <a:lnTo>
                  <a:pt x="64871" y="64881"/>
                </a:lnTo>
                <a:lnTo>
                  <a:pt x="37826" y="97662"/>
                </a:lnTo>
                <a:lnTo>
                  <a:pt x="17405" y="135284"/>
                </a:lnTo>
                <a:lnTo>
                  <a:pt x="4499" y="176857"/>
                </a:lnTo>
                <a:lnTo>
                  <a:pt x="0" y="221488"/>
                </a:lnTo>
                <a:lnTo>
                  <a:pt x="0" y="1107440"/>
                </a:lnTo>
                <a:lnTo>
                  <a:pt x="4499" y="1152070"/>
                </a:lnTo>
                <a:lnTo>
                  <a:pt x="17405" y="1193643"/>
                </a:lnTo>
                <a:lnTo>
                  <a:pt x="37826" y="1231265"/>
                </a:lnTo>
                <a:lnTo>
                  <a:pt x="64871" y="1264046"/>
                </a:lnTo>
                <a:lnTo>
                  <a:pt x="97651" y="1291095"/>
                </a:lnTo>
                <a:lnTo>
                  <a:pt x="135274" y="1311519"/>
                </a:lnTo>
                <a:lnTo>
                  <a:pt x="176849" y="1324427"/>
                </a:lnTo>
                <a:lnTo>
                  <a:pt x="221488" y="1328928"/>
                </a:lnTo>
                <a:lnTo>
                  <a:pt x="11056112" y="1328928"/>
                </a:lnTo>
                <a:lnTo>
                  <a:pt x="11100742" y="1324427"/>
                </a:lnTo>
                <a:lnTo>
                  <a:pt x="11142315" y="1311519"/>
                </a:lnTo>
                <a:lnTo>
                  <a:pt x="11179937" y="1291095"/>
                </a:lnTo>
                <a:lnTo>
                  <a:pt x="11212718" y="1264046"/>
                </a:lnTo>
                <a:lnTo>
                  <a:pt x="11239767" y="1231265"/>
                </a:lnTo>
                <a:lnTo>
                  <a:pt x="11260191" y="1193643"/>
                </a:lnTo>
                <a:lnTo>
                  <a:pt x="11273099" y="1152070"/>
                </a:lnTo>
                <a:lnTo>
                  <a:pt x="11277600" y="1107440"/>
                </a:lnTo>
                <a:lnTo>
                  <a:pt x="11277600" y="221488"/>
                </a:lnTo>
                <a:lnTo>
                  <a:pt x="11273099" y="176857"/>
                </a:lnTo>
                <a:lnTo>
                  <a:pt x="11260191" y="135284"/>
                </a:lnTo>
                <a:lnTo>
                  <a:pt x="11239767" y="97662"/>
                </a:lnTo>
                <a:lnTo>
                  <a:pt x="11212718" y="64881"/>
                </a:lnTo>
                <a:lnTo>
                  <a:pt x="11179937" y="37832"/>
                </a:lnTo>
                <a:lnTo>
                  <a:pt x="11142315" y="17408"/>
                </a:lnTo>
                <a:lnTo>
                  <a:pt x="11100742" y="4500"/>
                </a:lnTo>
                <a:lnTo>
                  <a:pt x="11056112" y="0"/>
                </a:lnTo>
                <a:close/>
              </a:path>
            </a:pathLst>
          </a:custGeom>
          <a:solidFill>
            <a:srgbClr val="77BE46"/>
          </a:solidFill>
        </p:spPr>
        <p:txBody>
          <a:bodyPr wrap="square" lIns="0" tIns="0" rIns="0" bIns="0" rtlCol="0"/>
          <a:lstStyle/>
          <a:p>
            <a:endParaRPr/>
          </a:p>
        </p:txBody>
      </p:sp>
      <p:pic>
        <p:nvPicPr>
          <p:cNvPr id="3" name="object 3"/>
          <p:cNvPicPr/>
          <p:nvPr/>
        </p:nvPicPr>
        <p:blipFill>
          <a:blip r:embed="rId2" cstate="print"/>
          <a:stretch>
            <a:fillRect/>
          </a:stretch>
        </p:blipFill>
        <p:spPr>
          <a:xfrm>
            <a:off x="830245" y="635131"/>
            <a:ext cx="1348516" cy="777419"/>
          </a:xfrm>
          <a:prstGeom prst="rect">
            <a:avLst/>
          </a:prstGeom>
        </p:spPr>
      </p:pic>
      <p:pic>
        <p:nvPicPr>
          <p:cNvPr id="4" name="object 4"/>
          <p:cNvPicPr/>
          <p:nvPr/>
        </p:nvPicPr>
        <p:blipFill>
          <a:blip r:embed="rId3" cstate="print"/>
          <a:stretch>
            <a:fillRect/>
          </a:stretch>
        </p:blipFill>
        <p:spPr>
          <a:xfrm>
            <a:off x="5733841" y="8997264"/>
            <a:ext cx="6781870" cy="514393"/>
          </a:xfrm>
          <a:prstGeom prst="rect">
            <a:avLst/>
          </a:prstGeom>
        </p:spPr>
      </p:pic>
      <p:pic>
        <p:nvPicPr>
          <p:cNvPr id="5" name="object 5"/>
          <p:cNvPicPr/>
          <p:nvPr/>
        </p:nvPicPr>
        <p:blipFill>
          <a:blip r:embed="rId4" cstate="print"/>
          <a:stretch>
            <a:fillRect/>
          </a:stretch>
        </p:blipFill>
        <p:spPr>
          <a:xfrm>
            <a:off x="13435021" y="672462"/>
            <a:ext cx="725022" cy="695906"/>
          </a:xfrm>
          <a:prstGeom prst="rect">
            <a:avLst/>
          </a:prstGeom>
        </p:spPr>
      </p:pic>
      <p:pic>
        <p:nvPicPr>
          <p:cNvPr id="6" name="object 6"/>
          <p:cNvPicPr/>
          <p:nvPr/>
        </p:nvPicPr>
        <p:blipFill>
          <a:blip r:embed="rId5" cstate="print"/>
          <a:stretch>
            <a:fillRect/>
          </a:stretch>
        </p:blipFill>
        <p:spPr>
          <a:xfrm>
            <a:off x="14252565" y="900605"/>
            <a:ext cx="951038" cy="329652"/>
          </a:xfrm>
          <a:prstGeom prst="rect">
            <a:avLst/>
          </a:prstGeom>
        </p:spPr>
      </p:pic>
      <p:pic>
        <p:nvPicPr>
          <p:cNvPr id="7" name="object 7"/>
          <p:cNvPicPr/>
          <p:nvPr/>
        </p:nvPicPr>
        <p:blipFill>
          <a:blip r:embed="rId6" cstate="print"/>
          <a:stretch>
            <a:fillRect/>
          </a:stretch>
        </p:blipFill>
        <p:spPr>
          <a:xfrm>
            <a:off x="15350858" y="869981"/>
            <a:ext cx="771668" cy="308368"/>
          </a:xfrm>
          <a:prstGeom prst="rect">
            <a:avLst/>
          </a:prstGeom>
        </p:spPr>
      </p:pic>
      <p:grpSp>
        <p:nvGrpSpPr>
          <p:cNvPr id="8" name="object 8"/>
          <p:cNvGrpSpPr/>
          <p:nvPr/>
        </p:nvGrpSpPr>
        <p:grpSpPr>
          <a:xfrm>
            <a:off x="16026384" y="473963"/>
            <a:ext cx="1716405" cy="1109980"/>
            <a:chOff x="16026384" y="473963"/>
            <a:chExt cx="1716405" cy="1109980"/>
          </a:xfrm>
        </p:grpSpPr>
        <p:pic>
          <p:nvPicPr>
            <p:cNvPr id="9" name="object 9"/>
            <p:cNvPicPr/>
            <p:nvPr/>
          </p:nvPicPr>
          <p:blipFill>
            <a:blip r:embed="rId7" cstate="print"/>
            <a:stretch>
              <a:fillRect/>
            </a:stretch>
          </p:blipFill>
          <p:spPr>
            <a:xfrm>
              <a:off x="17126308" y="739139"/>
              <a:ext cx="615872" cy="567874"/>
            </a:xfrm>
            <a:prstGeom prst="rect">
              <a:avLst/>
            </a:prstGeom>
          </p:spPr>
        </p:pic>
        <p:pic>
          <p:nvPicPr>
            <p:cNvPr id="10" name="object 10"/>
            <p:cNvPicPr/>
            <p:nvPr/>
          </p:nvPicPr>
          <p:blipFill>
            <a:blip r:embed="rId8" cstate="print"/>
            <a:stretch>
              <a:fillRect/>
            </a:stretch>
          </p:blipFill>
          <p:spPr>
            <a:xfrm>
              <a:off x="16026384" y="473963"/>
              <a:ext cx="1110996" cy="1109472"/>
            </a:xfrm>
            <a:prstGeom prst="rect">
              <a:avLst/>
            </a:prstGeom>
          </p:spPr>
        </p:pic>
      </p:grpSp>
      <p:sp>
        <p:nvSpPr>
          <p:cNvPr id="11" name="object 11"/>
          <p:cNvSpPr/>
          <p:nvPr/>
        </p:nvSpPr>
        <p:spPr>
          <a:xfrm>
            <a:off x="0" y="0"/>
            <a:ext cx="342900" cy="10287000"/>
          </a:xfrm>
          <a:custGeom>
            <a:avLst/>
            <a:gdLst/>
            <a:ahLst/>
            <a:cxnLst/>
            <a:rect l="l" t="t" r="r" b="b"/>
            <a:pathLst>
              <a:path w="342900" h="10287000">
                <a:moveTo>
                  <a:pt x="342900" y="10287000"/>
                </a:moveTo>
                <a:lnTo>
                  <a:pt x="342900" y="0"/>
                </a:lnTo>
                <a:lnTo>
                  <a:pt x="0" y="0"/>
                </a:lnTo>
                <a:lnTo>
                  <a:pt x="0" y="10287000"/>
                </a:lnTo>
                <a:lnTo>
                  <a:pt x="342900" y="10287000"/>
                </a:lnTo>
                <a:close/>
              </a:path>
            </a:pathLst>
          </a:custGeom>
          <a:solidFill>
            <a:srgbClr val="77BE46"/>
          </a:solidFill>
        </p:spPr>
        <p:txBody>
          <a:bodyPr wrap="square" lIns="0" tIns="0" rIns="0" bIns="0" rtlCol="0"/>
          <a:lstStyle/>
          <a:p>
            <a:endParaRPr/>
          </a:p>
        </p:txBody>
      </p:sp>
      <p:sp>
        <p:nvSpPr>
          <p:cNvPr id="12" name="object 12"/>
          <p:cNvSpPr txBox="1"/>
          <p:nvPr/>
        </p:nvSpPr>
        <p:spPr>
          <a:xfrm>
            <a:off x="11811000" y="3686555"/>
            <a:ext cx="6044565" cy="4541520"/>
          </a:xfrm>
          <a:prstGeom prst="rect">
            <a:avLst/>
          </a:prstGeom>
          <a:solidFill>
            <a:srgbClr val="53459C"/>
          </a:solidFill>
        </p:spPr>
        <p:txBody>
          <a:bodyPr vert="horz" wrap="square" lIns="0" tIns="187960" rIns="0" bIns="0" rtlCol="0">
            <a:spAutoFit/>
          </a:bodyPr>
          <a:lstStyle/>
          <a:p>
            <a:pPr>
              <a:lnSpc>
                <a:spcPct val="100000"/>
              </a:lnSpc>
              <a:spcBef>
                <a:spcPts val="1480"/>
              </a:spcBef>
            </a:pPr>
            <a:endParaRPr sz="1800">
              <a:latin typeface="Times New Roman"/>
              <a:cs typeface="Times New Roman"/>
            </a:endParaRPr>
          </a:p>
          <a:p>
            <a:pPr marL="496570">
              <a:lnSpc>
                <a:spcPct val="100000"/>
              </a:lnSpc>
            </a:pPr>
            <a:r>
              <a:rPr sz="1800" b="1" spc="-10" dirty="0">
                <a:solidFill>
                  <a:srgbClr val="FFFFFF"/>
                </a:solidFill>
                <a:latin typeface="Times New Roman"/>
                <a:cs typeface="Times New Roman"/>
              </a:rPr>
              <a:t>Υπο-ενότητες</a:t>
            </a:r>
            <a:endParaRPr sz="1800">
              <a:latin typeface="Times New Roman"/>
              <a:cs typeface="Times New Roman"/>
            </a:endParaRPr>
          </a:p>
          <a:p>
            <a:pPr marL="800100" lvl="1" indent="-303530">
              <a:lnSpc>
                <a:spcPct val="100000"/>
              </a:lnSpc>
              <a:spcBef>
                <a:spcPts val="580"/>
              </a:spcBef>
              <a:buAutoNum type="arabicPeriod"/>
              <a:tabLst>
                <a:tab pos="800100" algn="l"/>
              </a:tabLst>
            </a:pPr>
            <a:r>
              <a:rPr sz="1600" dirty="0">
                <a:solidFill>
                  <a:srgbClr val="FFFFFF"/>
                </a:solidFill>
                <a:latin typeface="Times New Roman"/>
                <a:cs typeface="Times New Roman"/>
              </a:rPr>
              <a:t>Εισαγωγή</a:t>
            </a:r>
            <a:r>
              <a:rPr sz="1600" spc="-60" dirty="0">
                <a:solidFill>
                  <a:srgbClr val="FFFFFF"/>
                </a:solidFill>
                <a:latin typeface="Times New Roman"/>
                <a:cs typeface="Times New Roman"/>
              </a:rPr>
              <a:t> </a:t>
            </a:r>
            <a:r>
              <a:rPr sz="1600" dirty="0">
                <a:solidFill>
                  <a:srgbClr val="FFFFFF"/>
                </a:solidFill>
                <a:latin typeface="Times New Roman"/>
                <a:cs typeface="Times New Roman"/>
              </a:rPr>
              <a:t>στη</a:t>
            </a:r>
            <a:r>
              <a:rPr sz="1600" spc="-55" dirty="0">
                <a:solidFill>
                  <a:srgbClr val="FFFFFF"/>
                </a:solidFill>
                <a:latin typeface="Times New Roman"/>
                <a:cs typeface="Times New Roman"/>
              </a:rPr>
              <a:t> </a:t>
            </a:r>
            <a:r>
              <a:rPr sz="1600" dirty="0">
                <a:solidFill>
                  <a:srgbClr val="FFFFFF"/>
                </a:solidFill>
                <a:latin typeface="Times New Roman"/>
                <a:cs typeface="Times New Roman"/>
              </a:rPr>
              <a:t>διευκόλυνση</a:t>
            </a:r>
            <a:r>
              <a:rPr sz="1600" spc="-55" dirty="0">
                <a:solidFill>
                  <a:srgbClr val="FFFFFF"/>
                </a:solidFill>
                <a:latin typeface="Times New Roman"/>
                <a:cs typeface="Times New Roman"/>
              </a:rPr>
              <a:t> </a:t>
            </a:r>
            <a:r>
              <a:rPr sz="1600" dirty="0">
                <a:solidFill>
                  <a:srgbClr val="FFFFFF"/>
                </a:solidFill>
                <a:latin typeface="Times New Roman"/>
                <a:cs typeface="Times New Roman"/>
              </a:rPr>
              <a:t>σε</a:t>
            </a:r>
            <a:r>
              <a:rPr sz="1600" spc="-60" dirty="0">
                <a:solidFill>
                  <a:srgbClr val="FFFFFF"/>
                </a:solidFill>
                <a:latin typeface="Times New Roman"/>
                <a:cs typeface="Times New Roman"/>
              </a:rPr>
              <a:t> </a:t>
            </a:r>
            <a:r>
              <a:rPr sz="1600" dirty="0">
                <a:solidFill>
                  <a:srgbClr val="FFFFFF"/>
                </a:solidFill>
                <a:latin typeface="Times New Roman"/>
                <a:cs typeface="Times New Roman"/>
              </a:rPr>
              <a:t>διαγενεακά</a:t>
            </a:r>
            <a:r>
              <a:rPr sz="1600" spc="-55" dirty="0">
                <a:solidFill>
                  <a:srgbClr val="FFFFFF"/>
                </a:solidFill>
                <a:latin typeface="Times New Roman"/>
                <a:cs typeface="Times New Roman"/>
              </a:rPr>
              <a:t> </a:t>
            </a:r>
            <a:r>
              <a:rPr sz="1600" spc="-10" dirty="0">
                <a:solidFill>
                  <a:srgbClr val="FFFFFF"/>
                </a:solidFill>
                <a:latin typeface="Times New Roman"/>
                <a:cs typeface="Times New Roman"/>
              </a:rPr>
              <a:t>περιβάλλοντα</a:t>
            </a:r>
            <a:endParaRPr sz="1600">
              <a:latin typeface="Times New Roman"/>
              <a:cs typeface="Times New Roman"/>
            </a:endParaRPr>
          </a:p>
          <a:p>
            <a:pPr marL="800100" lvl="1" indent="-303530">
              <a:lnSpc>
                <a:spcPct val="100000"/>
              </a:lnSpc>
              <a:spcBef>
                <a:spcPts val="960"/>
              </a:spcBef>
              <a:buAutoNum type="arabicPeriod"/>
              <a:tabLst>
                <a:tab pos="800100" algn="l"/>
              </a:tabLst>
            </a:pPr>
            <a:r>
              <a:rPr sz="1600" dirty="0">
                <a:solidFill>
                  <a:srgbClr val="FFFFFF"/>
                </a:solidFill>
                <a:latin typeface="Times New Roman"/>
                <a:cs typeface="Times New Roman"/>
              </a:rPr>
              <a:t>Διαχείριση</a:t>
            </a:r>
            <a:r>
              <a:rPr sz="1600" spc="-50" dirty="0">
                <a:solidFill>
                  <a:srgbClr val="FFFFFF"/>
                </a:solidFill>
                <a:latin typeface="Times New Roman"/>
                <a:cs typeface="Times New Roman"/>
              </a:rPr>
              <a:t> </a:t>
            </a:r>
            <a:r>
              <a:rPr sz="1600" dirty="0">
                <a:solidFill>
                  <a:srgbClr val="FFFFFF"/>
                </a:solidFill>
                <a:latin typeface="Times New Roman"/>
                <a:cs typeface="Times New Roman"/>
              </a:rPr>
              <a:t>της</a:t>
            </a:r>
            <a:r>
              <a:rPr sz="1600" spc="-50" dirty="0">
                <a:solidFill>
                  <a:srgbClr val="FFFFFF"/>
                </a:solidFill>
                <a:latin typeface="Times New Roman"/>
                <a:cs typeface="Times New Roman"/>
              </a:rPr>
              <a:t> </a:t>
            </a:r>
            <a:r>
              <a:rPr sz="1600" dirty="0">
                <a:solidFill>
                  <a:srgbClr val="FFFFFF"/>
                </a:solidFill>
                <a:latin typeface="Times New Roman"/>
                <a:cs typeface="Times New Roman"/>
              </a:rPr>
              <a:t>δυναμικής</a:t>
            </a:r>
            <a:r>
              <a:rPr sz="1600" spc="-50" dirty="0">
                <a:solidFill>
                  <a:srgbClr val="FFFFFF"/>
                </a:solidFill>
                <a:latin typeface="Times New Roman"/>
                <a:cs typeface="Times New Roman"/>
              </a:rPr>
              <a:t> </a:t>
            </a:r>
            <a:r>
              <a:rPr sz="1600" dirty="0">
                <a:solidFill>
                  <a:srgbClr val="FFFFFF"/>
                </a:solidFill>
                <a:latin typeface="Times New Roman"/>
                <a:cs typeface="Times New Roman"/>
              </a:rPr>
              <a:t>της</a:t>
            </a:r>
            <a:r>
              <a:rPr sz="1600" spc="-50" dirty="0">
                <a:solidFill>
                  <a:srgbClr val="FFFFFF"/>
                </a:solidFill>
                <a:latin typeface="Times New Roman"/>
                <a:cs typeface="Times New Roman"/>
              </a:rPr>
              <a:t> </a:t>
            </a:r>
            <a:r>
              <a:rPr sz="1600" spc="-10" dirty="0">
                <a:solidFill>
                  <a:srgbClr val="FFFFFF"/>
                </a:solidFill>
                <a:latin typeface="Times New Roman"/>
                <a:cs typeface="Times New Roman"/>
              </a:rPr>
              <a:t>ομάδας</a:t>
            </a:r>
            <a:endParaRPr sz="1600">
              <a:latin typeface="Times New Roman"/>
              <a:cs typeface="Times New Roman"/>
            </a:endParaRPr>
          </a:p>
          <a:p>
            <a:pPr marL="496570" marR="957580" lvl="1" indent="303530">
              <a:lnSpc>
                <a:spcPct val="150000"/>
              </a:lnSpc>
              <a:buAutoNum type="arabicPeriod"/>
              <a:tabLst>
                <a:tab pos="800100" algn="l"/>
              </a:tabLst>
            </a:pPr>
            <a:r>
              <a:rPr sz="1600" dirty="0">
                <a:solidFill>
                  <a:srgbClr val="FFFFFF"/>
                </a:solidFill>
                <a:latin typeface="Times New Roman"/>
                <a:cs typeface="Times New Roman"/>
              </a:rPr>
              <a:t>Τεχνικές</a:t>
            </a:r>
            <a:r>
              <a:rPr sz="1600" spc="-55" dirty="0">
                <a:solidFill>
                  <a:srgbClr val="FFFFFF"/>
                </a:solidFill>
                <a:latin typeface="Times New Roman"/>
                <a:cs typeface="Times New Roman"/>
              </a:rPr>
              <a:t> </a:t>
            </a:r>
            <a:r>
              <a:rPr sz="1600" dirty="0">
                <a:solidFill>
                  <a:srgbClr val="FFFFFF"/>
                </a:solidFill>
                <a:latin typeface="Times New Roman"/>
                <a:cs typeface="Times New Roman"/>
              </a:rPr>
              <a:t>για</a:t>
            </a:r>
            <a:r>
              <a:rPr sz="1600" spc="-45" dirty="0">
                <a:solidFill>
                  <a:srgbClr val="FFFFFF"/>
                </a:solidFill>
                <a:latin typeface="Times New Roman"/>
                <a:cs typeface="Times New Roman"/>
              </a:rPr>
              <a:t> </a:t>
            </a:r>
            <a:r>
              <a:rPr sz="1600" dirty="0">
                <a:solidFill>
                  <a:srgbClr val="FFFFFF"/>
                </a:solidFill>
                <a:latin typeface="Times New Roman"/>
                <a:cs typeface="Times New Roman"/>
              </a:rPr>
              <a:t>την</a:t>
            </a:r>
            <a:r>
              <a:rPr sz="1600" spc="-40" dirty="0">
                <a:solidFill>
                  <a:srgbClr val="FFFFFF"/>
                </a:solidFill>
                <a:latin typeface="Times New Roman"/>
                <a:cs typeface="Times New Roman"/>
              </a:rPr>
              <a:t> </a:t>
            </a:r>
            <a:r>
              <a:rPr sz="1600" dirty="0">
                <a:solidFill>
                  <a:srgbClr val="FFFFFF"/>
                </a:solidFill>
                <a:latin typeface="Times New Roman"/>
                <a:cs typeface="Times New Roman"/>
              </a:rPr>
              <a:t>εμπλοκή</a:t>
            </a:r>
            <a:r>
              <a:rPr sz="1600" spc="-45" dirty="0">
                <a:solidFill>
                  <a:srgbClr val="FFFFFF"/>
                </a:solidFill>
                <a:latin typeface="Times New Roman"/>
                <a:cs typeface="Times New Roman"/>
              </a:rPr>
              <a:t> </a:t>
            </a:r>
            <a:r>
              <a:rPr sz="1600" spc="-10" dirty="0">
                <a:solidFill>
                  <a:srgbClr val="FFFFFF"/>
                </a:solidFill>
                <a:latin typeface="Times New Roman"/>
                <a:cs typeface="Times New Roman"/>
              </a:rPr>
              <a:t>ηλικιωμένων</a:t>
            </a:r>
            <a:r>
              <a:rPr sz="1600" spc="-40"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45" dirty="0">
                <a:solidFill>
                  <a:srgbClr val="FFFFFF"/>
                </a:solidFill>
                <a:latin typeface="Times New Roman"/>
                <a:cs typeface="Times New Roman"/>
              </a:rPr>
              <a:t> </a:t>
            </a:r>
            <a:r>
              <a:rPr sz="1600" dirty="0">
                <a:solidFill>
                  <a:srgbClr val="FFFFFF"/>
                </a:solidFill>
                <a:latin typeface="Times New Roman"/>
                <a:cs typeface="Times New Roman"/>
              </a:rPr>
              <a:t>νέων</a:t>
            </a:r>
            <a:r>
              <a:rPr sz="1600" spc="-40" dirty="0">
                <a:solidFill>
                  <a:srgbClr val="FFFFFF"/>
                </a:solidFill>
                <a:latin typeface="Times New Roman"/>
                <a:cs typeface="Times New Roman"/>
              </a:rPr>
              <a:t> </a:t>
            </a:r>
            <a:r>
              <a:rPr sz="1600" spc="-25" dirty="0">
                <a:solidFill>
                  <a:srgbClr val="FFFFFF"/>
                </a:solidFill>
                <a:latin typeface="Times New Roman"/>
                <a:cs typeface="Times New Roman"/>
              </a:rPr>
              <a:t>1.4 </a:t>
            </a:r>
            <a:r>
              <a:rPr sz="1600" dirty="0">
                <a:solidFill>
                  <a:srgbClr val="FFFFFF"/>
                </a:solidFill>
                <a:latin typeface="Times New Roman"/>
                <a:cs typeface="Times New Roman"/>
              </a:rPr>
              <a:t>Αντιμετώπιση</a:t>
            </a:r>
            <a:r>
              <a:rPr sz="1600" spc="-55" dirty="0">
                <a:solidFill>
                  <a:srgbClr val="FFFFFF"/>
                </a:solidFill>
                <a:latin typeface="Times New Roman"/>
                <a:cs typeface="Times New Roman"/>
              </a:rPr>
              <a:t> </a:t>
            </a:r>
            <a:r>
              <a:rPr sz="1600" spc="-10" dirty="0">
                <a:solidFill>
                  <a:srgbClr val="FFFFFF"/>
                </a:solidFill>
                <a:latin typeface="Times New Roman"/>
                <a:cs typeface="Times New Roman"/>
              </a:rPr>
              <a:t>προκλήσεων</a:t>
            </a:r>
            <a:r>
              <a:rPr sz="1600" spc="-50" dirty="0">
                <a:solidFill>
                  <a:srgbClr val="FFFFFF"/>
                </a:solidFill>
                <a:latin typeface="Times New Roman"/>
                <a:cs typeface="Times New Roman"/>
              </a:rPr>
              <a:t> </a:t>
            </a:r>
            <a:r>
              <a:rPr sz="1600" dirty="0">
                <a:solidFill>
                  <a:srgbClr val="FFFFFF"/>
                </a:solidFill>
                <a:latin typeface="Times New Roman"/>
                <a:cs typeface="Times New Roman"/>
              </a:rPr>
              <a:t>σε</a:t>
            </a:r>
            <a:r>
              <a:rPr sz="1600" spc="-50" dirty="0">
                <a:solidFill>
                  <a:srgbClr val="FFFFFF"/>
                </a:solidFill>
                <a:latin typeface="Times New Roman"/>
                <a:cs typeface="Times New Roman"/>
              </a:rPr>
              <a:t> </a:t>
            </a:r>
            <a:r>
              <a:rPr sz="1600" dirty="0">
                <a:solidFill>
                  <a:srgbClr val="FFFFFF"/>
                </a:solidFill>
                <a:latin typeface="Times New Roman"/>
                <a:cs typeface="Times New Roman"/>
              </a:rPr>
              <a:t>ομάδες</a:t>
            </a:r>
            <a:r>
              <a:rPr sz="1600" spc="-50" dirty="0">
                <a:solidFill>
                  <a:srgbClr val="FFFFFF"/>
                </a:solidFill>
                <a:latin typeface="Times New Roman"/>
                <a:cs typeface="Times New Roman"/>
              </a:rPr>
              <a:t> </a:t>
            </a:r>
            <a:r>
              <a:rPr sz="1600" dirty="0">
                <a:solidFill>
                  <a:srgbClr val="FFFFFF"/>
                </a:solidFill>
                <a:latin typeface="Times New Roman"/>
                <a:cs typeface="Times New Roman"/>
              </a:rPr>
              <a:t>μεικτής</a:t>
            </a:r>
            <a:r>
              <a:rPr sz="1600" spc="-50" dirty="0">
                <a:solidFill>
                  <a:srgbClr val="FFFFFF"/>
                </a:solidFill>
                <a:latin typeface="Times New Roman"/>
                <a:cs typeface="Times New Roman"/>
              </a:rPr>
              <a:t> </a:t>
            </a:r>
            <a:r>
              <a:rPr sz="1600" spc="-10" dirty="0">
                <a:solidFill>
                  <a:srgbClr val="FFFFFF"/>
                </a:solidFill>
                <a:latin typeface="Times New Roman"/>
                <a:cs typeface="Times New Roman"/>
              </a:rPr>
              <a:t>ηλικίας</a:t>
            </a:r>
            <a:endParaRPr sz="1600">
              <a:latin typeface="Times New Roman"/>
              <a:cs typeface="Times New Roman"/>
            </a:endParaRPr>
          </a:p>
          <a:p>
            <a:pPr marL="496570" marR="1280795" lvl="1" indent="303530">
              <a:lnSpc>
                <a:spcPct val="150000"/>
              </a:lnSpc>
              <a:buAutoNum type="arabicPeriod" startAt="5"/>
              <a:tabLst>
                <a:tab pos="800100" algn="l"/>
              </a:tabLst>
            </a:pPr>
            <a:r>
              <a:rPr sz="1600" spc="-10" dirty="0">
                <a:solidFill>
                  <a:srgbClr val="FFFFFF"/>
                </a:solidFill>
                <a:latin typeface="Times New Roman"/>
                <a:cs typeface="Times New Roman"/>
              </a:rPr>
              <a:t>Δραστηριότητα</a:t>
            </a:r>
            <a:r>
              <a:rPr sz="1600" spc="-25" dirty="0">
                <a:solidFill>
                  <a:srgbClr val="FFFFFF"/>
                </a:solidFill>
                <a:latin typeface="Times New Roman"/>
                <a:cs typeface="Times New Roman"/>
              </a:rPr>
              <a:t> </a:t>
            </a:r>
            <a:r>
              <a:rPr sz="1600" dirty="0">
                <a:solidFill>
                  <a:srgbClr val="FFFFFF"/>
                </a:solidFill>
                <a:latin typeface="Times New Roman"/>
                <a:cs typeface="Times New Roman"/>
              </a:rPr>
              <a:t>διευκόλυνσης</a:t>
            </a:r>
            <a:r>
              <a:rPr sz="1600" spc="-25" dirty="0">
                <a:solidFill>
                  <a:srgbClr val="FFFFFF"/>
                </a:solidFill>
                <a:latin typeface="Times New Roman"/>
                <a:cs typeface="Times New Roman"/>
              </a:rPr>
              <a:t> </a:t>
            </a:r>
            <a:r>
              <a:rPr sz="1600" dirty="0">
                <a:solidFill>
                  <a:srgbClr val="FFFFFF"/>
                </a:solidFill>
                <a:latin typeface="Times New Roman"/>
                <a:cs typeface="Times New Roman"/>
              </a:rPr>
              <a:t>για</a:t>
            </a:r>
            <a:r>
              <a:rPr sz="1600" spc="-25" dirty="0">
                <a:solidFill>
                  <a:srgbClr val="FFFFFF"/>
                </a:solidFill>
                <a:latin typeface="Times New Roman"/>
                <a:cs typeface="Times New Roman"/>
              </a:rPr>
              <a:t> </a:t>
            </a:r>
            <a:r>
              <a:rPr sz="1600" dirty="0">
                <a:solidFill>
                  <a:srgbClr val="FFFFFF"/>
                </a:solidFill>
                <a:latin typeface="Times New Roman"/>
                <a:cs typeface="Times New Roman"/>
              </a:rPr>
              <a:t>τη</a:t>
            </a:r>
            <a:r>
              <a:rPr sz="1600" spc="-25" dirty="0">
                <a:solidFill>
                  <a:srgbClr val="FFFFFF"/>
                </a:solidFill>
                <a:latin typeface="Times New Roman"/>
                <a:cs typeface="Times New Roman"/>
              </a:rPr>
              <a:t> </a:t>
            </a:r>
            <a:r>
              <a:rPr sz="1600" spc="-10" dirty="0">
                <a:solidFill>
                  <a:srgbClr val="FFFFFF"/>
                </a:solidFill>
                <a:latin typeface="Times New Roman"/>
                <a:cs typeface="Times New Roman"/>
              </a:rPr>
              <a:t>διαγενεακή εκπαίδευση</a:t>
            </a:r>
            <a:endParaRPr sz="1600">
              <a:latin typeface="Times New Roman"/>
              <a:cs typeface="Times New Roman"/>
            </a:endParaRPr>
          </a:p>
          <a:p>
            <a:pPr marL="496570" marR="739140" lvl="1" indent="303530">
              <a:lnSpc>
                <a:spcPct val="150000"/>
              </a:lnSpc>
              <a:buAutoNum type="arabicPeriod" startAt="5"/>
              <a:tabLst>
                <a:tab pos="800100" algn="l"/>
              </a:tabLst>
            </a:pPr>
            <a:r>
              <a:rPr sz="1600" spc="-10" dirty="0">
                <a:solidFill>
                  <a:srgbClr val="FFFFFF"/>
                </a:solidFill>
                <a:latin typeface="Times New Roman"/>
                <a:cs typeface="Times New Roman"/>
              </a:rPr>
              <a:t>Δραστηριότητα:</a:t>
            </a:r>
            <a:r>
              <a:rPr sz="1600" spc="-45" dirty="0">
                <a:solidFill>
                  <a:srgbClr val="FFFFFF"/>
                </a:solidFill>
                <a:latin typeface="Times New Roman"/>
                <a:cs typeface="Times New Roman"/>
              </a:rPr>
              <a:t> </a:t>
            </a:r>
            <a:r>
              <a:rPr sz="1600" dirty="0">
                <a:solidFill>
                  <a:srgbClr val="FFFFFF"/>
                </a:solidFill>
                <a:latin typeface="Times New Roman"/>
                <a:cs typeface="Times New Roman"/>
              </a:rPr>
              <a:t>σχεδιασμός</a:t>
            </a:r>
            <a:r>
              <a:rPr sz="1600" spc="-40" dirty="0">
                <a:solidFill>
                  <a:srgbClr val="FFFFFF"/>
                </a:solidFill>
                <a:latin typeface="Times New Roman"/>
                <a:cs typeface="Times New Roman"/>
              </a:rPr>
              <a:t> </a:t>
            </a:r>
            <a:r>
              <a:rPr sz="1600" dirty="0">
                <a:solidFill>
                  <a:srgbClr val="FFFFFF"/>
                </a:solidFill>
                <a:latin typeface="Times New Roman"/>
                <a:cs typeface="Times New Roman"/>
              </a:rPr>
              <a:t>ενός</a:t>
            </a:r>
            <a:r>
              <a:rPr sz="1600" spc="-45" dirty="0">
                <a:solidFill>
                  <a:srgbClr val="FFFFFF"/>
                </a:solidFill>
                <a:latin typeface="Times New Roman"/>
                <a:cs typeface="Times New Roman"/>
              </a:rPr>
              <a:t> </a:t>
            </a:r>
            <a:r>
              <a:rPr sz="1600" dirty="0">
                <a:solidFill>
                  <a:srgbClr val="FFFFFF"/>
                </a:solidFill>
                <a:latin typeface="Times New Roman"/>
                <a:cs typeface="Times New Roman"/>
              </a:rPr>
              <a:t>σχεδίου</a:t>
            </a:r>
            <a:r>
              <a:rPr sz="1600" spc="-40" dirty="0">
                <a:solidFill>
                  <a:srgbClr val="FFFFFF"/>
                </a:solidFill>
                <a:latin typeface="Times New Roman"/>
                <a:cs typeface="Times New Roman"/>
              </a:rPr>
              <a:t> </a:t>
            </a:r>
            <a:r>
              <a:rPr sz="1600" spc="-10" dirty="0">
                <a:solidFill>
                  <a:srgbClr val="FFFFFF"/>
                </a:solidFill>
                <a:latin typeface="Times New Roman"/>
                <a:cs typeface="Times New Roman"/>
              </a:rPr>
              <a:t>εργαστηρίου </a:t>
            </a:r>
            <a:r>
              <a:rPr sz="1600" dirty="0">
                <a:solidFill>
                  <a:srgbClr val="FFFFFF"/>
                </a:solidFill>
                <a:latin typeface="Times New Roman"/>
                <a:cs typeface="Times New Roman"/>
              </a:rPr>
              <a:t>χωρίς</a:t>
            </a:r>
            <a:r>
              <a:rPr sz="1600" spc="-45" dirty="0">
                <a:solidFill>
                  <a:srgbClr val="FFFFFF"/>
                </a:solidFill>
                <a:latin typeface="Times New Roman"/>
                <a:cs typeface="Times New Roman"/>
              </a:rPr>
              <a:t> </a:t>
            </a:r>
            <a:r>
              <a:rPr sz="1600" spc="-10" dirty="0">
                <a:solidFill>
                  <a:srgbClr val="FFFFFF"/>
                </a:solidFill>
                <a:latin typeface="Times New Roman"/>
                <a:cs typeface="Times New Roman"/>
              </a:rPr>
              <a:t>αποκλεισμούς</a:t>
            </a:r>
            <a:endParaRPr sz="1600">
              <a:latin typeface="Times New Roman"/>
              <a:cs typeface="Times New Roman"/>
            </a:endParaRPr>
          </a:p>
          <a:p>
            <a:pPr marL="800100" lvl="1" indent="-303530">
              <a:lnSpc>
                <a:spcPct val="100000"/>
              </a:lnSpc>
              <a:spcBef>
                <a:spcPts val="955"/>
              </a:spcBef>
              <a:buAutoNum type="arabicPeriod" startAt="5"/>
              <a:tabLst>
                <a:tab pos="800100" algn="l"/>
              </a:tabLst>
            </a:pPr>
            <a:r>
              <a:rPr sz="1600" spc="-10" dirty="0">
                <a:solidFill>
                  <a:srgbClr val="FFFFFF"/>
                </a:solidFill>
                <a:latin typeface="Times New Roman"/>
                <a:cs typeface="Times New Roman"/>
              </a:rPr>
              <a:t>Προσβασιμότητα</a:t>
            </a:r>
            <a:r>
              <a:rPr sz="1600" spc="-35"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30" dirty="0">
                <a:solidFill>
                  <a:srgbClr val="FFFFFF"/>
                </a:solidFill>
                <a:latin typeface="Times New Roman"/>
                <a:cs typeface="Times New Roman"/>
              </a:rPr>
              <a:t> </a:t>
            </a:r>
            <a:r>
              <a:rPr sz="1600" dirty="0">
                <a:solidFill>
                  <a:srgbClr val="FFFFFF"/>
                </a:solidFill>
                <a:latin typeface="Times New Roman"/>
                <a:cs typeface="Times New Roman"/>
              </a:rPr>
              <a:t>πολιτισμική</a:t>
            </a:r>
            <a:r>
              <a:rPr sz="1600" spc="-30" dirty="0">
                <a:solidFill>
                  <a:srgbClr val="FFFFFF"/>
                </a:solidFill>
                <a:latin typeface="Times New Roman"/>
                <a:cs typeface="Times New Roman"/>
              </a:rPr>
              <a:t> </a:t>
            </a:r>
            <a:r>
              <a:rPr sz="1600" spc="-10" dirty="0">
                <a:solidFill>
                  <a:srgbClr val="FFFFFF"/>
                </a:solidFill>
                <a:latin typeface="Times New Roman"/>
                <a:cs typeface="Times New Roman"/>
              </a:rPr>
              <a:t>ευαισθησία</a:t>
            </a:r>
            <a:endParaRPr sz="1600">
              <a:latin typeface="Times New Roman"/>
              <a:cs typeface="Times New Roman"/>
            </a:endParaRPr>
          </a:p>
        </p:txBody>
      </p:sp>
      <p:sp>
        <p:nvSpPr>
          <p:cNvPr id="13" name="object 13" descr="$PPTXTitle"/>
          <p:cNvSpPr txBox="1">
            <a:spLocks noGrp="1"/>
          </p:cNvSpPr>
          <p:nvPr>
            <p:ph type="title"/>
          </p:nvPr>
        </p:nvSpPr>
        <p:spPr>
          <a:xfrm>
            <a:off x="584403" y="2264854"/>
            <a:ext cx="12628244" cy="552523"/>
          </a:xfrm>
          <a:prstGeom prst="rect">
            <a:avLst/>
          </a:prstGeom>
        </p:spPr>
        <p:txBody>
          <a:bodyPr vert="horz" wrap="square" lIns="0" tIns="181419" rIns="0" bIns="0" rtlCol="0">
            <a:spAutoFit/>
          </a:bodyPr>
          <a:lstStyle/>
          <a:p>
            <a:pPr marL="177165">
              <a:lnSpc>
                <a:spcPct val="100000"/>
              </a:lnSpc>
              <a:spcBef>
                <a:spcPts val="100"/>
              </a:spcBef>
            </a:pPr>
            <a:r>
              <a:rPr sz="2400" spc="-20" dirty="0" err="1"/>
              <a:t>Ενότητ</a:t>
            </a:r>
            <a:r>
              <a:rPr sz="2400" spc="-20" dirty="0"/>
              <a:t>α</a:t>
            </a:r>
            <a:r>
              <a:rPr sz="2400" spc="-130" dirty="0"/>
              <a:t> </a:t>
            </a:r>
            <a:r>
              <a:rPr lang="el-GR" sz="2400" b="0" spc="-705" dirty="0">
                <a:latin typeface="Arial Black"/>
              </a:rPr>
              <a:t>1      </a:t>
            </a:r>
            <a:r>
              <a:rPr lang="el-GR" sz="2400" b="0" spc="265" dirty="0">
                <a:latin typeface="Arial Black"/>
              </a:rPr>
              <a:t> - </a:t>
            </a:r>
            <a:r>
              <a:rPr sz="2400" dirty="0" err="1"/>
              <a:t>Τεχνικές</a:t>
            </a:r>
            <a:r>
              <a:rPr sz="2400" spc="-40" dirty="0"/>
              <a:t> </a:t>
            </a:r>
            <a:r>
              <a:rPr sz="2400" spc="-10" dirty="0"/>
              <a:t>Συντονισμού</a:t>
            </a:r>
            <a:r>
              <a:rPr sz="2400" spc="-45" dirty="0"/>
              <a:t> </a:t>
            </a:r>
            <a:r>
              <a:rPr sz="2400" dirty="0"/>
              <a:t>Διαγενεακών</a:t>
            </a:r>
            <a:r>
              <a:rPr sz="2400" spc="-40" dirty="0"/>
              <a:t> </a:t>
            </a:r>
            <a:r>
              <a:rPr sz="2400" spc="-10" dirty="0"/>
              <a:t>Εργαστηρίων</a:t>
            </a:r>
            <a:endParaRPr sz="2400" dirty="0">
              <a:latin typeface="Arial Black"/>
              <a:cs typeface="Arial Black"/>
            </a:endParaRPr>
          </a:p>
        </p:txBody>
      </p:sp>
      <p:sp>
        <p:nvSpPr>
          <p:cNvPr id="14" name="object 14"/>
          <p:cNvSpPr txBox="1"/>
          <p:nvPr/>
        </p:nvSpPr>
        <p:spPr>
          <a:xfrm>
            <a:off x="775030" y="3577145"/>
            <a:ext cx="10641330" cy="1808480"/>
          </a:xfrm>
          <a:prstGeom prst="rect">
            <a:avLst/>
          </a:prstGeom>
        </p:spPr>
        <p:txBody>
          <a:bodyPr vert="horz" wrap="square" lIns="0" tIns="12065" rIns="0" bIns="0" rtlCol="0">
            <a:spAutoFit/>
          </a:bodyPr>
          <a:lstStyle/>
          <a:p>
            <a:pPr marL="41910" marR="5080" indent="-29845" algn="just">
              <a:lnSpc>
                <a:spcPct val="146300"/>
              </a:lnSpc>
              <a:spcBef>
                <a:spcPts val="95"/>
              </a:spcBef>
            </a:pPr>
            <a:r>
              <a:rPr sz="2000" b="1" i="1" dirty="0">
                <a:solidFill>
                  <a:srgbClr val="53459C"/>
                </a:solidFill>
                <a:latin typeface="Times New Roman"/>
                <a:cs typeface="Times New Roman"/>
              </a:rPr>
              <a:t>Γιατί</a:t>
            </a:r>
            <a:r>
              <a:rPr sz="2000" b="1" i="1" spc="295" dirty="0">
                <a:solidFill>
                  <a:srgbClr val="53459C"/>
                </a:solidFill>
                <a:latin typeface="Times New Roman"/>
                <a:cs typeface="Times New Roman"/>
              </a:rPr>
              <a:t> </a:t>
            </a:r>
            <a:r>
              <a:rPr sz="2000" b="1" i="1" dirty="0">
                <a:solidFill>
                  <a:srgbClr val="53459C"/>
                </a:solidFill>
                <a:latin typeface="Times New Roman"/>
                <a:cs typeface="Times New Roman"/>
              </a:rPr>
              <a:t>είναι</a:t>
            </a:r>
            <a:r>
              <a:rPr sz="2000" b="1" i="1" spc="295" dirty="0">
                <a:solidFill>
                  <a:srgbClr val="53459C"/>
                </a:solidFill>
                <a:latin typeface="Times New Roman"/>
                <a:cs typeface="Times New Roman"/>
              </a:rPr>
              <a:t> </a:t>
            </a:r>
            <a:r>
              <a:rPr sz="2000" b="1" i="1" dirty="0">
                <a:solidFill>
                  <a:srgbClr val="53459C"/>
                </a:solidFill>
                <a:latin typeface="Times New Roman"/>
                <a:cs typeface="Times New Roman"/>
              </a:rPr>
              <a:t>σημαντικό:</a:t>
            </a:r>
            <a:r>
              <a:rPr sz="2000" b="1" i="1" spc="290" dirty="0">
                <a:solidFill>
                  <a:srgbClr val="53459C"/>
                </a:solidFill>
                <a:latin typeface="Times New Roman"/>
                <a:cs typeface="Times New Roman"/>
              </a:rPr>
              <a:t> </a:t>
            </a:r>
            <a:r>
              <a:rPr sz="2000" dirty="0">
                <a:latin typeface="Times New Roman"/>
                <a:cs typeface="Times New Roman"/>
              </a:rPr>
              <a:t>Η</a:t>
            </a:r>
            <a:r>
              <a:rPr sz="2000" spc="300" dirty="0">
                <a:latin typeface="Times New Roman"/>
                <a:cs typeface="Times New Roman"/>
              </a:rPr>
              <a:t> </a:t>
            </a:r>
            <a:r>
              <a:rPr sz="2000" dirty="0">
                <a:latin typeface="Times New Roman"/>
                <a:cs typeface="Times New Roman"/>
              </a:rPr>
              <a:t>δημιουργία</a:t>
            </a:r>
            <a:r>
              <a:rPr sz="2000" spc="295" dirty="0">
                <a:latin typeface="Times New Roman"/>
                <a:cs typeface="Times New Roman"/>
              </a:rPr>
              <a:t> </a:t>
            </a:r>
            <a:r>
              <a:rPr sz="2000" dirty="0">
                <a:latin typeface="Times New Roman"/>
                <a:cs typeface="Times New Roman"/>
              </a:rPr>
              <a:t>και</a:t>
            </a:r>
            <a:r>
              <a:rPr sz="2000" spc="295" dirty="0">
                <a:latin typeface="Times New Roman"/>
                <a:cs typeface="Times New Roman"/>
              </a:rPr>
              <a:t> </a:t>
            </a:r>
            <a:r>
              <a:rPr sz="2000" dirty="0">
                <a:latin typeface="Times New Roman"/>
                <a:cs typeface="Times New Roman"/>
              </a:rPr>
              <a:t>η</a:t>
            </a:r>
            <a:r>
              <a:rPr sz="2000" spc="300" dirty="0">
                <a:latin typeface="Times New Roman"/>
                <a:cs typeface="Times New Roman"/>
              </a:rPr>
              <a:t> </a:t>
            </a:r>
            <a:r>
              <a:rPr sz="2000" dirty="0">
                <a:latin typeface="Times New Roman"/>
                <a:cs typeface="Times New Roman"/>
              </a:rPr>
              <a:t>διαχείριση</a:t>
            </a:r>
            <a:r>
              <a:rPr sz="2000" spc="295" dirty="0">
                <a:latin typeface="Times New Roman"/>
                <a:cs typeface="Times New Roman"/>
              </a:rPr>
              <a:t> </a:t>
            </a:r>
            <a:r>
              <a:rPr sz="2000" dirty="0">
                <a:latin typeface="Times New Roman"/>
                <a:cs typeface="Times New Roman"/>
              </a:rPr>
              <a:t>διαγενεακών</a:t>
            </a:r>
            <a:r>
              <a:rPr sz="2000" spc="295" dirty="0">
                <a:latin typeface="Times New Roman"/>
                <a:cs typeface="Times New Roman"/>
              </a:rPr>
              <a:t> </a:t>
            </a:r>
            <a:r>
              <a:rPr sz="2000" dirty="0">
                <a:latin typeface="Times New Roman"/>
                <a:cs typeface="Times New Roman"/>
              </a:rPr>
              <a:t>ομάδων</a:t>
            </a:r>
            <a:r>
              <a:rPr sz="2000" spc="295" dirty="0">
                <a:latin typeface="Times New Roman"/>
                <a:cs typeface="Times New Roman"/>
              </a:rPr>
              <a:t> </a:t>
            </a:r>
            <a:r>
              <a:rPr sz="2000" dirty="0">
                <a:latin typeface="Times New Roman"/>
                <a:cs typeface="Times New Roman"/>
              </a:rPr>
              <a:t>επιτρέπει</a:t>
            </a:r>
            <a:r>
              <a:rPr sz="2000" spc="300" dirty="0">
                <a:latin typeface="Times New Roman"/>
                <a:cs typeface="Times New Roman"/>
              </a:rPr>
              <a:t> </a:t>
            </a:r>
            <a:r>
              <a:rPr sz="2000" dirty="0">
                <a:latin typeface="Times New Roman"/>
                <a:cs typeface="Times New Roman"/>
              </a:rPr>
              <a:t>σε</a:t>
            </a:r>
            <a:r>
              <a:rPr sz="2000" spc="295" dirty="0">
                <a:latin typeface="Times New Roman"/>
                <a:cs typeface="Times New Roman"/>
              </a:rPr>
              <a:t> </a:t>
            </a:r>
            <a:r>
              <a:rPr sz="2000" dirty="0">
                <a:latin typeface="Times New Roman"/>
                <a:cs typeface="Times New Roman"/>
              </a:rPr>
              <a:t>όλους</a:t>
            </a:r>
            <a:r>
              <a:rPr sz="2000" spc="295" dirty="0">
                <a:latin typeface="Times New Roman"/>
                <a:cs typeface="Times New Roman"/>
              </a:rPr>
              <a:t> </a:t>
            </a:r>
            <a:r>
              <a:rPr sz="2000" spc="-25" dirty="0">
                <a:latin typeface="Times New Roman"/>
                <a:cs typeface="Times New Roman"/>
              </a:rPr>
              <a:t>να </a:t>
            </a:r>
            <a:r>
              <a:rPr sz="2000" dirty="0">
                <a:latin typeface="Times New Roman"/>
                <a:cs typeface="Times New Roman"/>
              </a:rPr>
              <a:t>αισθάνονται</a:t>
            </a:r>
            <a:r>
              <a:rPr sz="2000" spc="459" dirty="0">
                <a:latin typeface="Times New Roman"/>
                <a:cs typeface="Times New Roman"/>
              </a:rPr>
              <a:t> </a:t>
            </a:r>
            <a:r>
              <a:rPr sz="2000" dirty="0">
                <a:latin typeface="Times New Roman"/>
                <a:cs typeface="Times New Roman"/>
              </a:rPr>
              <a:t>ενεργό</a:t>
            </a:r>
            <a:r>
              <a:rPr sz="2000" spc="465" dirty="0">
                <a:latin typeface="Times New Roman"/>
                <a:cs typeface="Times New Roman"/>
              </a:rPr>
              <a:t> </a:t>
            </a:r>
            <a:r>
              <a:rPr sz="2000" dirty="0">
                <a:latin typeface="Times New Roman"/>
                <a:cs typeface="Times New Roman"/>
              </a:rPr>
              <a:t>μέρος</a:t>
            </a:r>
            <a:r>
              <a:rPr sz="2000" spc="465" dirty="0">
                <a:latin typeface="Times New Roman"/>
                <a:cs typeface="Times New Roman"/>
              </a:rPr>
              <a:t> </a:t>
            </a:r>
            <a:r>
              <a:rPr sz="2000" dirty="0">
                <a:latin typeface="Times New Roman"/>
                <a:cs typeface="Times New Roman"/>
              </a:rPr>
              <a:t>της</a:t>
            </a:r>
            <a:r>
              <a:rPr sz="2000" spc="465" dirty="0">
                <a:latin typeface="Times New Roman"/>
                <a:cs typeface="Times New Roman"/>
              </a:rPr>
              <a:t> </a:t>
            </a:r>
            <a:r>
              <a:rPr sz="2000" dirty="0">
                <a:latin typeface="Times New Roman"/>
                <a:cs typeface="Times New Roman"/>
              </a:rPr>
              <a:t>εμπειρίας.</a:t>
            </a:r>
            <a:r>
              <a:rPr sz="2000" spc="465" dirty="0">
                <a:latin typeface="Times New Roman"/>
                <a:cs typeface="Times New Roman"/>
              </a:rPr>
              <a:t> </a:t>
            </a:r>
            <a:r>
              <a:rPr sz="2000" dirty="0">
                <a:latin typeface="Times New Roman"/>
                <a:cs typeface="Times New Roman"/>
              </a:rPr>
              <a:t>Μέσα</a:t>
            </a:r>
            <a:r>
              <a:rPr sz="2000" spc="465" dirty="0">
                <a:latin typeface="Times New Roman"/>
                <a:cs typeface="Times New Roman"/>
              </a:rPr>
              <a:t> </a:t>
            </a:r>
            <a:r>
              <a:rPr sz="2000" dirty="0">
                <a:latin typeface="Times New Roman"/>
                <a:cs typeface="Times New Roman"/>
              </a:rPr>
              <a:t>από</a:t>
            </a:r>
            <a:r>
              <a:rPr sz="2000" spc="465" dirty="0">
                <a:latin typeface="Times New Roman"/>
                <a:cs typeface="Times New Roman"/>
              </a:rPr>
              <a:t> </a:t>
            </a:r>
            <a:r>
              <a:rPr sz="2000" dirty="0">
                <a:latin typeface="Times New Roman"/>
                <a:cs typeface="Times New Roman"/>
              </a:rPr>
              <a:t>την</a:t>
            </a:r>
            <a:r>
              <a:rPr sz="2000" spc="465" dirty="0">
                <a:latin typeface="Times New Roman"/>
                <a:cs typeface="Times New Roman"/>
              </a:rPr>
              <a:t> </a:t>
            </a:r>
            <a:r>
              <a:rPr sz="2000" dirty="0">
                <a:latin typeface="Times New Roman"/>
                <a:cs typeface="Times New Roman"/>
              </a:rPr>
              <a:t>αμοιβαία</a:t>
            </a:r>
            <a:r>
              <a:rPr sz="2000" spc="465" dirty="0">
                <a:latin typeface="Times New Roman"/>
                <a:cs typeface="Times New Roman"/>
              </a:rPr>
              <a:t> </a:t>
            </a:r>
            <a:r>
              <a:rPr sz="2000" dirty="0">
                <a:latin typeface="Times New Roman"/>
                <a:cs typeface="Times New Roman"/>
              </a:rPr>
              <a:t>ανταλλαγή,</a:t>
            </a:r>
            <a:r>
              <a:rPr sz="2000" spc="459" dirty="0">
                <a:latin typeface="Times New Roman"/>
                <a:cs typeface="Times New Roman"/>
              </a:rPr>
              <a:t> </a:t>
            </a:r>
            <a:r>
              <a:rPr sz="2000" dirty="0">
                <a:latin typeface="Times New Roman"/>
                <a:cs typeface="Times New Roman"/>
              </a:rPr>
              <a:t>οι</a:t>
            </a:r>
            <a:r>
              <a:rPr sz="2000" spc="459" dirty="0">
                <a:latin typeface="Times New Roman"/>
                <a:cs typeface="Times New Roman"/>
              </a:rPr>
              <a:t> </a:t>
            </a:r>
            <a:r>
              <a:rPr sz="2000" dirty="0">
                <a:latin typeface="Times New Roman"/>
                <a:cs typeface="Times New Roman"/>
              </a:rPr>
              <a:t>νεότεροι</a:t>
            </a:r>
            <a:r>
              <a:rPr sz="2000" spc="465" dirty="0">
                <a:latin typeface="Times New Roman"/>
                <a:cs typeface="Times New Roman"/>
              </a:rPr>
              <a:t> </a:t>
            </a:r>
            <a:r>
              <a:rPr sz="2000" dirty="0">
                <a:latin typeface="Times New Roman"/>
                <a:cs typeface="Times New Roman"/>
              </a:rPr>
              <a:t>και</a:t>
            </a:r>
            <a:r>
              <a:rPr sz="2000" spc="465" dirty="0">
                <a:latin typeface="Times New Roman"/>
                <a:cs typeface="Times New Roman"/>
              </a:rPr>
              <a:t> </a:t>
            </a:r>
            <a:r>
              <a:rPr sz="2000" spc="-25" dirty="0">
                <a:latin typeface="Times New Roman"/>
                <a:cs typeface="Times New Roman"/>
              </a:rPr>
              <a:t>οι </a:t>
            </a:r>
            <a:r>
              <a:rPr sz="2000" dirty="0">
                <a:latin typeface="Times New Roman"/>
                <a:cs typeface="Times New Roman"/>
              </a:rPr>
              <a:t>μεγαλύτεροι</a:t>
            </a:r>
            <a:r>
              <a:rPr sz="2000" spc="395" dirty="0">
                <a:latin typeface="Times New Roman"/>
                <a:cs typeface="Times New Roman"/>
              </a:rPr>
              <a:t> </a:t>
            </a:r>
            <a:r>
              <a:rPr sz="2000" dirty="0">
                <a:latin typeface="Times New Roman"/>
                <a:cs typeface="Times New Roman"/>
              </a:rPr>
              <a:t>σε</a:t>
            </a:r>
            <a:r>
              <a:rPr sz="2000" spc="400" dirty="0">
                <a:latin typeface="Times New Roman"/>
                <a:cs typeface="Times New Roman"/>
              </a:rPr>
              <a:t> </a:t>
            </a:r>
            <a:r>
              <a:rPr sz="2000" dirty="0">
                <a:latin typeface="Times New Roman"/>
                <a:cs typeface="Times New Roman"/>
              </a:rPr>
              <a:t>ηλικία</a:t>
            </a:r>
            <a:r>
              <a:rPr sz="2000" spc="400" dirty="0">
                <a:latin typeface="Times New Roman"/>
                <a:cs typeface="Times New Roman"/>
              </a:rPr>
              <a:t> </a:t>
            </a:r>
            <a:r>
              <a:rPr sz="2000" dirty="0">
                <a:latin typeface="Times New Roman"/>
                <a:cs typeface="Times New Roman"/>
              </a:rPr>
              <a:t>συμμετέχοντες</a:t>
            </a:r>
            <a:r>
              <a:rPr sz="2000" spc="400" dirty="0">
                <a:latin typeface="Times New Roman"/>
                <a:cs typeface="Times New Roman"/>
              </a:rPr>
              <a:t> </a:t>
            </a:r>
            <a:r>
              <a:rPr sz="2000" dirty="0">
                <a:latin typeface="Times New Roman"/>
                <a:cs typeface="Times New Roman"/>
              </a:rPr>
              <a:t>εμβαθύνουν</a:t>
            </a:r>
            <a:r>
              <a:rPr sz="2000" spc="395" dirty="0">
                <a:latin typeface="Times New Roman"/>
                <a:cs typeface="Times New Roman"/>
              </a:rPr>
              <a:t> </a:t>
            </a:r>
            <a:r>
              <a:rPr sz="2000" dirty="0">
                <a:latin typeface="Times New Roman"/>
                <a:cs typeface="Times New Roman"/>
              </a:rPr>
              <a:t>την</a:t>
            </a:r>
            <a:r>
              <a:rPr sz="2000" spc="400" dirty="0">
                <a:latin typeface="Times New Roman"/>
                <a:cs typeface="Times New Roman"/>
              </a:rPr>
              <a:t> </a:t>
            </a:r>
            <a:r>
              <a:rPr sz="2000" dirty="0">
                <a:latin typeface="Times New Roman"/>
                <a:cs typeface="Times New Roman"/>
              </a:rPr>
              <a:t>κατανόησή</a:t>
            </a:r>
            <a:r>
              <a:rPr sz="2000" spc="400" dirty="0">
                <a:latin typeface="Times New Roman"/>
                <a:cs typeface="Times New Roman"/>
              </a:rPr>
              <a:t> </a:t>
            </a:r>
            <a:r>
              <a:rPr sz="2000" dirty="0">
                <a:latin typeface="Times New Roman"/>
                <a:cs typeface="Times New Roman"/>
              </a:rPr>
              <a:t>τους</a:t>
            </a:r>
            <a:r>
              <a:rPr sz="2000" spc="395" dirty="0">
                <a:latin typeface="Times New Roman"/>
                <a:cs typeface="Times New Roman"/>
              </a:rPr>
              <a:t> </a:t>
            </a:r>
            <a:r>
              <a:rPr sz="2000" dirty="0">
                <a:latin typeface="Times New Roman"/>
                <a:cs typeface="Times New Roman"/>
              </a:rPr>
              <a:t>ο</a:t>
            </a:r>
            <a:r>
              <a:rPr sz="2000" spc="400" dirty="0">
                <a:latin typeface="Times New Roman"/>
                <a:cs typeface="Times New Roman"/>
              </a:rPr>
              <a:t> </a:t>
            </a:r>
            <a:r>
              <a:rPr sz="2000" dirty="0">
                <a:latin typeface="Times New Roman"/>
                <a:cs typeface="Times New Roman"/>
              </a:rPr>
              <a:t>ένας</a:t>
            </a:r>
            <a:r>
              <a:rPr sz="2000" spc="400" dirty="0">
                <a:latin typeface="Times New Roman"/>
                <a:cs typeface="Times New Roman"/>
              </a:rPr>
              <a:t> </a:t>
            </a:r>
            <a:r>
              <a:rPr sz="2000" dirty="0">
                <a:latin typeface="Times New Roman"/>
                <a:cs typeface="Times New Roman"/>
              </a:rPr>
              <a:t>για</a:t>
            </a:r>
            <a:r>
              <a:rPr sz="2000" spc="400" dirty="0">
                <a:latin typeface="Times New Roman"/>
                <a:cs typeface="Times New Roman"/>
              </a:rPr>
              <a:t> </a:t>
            </a:r>
            <a:r>
              <a:rPr sz="2000" dirty="0">
                <a:latin typeface="Times New Roman"/>
                <a:cs typeface="Times New Roman"/>
              </a:rPr>
              <a:t>τον</a:t>
            </a:r>
            <a:r>
              <a:rPr sz="2000" spc="395" dirty="0">
                <a:latin typeface="Times New Roman"/>
                <a:cs typeface="Times New Roman"/>
              </a:rPr>
              <a:t> </a:t>
            </a:r>
            <a:r>
              <a:rPr sz="2000" dirty="0">
                <a:latin typeface="Times New Roman"/>
                <a:cs typeface="Times New Roman"/>
              </a:rPr>
              <a:t>άλλον</a:t>
            </a:r>
            <a:r>
              <a:rPr sz="2000" spc="400" dirty="0">
                <a:latin typeface="Times New Roman"/>
                <a:cs typeface="Times New Roman"/>
              </a:rPr>
              <a:t> </a:t>
            </a:r>
            <a:r>
              <a:rPr sz="2000" spc="-25" dirty="0">
                <a:latin typeface="Times New Roman"/>
                <a:cs typeface="Times New Roman"/>
              </a:rPr>
              <a:t>και </a:t>
            </a:r>
            <a:r>
              <a:rPr sz="2000" dirty="0">
                <a:latin typeface="Times New Roman"/>
                <a:cs typeface="Times New Roman"/>
              </a:rPr>
              <a:t>δημιουργούν</a:t>
            </a:r>
            <a:r>
              <a:rPr sz="2000" spc="-20" dirty="0">
                <a:latin typeface="Times New Roman"/>
                <a:cs typeface="Times New Roman"/>
              </a:rPr>
              <a:t> </a:t>
            </a:r>
            <a:r>
              <a:rPr sz="2000" dirty="0">
                <a:latin typeface="Times New Roman"/>
                <a:cs typeface="Times New Roman"/>
              </a:rPr>
              <a:t>νέους</a:t>
            </a:r>
            <a:r>
              <a:rPr sz="2000" spc="-20" dirty="0">
                <a:latin typeface="Times New Roman"/>
                <a:cs typeface="Times New Roman"/>
              </a:rPr>
              <a:t> </a:t>
            </a:r>
            <a:r>
              <a:rPr sz="2000" dirty="0">
                <a:latin typeface="Times New Roman"/>
                <a:cs typeface="Times New Roman"/>
              </a:rPr>
              <a:t>δεσμούς</a:t>
            </a:r>
            <a:r>
              <a:rPr sz="2000" spc="-20" dirty="0">
                <a:latin typeface="Times New Roman"/>
                <a:cs typeface="Times New Roman"/>
              </a:rPr>
              <a:t> </a:t>
            </a:r>
            <a:r>
              <a:rPr sz="2000" dirty="0">
                <a:latin typeface="Times New Roman"/>
                <a:cs typeface="Times New Roman"/>
              </a:rPr>
              <a:t>που</a:t>
            </a:r>
            <a:r>
              <a:rPr sz="2000" spc="-15" dirty="0">
                <a:latin typeface="Times New Roman"/>
                <a:cs typeface="Times New Roman"/>
              </a:rPr>
              <a:t> </a:t>
            </a:r>
            <a:r>
              <a:rPr sz="2000" dirty="0">
                <a:latin typeface="Times New Roman"/>
                <a:cs typeface="Times New Roman"/>
              </a:rPr>
              <a:t>βασίζονται</a:t>
            </a:r>
            <a:r>
              <a:rPr sz="2000" spc="-20" dirty="0">
                <a:latin typeface="Times New Roman"/>
                <a:cs typeface="Times New Roman"/>
              </a:rPr>
              <a:t> </a:t>
            </a:r>
            <a:r>
              <a:rPr sz="2000" dirty="0">
                <a:latin typeface="Times New Roman"/>
                <a:cs typeface="Times New Roman"/>
              </a:rPr>
              <a:t>στον</a:t>
            </a:r>
            <a:r>
              <a:rPr sz="2000" spc="-20" dirty="0">
                <a:latin typeface="Times New Roman"/>
                <a:cs typeface="Times New Roman"/>
              </a:rPr>
              <a:t> </a:t>
            </a:r>
            <a:r>
              <a:rPr sz="2000" dirty="0">
                <a:latin typeface="Times New Roman"/>
                <a:cs typeface="Times New Roman"/>
              </a:rPr>
              <a:t>σεβασμό</a:t>
            </a:r>
            <a:r>
              <a:rPr sz="2000" spc="-15" dirty="0">
                <a:latin typeface="Times New Roman"/>
                <a:cs typeface="Times New Roman"/>
              </a:rPr>
              <a:t> </a:t>
            </a:r>
            <a:r>
              <a:rPr sz="2000" dirty="0">
                <a:latin typeface="Times New Roman"/>
                <a:cs typeface="Times New Roman"/>
              </a:rPr>
              <a:t>και</a:t>
            </a:r>
            <a:r>
              <a:rPr sz="2000" spc="-20" dirty="0">
                <a:latin typeface="Times New Roman"/>
                <a:cs typeface="Times New Roman"/>
              </a:rPr>
              <a:t> </a:t>
            </a:r>
            <a:r>
              <a:rPr sz="2000" dirty="0">
                <a:latin typeface="Times New Roman"/>
                <a:cs typeface="Times New Roman"/>
              </a:rPr>
              <a:t>την</a:t>
            </a:r>
            <a:r>
              <a:rPr sz="2000" spc="-20" dirty="0">
                <a:latin typeface="Times New Roman"/>
                <a:cs typeface="Times New Roman"/>
              </a:rPr>
              <a:t> </a:t>
            </a:r>
            <a:r>
              <a:rPr sz="2000" spc="-10" dirty="0">
                <a:latin typeface="Times New Roman"/>
                <a:cs typeface="Times New Roman"/>
              </a:rPr>
              <a:t>εμπιστοσύνη.</a:t>
            </a:r>
            <a:endParaRPr sz="2000">
              <a:latin typeface="Times New Roman"/>
              <a:cs typeface="Times New Roman"/>
            </a:endParaRPr>
          </a:p>
        </p:txBody>
      </p:sp>
      <p:sp>
        <p:nvSpPr>
          <p:cNvPr id="15" name="object 15"/>
          <p:cNvSpPr txBox="1"/>
          <p:nvPr/>
        </p:nvSpPr>
        <p:spPr>
          <a:xfrm>
            <a:off x="715644" y="5853762"/>
            <a:ext cx="1391285" cy="347345"/>
          </a:xfrm>
          <a:prstGeom prst="rect">
            <a:avLst/>
          </a:prstGeom>
        </p:spPr>
        <p:txBody>
          <a:bodyPr vert="horz" wrap="square" lIns="0" tIns="13970" rIns="0" bIns="0" rtlCol="0">
            <a:spAutoFit/>
          </a:bodyPr>
          <a:lstStyle/>
          <a:p>
            <a:pPr marL="12700">
              <a:lnSpc>
                <a:spcPct val="100000"/>
              </a:lnSpc>
              <a:spcBef>
                <a:spcPts val="110"/>
              </a:spcBef>
            </a:pPr>
            <a:r>
              <a:rPr sz="2100" b="1" i="1" dirty="0">
                <a:solidFill>
                  <a:srgbClr val="53459C"/>
                </a:solidFill>
                <a:latin typeface="Times New Roman"/>
                <a:cs typeface="Times New Roman"/>
              </a:rPr>
              <a:t>Τι</a:t>
            </a:r>
            <a:r>
              <a:rPr sz="2100" b="1" i="1" spc="-40" dirty="0">
                <a:solidFill>
                  <a:srgbClr val="53459C"/>
                </a:solidFill>
                <a:latin typeface="Times New Roman"/>
                <a:cs typeface="Times New Roman"/>
              </a:rPr>
              <a:t> </a:t>
            </a:r>
            <a:r>
              <a:rPr sz="2100" b="1" i="1" dirty="0">
                <a:solidFill>
                  <a:srgbClr val="53459C"/>
                </a:solidFill>
                <a:latin typeface="Times New Roman"/>
                <a:cs typeface="Times New Roman"/>
              </a:rPr>
              <a:t>θα</a:t>
            </a:r>
            <a:r>
              <a:rPr sz="2100" b="1" i="1" spc="-35" dirty="0">
                <a:solidFill>
                  <a:srgbClr val="53459C"/>
                </a:solidFill>
                <a:latin typeface="Times New Roman"/>
                <a:cs typeface="Times New Roman"/>
              </a:rPr>
              <a:t> δούμε</a:t>
            </a:r>
            <a:r>
              <a:rPr sz="2100" i="1" spc="-35" dirty="0">
                <a:solidFill>
                  <a:srgbClr val="53459C"/>
                </a:solidFill>
                <a:latin typeface="Arial Black"/>
                <a:cs typeface="Arial Black"/>
              </a:rPr>
              <a:t>:</a:t>
            </a:r>
            <a:endParaRPr sz="2100">
              <a:latin typeface="Arial Black"/>
              <a:cs typeface="Arial Black"/>
            </a:endParaRPr>
          </a:p>
        </p:txBody>
      </p:sp>
      <p:sp>
        <p:nvSpPr>
          <p:cNvPr id="16" name="object 16"/>
          <p:cNvSpPr txBox="1"/>
          <p:nvPr/>
        </p:nvSpPr>
        <p:spPr>
          <a:xfrm>
            <a:off x="745337" y="6304724"/>
            <a:ext cx="6908800" cy="1702435"/>
          </a:xfrm>
          <a:prstGeom prst="rect">
            <a:avLst/>
          </a:prstGeom>
        </p:spPr>
        <p:txBody>
          <a:bodyPr vert="horz" wrap="square" lIns="0" tIns="12700" rIns="0" bIns="0" rtlCol="0">
            <a:spAutoFit/>
          </a:bodyPr>
          <a:lstStyle/>
          <a:p>
            <a:pPr marL="327025" indent="-314325">
              <a:lnSpc>
                <a:spcPct val="100000"/>
              </a:lnSpc>
              <a:spcBef>
                <a:spcPts val="100"/>
              </a:spcBef>
              <a:buFont typeface="Arial"/>
              <a:buChar char="•"/>
              <a:tabLst>
                <a:tab pos="327025" algn="l"/>
              </a:tabLst>
            </a:pPr>
            <a:r>
              <a:rPr sz="2200" dirty="0">
                <a:latin typeface="Times New Roman"/>
                <a:cs typeface="Times New Roman"/>
              </a:rPr>
              <a:t>Εισαγωγή</a:t>
            </a:r>
            <a:r>
              <a:rPr sz="2200" spc="-50" dirty="0">
                <a:latin typeface="Times New Roman"/>
                <a:cs typeface="Times New Roman"/>
              </a:rPr>
              <a:t> </a:t>
            </a:r>
            <a:r>
              <a:rPr sz="2200" dirty="0">
                <a:latin typeface="Times New Roman"/>
                <a:cs typeface="Times New Roman"/>
              </a:rPr>
              <a:t>στη</a:t>
            </a:r>
            <a:r>
              <a:rPr sz="2200" spc="-50" dirty="0">
                <a:latin typeface="Times New Roman"/>
                <a:cs typeface="Times New Roman"/>
              </a:rPr>
              <a:t> </a:t>
            </a:r>
            <a:r>
              <a:rPr sz="2200" dirty="0">
                <a:latin typeface="Times New Roman"/>
                <a:cs typeface="Times New Roman"/>
              </a:rPr>
              <a:t>διευκόλυνση</a:t>
            </a:r>
            <a:r>
              <a:rPr sz="2200" spc="-45" dirty="0">
                <a:latin typeface="Times New Roman"/>
                <a:cs typeface="Times New Roman"/>
              </a:rPr>
              <a:t> </a:t>
            </a:r>
            <a:r>
              <a:rPr sz="2200" dirty="0">
                <a:latin typeface="Times New Roman"/>
                <a:cs typeface="Times New Roman"/>
              </a:rPr>
              <a:t>σε</a:t>
            </a:r>
            <a:r>
              <a:rPr sz="2200" spc="-50" dirty="0">
                <a:latin typeface="Times New Roman"/>
                <a:cs typeface="Times New Roman"/>
              </a:rPr>
              <a:t> </a:t>
            </a:r>
            <a:r>
              <a:rPr sz="2200" dirty="0">
                <a:latin typeface="Times New Roman"/>
                <a:cs typeface="Times New Roman"/>
              </a:rPr>
              <a:t>διαγενεακά</a:t>
            </a:r>
            <a:r>
              <a:rPr sz="2200" spc="-50" dirty="0">
                <a:latin typeface="Times New Roman"/>
                <a:cs typeface="Times New Roman"/>
              </a:rPr>
              <a:t> </a:t>
            </a:r>
            <a:r>
              <a:rPr sz="2200" spc="-10" dirty="0">
                <a:latin typeface="Times New Roman"/>
                <a:cs typeface="Times New Roman"/>
              </a:rPr>
              <a:t>περιβάλλοντα</a:t>
            </a:r>
            <a:endParaRPr sz="2200">
              <a:latin typeface="Times New Roman"/>
              <a:cs typeface="Times New Roman"/>
            </a:endParaRPr>
          </a:p>
          <a:p>
            <a:pPr marL="327025" indent="-314325">
              <a:lnSpc>
                <a:spcPct val="100000"/>
              </a:lnSpc>
              <a:buFont typeface="Arial"/>
              <a:buChar char="•"/>
              <a:tabLst>
                <a:tab pos="327025" algn="l"/>
              </a:tabLst>
            </a:pPr>
            <a:r>
              <a:rPr sz="2200" dirty="0">
                <a:latin typeface="Times New Roman"/>
                <a:cs typeface="Times New Roman"/>
              </a:rPr>
              <a:t>Διαχείριση</a:t>
            </a:r>
            <a:r>
              <a:rPr sz="2200" spc="-20" dirty="0">
                <a:latin typeface="Times New Roman"/>
                <a:cs typeface="Times New Roman"/>
              </a:rPr>
              <a:t> </a:t>
            </a:r>
            <a:r>
              <a:rPr sz="2200" dirty="0">
                <a:latin typeface="Times New Roman"/>
                <a:cs typeface="Times New Roman"/>
              </a:rPr>
              <a:t>της</a:t>
            </a:r>
            <a:r>
              <a:rPr sz="2200" spc="-20" dirty="0">
                <a:latin typeface="Times New Roman"/>
                <a:cs typeface="Times New Roman"/>
              </a:rPr>
              <a:t> </a:t>
            </a:r>
            <a:r>
              <a:rPr sz="2200" dirty="0">
                <a:latin typeface="Times New Roman"/>
                <a:cs typeface="Times New Roman"/>
              </a:rPr>
              <a:t>δυναμικής</a:t>
            </a:r>
            <a:r>
              <a:rPr sz="2200" spc="-15" dirty="0">
                <a:latin typeface="Times New Roman"/>
                <a:cs typeface="Times New Roman"/>
              </a:rPr>
              <a:t> </a:t>
            </a:r>
            <a:r>
              <a:rPr sz="2200" dirty="0">
                <a:latin typeface="Times New Roman"/>
                <a:cs typeface="Times New Roman"/>
              </a:rPr>
              <a:t>των</a:t>
            </a:r>
            <a:r>
              <a:rPr sz="2200" spc="-25" dirty="0">
                <a:latin typeface="Times New Roman"/>
                <a:cs typeface="Times New Roman"/>
              </a:rPr>
              <a:t> </a:t>
            </a:r>
            <a:r>
              <a:rPr sz="2200" spc="-10" dirty="0">
                <a:latin typeface="Times New Roman"/>
                <a:cs typeface="Times New Roman"/>
              </a:rPr>
              <a:t>ομάδων</a:t>
            </a:r>
            <a:endParaRPr sz="2200">
              <a:latin typeface="Times New Roman"/>
              <a:cs typeface="Times New Roman"/>
            </a:endParaRPr>
          </a:p>
          <a:p>
            <a:pPr marL="327025" indent="-314325">
              <a:lnSpc>
                <a:spcPct val="100000"/>
              </a:lnSpc>
              <a:buFont typeface="Arial"/>
              <a:buChar char="•"/>
              <a:tabLst>
                <a:tab pos="327025" algn="l"/>
              </a:tabLst>
            </a:pPr>
            <a:r>
              <a:rPr sz="2200" dirty="0">
                <a:latin typeface="Times New Roman"/>
                <a:cs typeface="Times New Roman"/>
              </a:rPr>
              <a:t>Τεχνικές</a:t>
            </a:r>
            <a:r>
              <a:rPr sz="2200" spc="-35" dirty="0">
                <a:latin typeface="Times New Roman"/>
                <a:cs typeface="Times New Roman"/>
              </a:rPr>
              <a:t> </a:t>
            </a:r>
            <a:r>
              <a:rPr sz="2200" dirty="0">
                <a:latin typeface="Times New Roman"/>
                <a:cs typeface="Times New Roman"/>
              </a:rPr>
              <a:t>για</a:t>
            </a:r>
            <a:r>
              <a:rPr sz="2200" spc="-35" dirty="0">
                <a:latin typeface="Times New Roman"/>
                <a:cs typeface="Times New Roman"/>
              </a:rPr>
              <a:t> </a:t>
            </a:r>
            <a:r>
              <a:rPr sz="2200" dirty="0">
                <a:latin typeface="Times New Roman"/>
                <a:cs typeface="Times New Roman"/>
              </a:rPr>
              <a:t>την</a:t>
            </a:r>
            <a:r>
              <a:rPr sz="2200" spc="-40" dirty="0">
                <a:latin typeface="Times New Roman"/>
                <a:cs typeface="Times New Roman"/>
              </a:rPr>
              <a:t> </a:t>
            </a:r>
            <a:r>
              <a:rPr sz="2200" dirty="0">
                <a:latin typeface="Times New Roman"/>
                <a:cs typeface="Times New Roman"/>
              </a:rPr>
              <a:t>ενεργό</a:t>
            </a:r>
            <a:r>
              <a:rPr sz="2200" spc="-35" dirty="0">
                <a:latin typeface="Times New Roman"/>
                <a:cs typeface="Times New Roman"/>
              </a:rPr>
              <a:t> </a:t>
            </a:r>
            <a:r>
              <a:rPr sz="2200" dirty="0">
                <a:latin typeface="Times New Roman"/>
                <a:cs typeface="Times New Roman"/>
              </a:rPr>
              <a:t>συμμετοχή</a:t>
            </a:r>
            <a:r>
              <a:rPr sz="2200" spc="-35" dirty="0">
                <a:latin typeface="Times New Roman"/>
                <a:cs typeface="Times New Roman"/>
              </a:rPr>
              <a:t> </a:t>
            </a:r>
            <a:r>
              <a:rPr sz="2200" spc="-10" dirty="0">
                <a:latin typeface="Times New Roman"/>
                <a:cs typeface="Times New Roman"/>
              </a:rPr>
              <a:t>ηλικιωμένων</a:t>
            </a:r>
            <a:r>
              <a:rPr sz="2200" spc="-40" dirty="0">
                <a:latin typeface="Times New Roman"/>
                <a:cs typeface="Times New Roman"/>
              </a:rPr>
              <a:t> </a:t>
            </a:r>
            <a:r>
              <a:rPr sz="2200" dirty="0">
                <a:latin typeface="Times New Roman"/>
                <a:cs typeface="Times New Roman"/>
              </a:rPr>
              <a:t>και</a:t>
            </a:r>
            <a:r>
              <a:rPr sz="2200" spc="-40" dirty="0">
                <a:latin typeface="Times New Roman"/>
                <a:cs typeface="Times New Roman"/>
              </a:rPr>
              <a:t> </a:t>
            </a:r>
            <a:r>
              <a:rPr sz="2200" spc="-20" dirty="0">
                <a:latin typeface="Times New Roman"/>
                <a:cs typeface="Times New Roman"/>
              </a:rPr>
              <a:t>νέων</a:t>
            </a:r>
            <a:endParaRPr sz="2200">
              <a:latin typeface="Times New Roman"/>
              <a:cs typeface="Times New Roman"/>
            </a:endParaRPr>
          </a:p>
          <a:p>
            <a:pPr marL="327025" indent="-314325">
              <a:lnSpc>
                <a:spcPct val="100000"/>
              </a:lnSpc>
              <a:buFont typeface="Arial"/>
              <a:buChar char="•"/>
              <a:tabLst>
                <a:tab pos="327025" algn="l"/>
              </a:tabLst>
            </a:pPr>
            <a:r>
              <a:rPr sz="2200" dirty="0">
                <a:latin typeface="Times New Roman"/>
                <a:cs typeface="Times New Roman"/>
              </a:rPr>
              <a:t>Αντιμετώπιση</a:t>
            </a:r>
            <a:r>
              <a:rPr sz="2200" spc="-55" dirty="0">
                <a:latin typeface="Times New Roman"/>
                <a:cs typeface="Times New Roman"/>
              </a:rPr>
              <a:t> </a:t>
            </a:r>
            <a:r>
              <a:rPr sz="2200" spc="-10" dirty="0">
                <a:latin typeface="Times New Roman"/>
                <a:cs typeface="Times New Roman"/>
              </a:rPr>
              <a:t>προκλήσεων</a:t>
            </a:r>
            <a:r>
              <a:rPr sz="2200" spc="-60" dirty="0">
                <a:latin typeface="Times New Roman"/>
                <a:cs typeface="Times New Roman"/>
              </a:rPr>
              <a:t> </a:t>
            </a:r>
            <a:r>
              <a:rPr sz="2200" dirty="0">
                <a:latin typeface="Times New Roman"/>
                <a:cs typeface="Times New Roman"/>
              </a:rPr>
              <a:t>σε</a:t>
            </a:r>
            <a:r>
              <a:rPr sz="2200" spc="-55" dirty="0">
                <a:latin typeface="Times New Roman"/>
                <a:cs typeface="Times New Roman"/>
              </a:rPr>
              <a:t> </a:t>
            </a:r>
            <a:r>
              <a:rPr sz="2200" dirty="0">
                <a:latin typeface="Times New Roman"/>
                <a:cs typeface="Times New Roman"/>
              </a:rPr>
              <a:t>ομάδες</a:t>
            </a:r>
            <a:r>
              <a:rPr sz="2200" spc="-55" dirty="0">
                <a:latin typeface="Times New Roman"/>
                <a:cs typeface="Times New Roman"/>
              </a:rPr>
              <a:t> </a:t>
            </a:r>
            <a:r>
              <a:rPr sz="2200" dirty="0">
                <a:latin typeface="Times New Roman"/>
                <a:cs typeface="Times New Roman"/>
              </a:rPr>
              <a:t>μεικτής</a:t>
            </a:r>
            <a:r>
              <a:rPr sz="2200" spc="-55" dirty="0">
                <a:latin typeface="Times New Roman"/>
                <a:cs typeface="Times New Roman"/>
              </a:rPr>
              <a:t> </a:t>
            </a:r>
            <a:r>
              <a:rPr sz="2200" spc="-10" dirty="0">
                <a:latin typeface="Times New Roman"/>
                <a:cs typeface="Times New Roman"/>
              </a:rPr>
              <a:t>ηλικίας</a:t>
            </a:r>
            <a:endParaRPr sz="2200">
              <a:latin typeface="Times New Roman"/>
              <a:cs typeface="Times New Roman"/>
            </a:endParaRPr>
          </a:p>
          <a:p>
            <a:pPr marL="327025" indent="-314325">
              <a:lnSpc>
                <a:spcPct val="100000"/>
              </a:lnSpc>
              <a:buFont typeface="Arial"/>
              <a:buChar char="•"/>
              <a:tabLst>
                <a:tab pos="327025" algn="l"/>
              </a:tabLst>
            </a:pPr>
            <a:r>
              <a:rPr sz="2200" spc="-10" dirty="0">
                <a:latin typeface="Times New Roman"/>
                <a:cs typeface="Times New Roman"/>
              </a:rPr>
              <a:t>Προσβασιμότητα </a:t>
            </a:r>
            <a:r>
              <a:rPr sz="2200" dirty="0">
                <a:latin typeface="Times New Roman"/>
                <a:cs typeface="Times New Roman"/>
              </a:rPr>
              <a:t>και</a:t>
            </a:r>
            <a:r>
              <a:rPr sz="2200" spc="-15" dirty="0">
                <a:latin typeface="Times New Roman"/>
                <a:cs typeface="Times New Roman"/>
              </a:rPr>
              <a:t> </a:t>
            </a:r>
            <a:r>
              <a:rPr sz="2200" dirty="0">
                <a:latin typeface="Times New Roman"/>
                <a:cs typeface="Times New Roman"/>
              </a:rPr>
              <a:t>πολιτισμική</a:t>
            </a:r>
            <a:r>
              <a:rPr sz="2200" spc="-5" dirty="0">
                <a:latin typeface="Times New Roman"/>
                <a:cs typeface="Times New Roman"/>
              </a:rPr>
              <a:t> </a:t>
            </a:r>
            <a:r>
              <a:rPr sz="2200" spc="-10" dirty="0">
                <a:latin typeface="Times New Roman"/>
                <a:cs typeface="Times New Roman"/>
              </a:rPr>
              <a:t>ευαισθησία</a:t>
            </a:r>
            <a:endParaRPr sz="2200">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429487" y="4905755"/>
            <a:ext cx="4232148" cy="3636264"/>
          </a:xfrm>
          <a:prstGeom prst="rect">
            <a:avLst/>
          </a:prstGeom>
        </p:spPr>
      </p:pic>
      <p:pic>
        <p:nvPicPr>
          <p:cNvPr id="3" name="object 3"/>
          <p:cNvPicPr/>
          <p:nvPr/>
        </p:nvPicPr>
        <p:blipFill>
          <a:blip r:embed="rId3" cstate="print"/>
          <a:stretch>
            <a:fillRect/>
          </a:stretch>
        </p:blipFill>
        <p:spPr>
          <a:xfrm>
            <a:off x="830245" y="635131"/>
            <a:ext cx="1348516" cy="777419"/>
          </a:xfrm>
          <a:prstGeom prst="rect">
            <a:avLst/>
          </a:prstGeom>
        </p:spPr>
      </p:pic>
      <p:pic>
        <p:nvPicPr>
          <p:cNvPr id="4" name="object 4"/>
          <p:cNvPicPr/>
          <p:nvPr/>
        </p:nvPicPr>
        <p:blipFill>
          <a:blip r:embed="rId4" cstate="print"/>
          <a:stretch>
            <a:fillRect/>
          </a:stretch>
        </p:blipFill>
        <p:spPr>
          <a:xfrm>
            <a:off x="5733841" y="8997264"/>
            <a:ext cx="6781870" cy="514393"/>
          </a:xfrm>
          <a:prstGeom prst="rect">
            <a:avLst/>
          </a:prstGeom>
        </p:spPr>
      </p:pic>
      <p:pic>
        <p:nvPicPr>
          <p:cNvPr id="5" name="object 5"/>
          <p:cNvPicPr/>
          <p:nvPr/>
        </p:nvPicPr>
        <p:blipFill>
          <a:blip r:embed="rId5" cstate="print"/>
          <a:stretch>
            <a:fillRect/>
          </a:stretch>
        </p:blipFill>
        <p:spPr>
          <a:xfrm>
            <a:off x="13435021" y="672462"/>
            <a:ext cx="725022" cy="695906"/>
          </a:xfrm>
          <a:prstGeom prst="rect">
            <a:avLst/>
          </a:prstGeom>
        </p:spPr>
      </p:pic>
      <p:pic>
        <p:nvPicPr>
          <p:cNvPr id="6" name="object 6"/>
          <p:cNvPicPr/>
          <p:nvPr/>
        </p:nvPicPr>
        <p:blipFill>
          <a:blip r:embed="rId6" cstate="print"/>
          <a:stretch>
            <a:fillRect/>
          </a:stretch>
        </p:blipFill>
        <p:spPr>
          <a:xfrm>
            <a:off x="14252565" y="900605"/>
            <a:ext cx="951038" cy="329652"/>
          </a:xfrm>
          <a:prstGeom prst="rect">
            <a:avLst/>
          </a:prstGeom>
        </p:spPr>
      </p:pic>
      <p:pic>
        <p:nvPicPr>
          <p:cNvPr id="7" name="object 7"/>
          <p:cNvPicPr/>
          <p:nvPr/>
        </p:nvPicPr>
        <p:blipFill>
          <a:blip r:embed="rId7" cstate="print"/>
          <a:stretch>
            <a:fillRect/>
          </a:stretch>
        </p:blipFill>
        <p:spPr>
          <a:xfrm>
            <a:off x="15350858" y="869981"/>
            <a:ext cx="771668" cy="308368"/>
          </a:xfrm>
          <a:prstGeom prst="rect">
            <a:avLst/>
          </a:prstGeom>
        </p:spPr>
      </p:pic>
      <p:grpSp>
        <p:nvGrpSpPr>
          <p:cNvPr id="8" name="object 8"/>
          <p:cNvGrpSpPr/>
          <p:nvPr/>
        </p:nvGrpSpPr>
        <p:grpSpPr>
          <a:xfrm>
            <a:off x="16026384" y="473963"/>
            <a:ext cx="1716405" cy="1109980"/>
            <a:chOff x="16026384" y="473963"/>
            <a:chExt cx="1716405" cy="1109980"/>
          </a:xfrm>
        </p:grpSpPr>
        <p:pic>
          <p:nvPicPr>
            <p:cNvPr id="9" name="object 9"/>
            <p:cNvPicPr/>
            <p:nvPr/>
          </p:nvPicPr>
          <p:blipFill>
            <a:blip r:embed="rId8" cstate="print"/>
            <a:stretch>
              <a:fillRect/>
            </a:stretch>
          </p:blipFill>
          <p:spPr>
            <a:xfrm>
              <a:off x="17126308" y="739139"/>
              <a:ext cx="615872" cy="567874"/>
            </a:xfrm>
            <a:prstGeom prst="rect">
              <a:avLst/>
            </a:prstGeom>
          </p:spPr>
        </p:pic>
        <p:pic>
          <p:nvPicPr>
            <p:cNvPr id="10" name="object 10"/>
            <p:cNvPicPr/>
            <p:nvPr/>
          </p:nvPicPr>
          <p:blipFill>
            <a:blip r:embed="rId9" cstate="print"/>
            <a:stretch>
              <a:fillRect/>
            </a:stretch>
          </p:blipFill>
          <p:spPr>
            <a:xfrm>
              <a:off x="16026384" y="473963"/>
              <a:ext cx="1110996" cy="1109472"/>
            </a:xfrm>
            <a:prstGeom prst="rect">
              <a:avLst/>
            </a:prstGeom>
          </p:spPr>
        </p:pic>
      </p:grpSp>
      <p:sp>
        <p:nvSpPr>
          <p:cNvPr id="11" name="object 11"/>
          <p:cNvSpPr/>
          <p:nvPr/>
        </p:nvSpPr>
        <p:spPr>
          <a:xfrm>
            <a:off x="0" y="0"/>
            <a:ext cx="13508990" cy="10287000"/>
          </a:xfrm>
          <a:custGeom>
            <a:avLst/>
            <a:gdLst/>
            <a:ahLst/>
            <a:cxnLst/>
            <a:rect l="l" t="t" r="r" b="b"/>
            <a:pathLst>
              <a:path w="13508990" h="10287000">
                <a:moveTo>
                  <a:pt x="13508736" y="2117725"/>
                </a:moveTo>
                <a:lnTo>
                  <a:pt x="13504190" y="2072728"/>
                </a:lnTo>
                <a:lnTo>
                  <a:pt x="13491185" y="2030806"/>
                </a:lnTo>
                <a:lnTo>
                  <a:pt x="13470598" y="1992858"/>
                </a:lnTo>
                <a:lnTo>
                  <a:pt x="13443344" y="1959787"/>
                </a:lnTo>
                <a:lnTo>
                  <a:pt x="13410298" y="1932508"/>
                </a:lnTo>
                <a:lnTo>
                  <a:pt x="13372376" y="1911896"/>
                </a:lnTo>
                <a:lnTo>
                  <a:pt x="13330466" y="1898878"/>
                </a:lnTo>
                <a:lnTo>
                  <a:pt x="13285470" y="1894332"/>
                </a:lnTo>
                <a:lnTo>
                  <a:pt x="342900" y="1894332"/>
                </a:lnTo>
                <a:lnTo>
                  <a:pt x="342900" y="0"/>
                </a:lnTo>
                <a:lnTo>
                  <a:pt x="0" y="0"/>
                </a:lnTo>
                <a:lnTo>
                  <a:pt x="0" y="2117725"/>
                </a:lnTo>
                <a:lnTo>
                  <a:pt x="0" y="2856611"/>
                </a:lnTo>
                <a:lnTo>
                  <a:pt x="0" y="10287000"/>
                </a:lnTo>
                <a:lnTo>
                  <a:pt x="342900" y="10287000"/>
                </a:lnTo>
                <a:lnTo>
                  <a:pt x="342900" y="3080004"/>
                </a:lnTo>
                <a:lnTo>
                  <a:pt x="13285470" y="3080004"/>
                </a:lnTo>
                <a:lnTo>
                  <a:pt x="13330466" y="3075470"/>
                </a:lnTo>
                <a:lnTo>
                  <a:pt x="13372376" y="3062452"/>
                </a:lnTo>
                <a:lnTo>
                  <a:pt x="13410298" y="3041840"/>
                </a:lnTo>
                <a:lnTo>
                  <a:pt x="13443344" y="3014561"/>
                </a:lnTo>
                <a:lnTo>
                  <a:pt x="13470598" y="2981490"/>
                </a:lnTo>
                <a:lnTo>
                  <a:pt x="13491185" y="2943542"/>
                </a:lnTo>
                <a:lnTo>
                  <a:pt x="13504190" y="2901619"/>
                </a:lnTo>
                <a:lnTo>
                  <a:pt x="13508736" y="2856611"/>
                </a:lnTo>
                <a:lnTo>
                  <a:pt x="13508736" y="2117725"/>
                </a:lnTo>
                <a:close/>
              </a:path>
            </a:pathLst>
          </a:custGeom>
          <a:solidFill>
            <a:srgbClr val="53459C"/>
          </a:solidFill>
        </p:spPr>
        <p:txBody>
          <a:bodyPr wrap="square" lIns="0" tIns="0" rIns="0" bIns="0" rtlCol="0"/>
          <a:lstStyle/>
          <a:p>
            <a:endParaRPr/>
          </a:p>
        </p:txBody>
      </p:sp>
      <p:sp>
        <p:nvSpPr>
          <p:cNvPr id="12" name="object 12" descr="$PPTXTitle"/>
          <p:cNvSpPr txBox="1">
            <a:spLocks noGrp="1"/>
          </p:cNvSpPr>
          <p:nvPr>
            <p:ph type="title"/>
          </p:nvPr>
        </p:nvSpPr>
        <p:spPr>
          <a:xfrm>
            <a:off x="584402" y="2264854"/>
            <a:ext cx="13207797" cy="638648"/>
          </a:xfrm>
          <a:prstGeom prst="rect">
            <a:avLst/>
          </a:prstGeom>
        </p:spPr>
        <p:txBody>
          <a:bodyPr vert="horz" wrap="square" lIns="0" tIns="274332" rIns="0" bIns="0" rtlCol="0">
            <a:spAutoFit/>
          </a:bodyPr>
          <a:lstStyle/>
          <a:p>
            <a:pPr marL="88900">
              <a:lnSpc>
                <a:spcPct val="100000"/>
              </a:lnSpc>
              <a:spcBef>
                <a:spcPts val="100"/>
              </a:spcBef>
            </a:pPr>
            <a:r>
              <a:rPr spc="-20" dirty="0"/>
              <a:t>Ενότητα</a:t>
            </a:r>
            <a:r>
              <a:rPr spc="-110" dirty="0"/>
              <a:t> </a:t>
            </a:r>
            <a:r>
              <a:rPr b="0" spc="-690" dirty="0">
                <a:latin typeface="Arial Black"/>
                <a:cs typeface="Arial Black"/>
              </a:rPr>
              <a:t>1</a:t>
            </a:r>
            <a:r>
              <a:rPr b="0" spc="-290" dirty="0">
                <a:latin typeface="Arial Black"/>
                <a:cs typeface="Arial Black"/>
              </a:rPr>
              <a:t> </a:t>
            </a:r>
            <a:r>
              <a:rPr lang="el-GR" b="0" spc="455" dirty="0">
                <a:latin typeface="Arial Black"/>
                <a:cs typeface="Arial Black"/>
              </a:rPr>
              <a:t> -</a:t>
            </a:r>
            <a:r>
              <a:rPr b="0" spc="-200" dirty="0">
                <a:latin typeface="Arial Black"/>
                <a:cs typeface="Arial Black"/>
              </a:rPr>
              <a:t> </a:t>
            </a:r>
            <a:r>
              <a:rPr spc="-10" dirty="0"/>
              <a:t>Δραστηριότητα</a:t>
            </a:r>
            <a:r>
              <a:rPr spc="-10" dirty="0">
                <a:latin typeface="Calibri"/>
                <a:cs typeface="Calibri"/>
              </a:rPr>
              <a:t>:</a:t>
            </a:r>
            <a:r>
              <a:rPr spc="-35" dirty="0">
                <a:latin typeface="Calibri"/>
                <a:cs typeface="Calibri"/>
              </a:rPr>
              <a:t> </a:t>
            </a:r>
            <a:r>
              <a:rPr b="0" dirty="0">
                <a:latin typeface="Arial Black"/>
                <a:cs typeface="Arial Black"/>
              </a:rPr>
              <a:t>“</a:t>
            </a:r>
            <a:r>
              <a:rPr dirty="0"/>
              <a:t>Κρατήστε</a:t>
            </a:r>
            <a:r>
              <a:rPr spc="-5" dirty="0"/>
              <a:t> </a:t>
            </a:r>
            <a:r>
              <a:rPr dirty="0"/>
              <a:t>τις</a:t>
            </a:r>
            <a:r>
              <a:rPr spc="-5" dirty="0"/>
              <a:t> </a:t>
            </a:r>
            <a:r>
              <a:rPr dirty="0"/>
              <a:t>παραδόσεις ζωντανές</a:t>
            </a:r>
            <a:r>
              <a:rPr spc="-5" dirty="0"/>
              <a:t> </a:t>
            </a:r>
            <a:r>
              <a:rPr dirty="0"/>
              <a:t>μέσω</a:t>
            </a:r>
            <a:r>
              <a:rPr spc="5" dirty="0"/>
              <a:t> </a:t>
            </a:r>
            <a:r>
              <a:rPr dirty="0"/>
              <a:t>διαλόγου</a:t>
            </a:r>
            <a:r>
              <a:rPr spc="-5" dirty="0"/>
              <a:t> </a:t>
            </a:r>
            <a:r>
              <a:rPr dirty="0"/>
              <a:t>και</a:t>
            </a:r>
            <a:r>
              <a:rPr spc="-5" dirty="0"/>
              <a:t> </a:t>
            </a:r>
            <a:r>
              <a:rPr spc="-10" dirty="0"/>
              <a:t>συζήτησης</a:t>
            </a:r>
            <a:r>
              <a:rPr b="0" spc="-10" dirty="0">
                <a:latin typeface="Arial Black"/>
                <a:cs typeface="Arial Black"/>
              </a:rPr>
              <a:t>”</a:t>
            </a:r>
          </a:p>
        </p:txBody>
      </p:sp>
      <p:sp>
        <p:nvSpPr>
          <p:cNvPr id="13" name="object 13"/>
          <p:cNvSpPr txBox="1"/>
          <p:nvPr/>
        </p:nvSpPr>
        <p:spPr>
          <a:xfrm>
            <a:off x="629640" y="3740099"/>
            <a:ext cx="12047220" cy="2165350"/>
          </a:xfrm>
          <a:prstGeom prst="rect">
            <a:avLst/>
          </a:prstGeom>
        </p:spPr>
        <p:txBody>
          <a:bodyPr vert="horz" wrap="square" lIns="0" tIns="12700" rIns="0" bIns="0" rtlCol="0">
            <a:spAutoFit/>
          </a:bodyPr>
          <a:lstStyle/>
          <a:p>
            <a:pPr marL="14604">
              <a:lnSpc>
                <a:spcPct val="100000"/>
              </a:lnSpc>
              <a:spcBef>
                <a:spcPts val="100"/>
              </a:spcBef>
            </a:pPr>
            <a:r>
              <a:rPr sz="2000" dirty="0">
                <a:latin typeface="Times New Roman"/>
                <a:cs typeface="Times New Roman"/>
              </a:rPr>
              <a:t>Εκτιμώμενη</a:t>
            </a:r>
            <a:r>
              <a:rPr sz="2000" spc="15" dirty="0">
                <a:latin typeface="Times New Roman"/>
                <a:cs typeface="Times New Roman"/>
              </a:rPr>
              <a:t> </a:t>
            </a:r>
            <a:r>
              <a:rPr sz="2000" spc="-30" dirty="0">
                <a:latin typeface="Times New Roman"/>
                <a:cs typeface="Times New Roman"/>
              </a:rPr>
              <a:t>διάρκεια</a:t>
            </a:r>
            <a:r>
              <a:rPr sz="2000" spc="-30" dirty="0">
                <a:latin typeface="Lucida Sans Unicode"/>
                <a:cs typeface="Lucida Sans Unicode"/>
              </a:rPr>
              <a:t>:</a:t>
            </a:r>
            <a:r>
              <a:rPr sz="2000" spc="-120" dirty="0">
                <a:latin typeface="Lucida Sans Unicode"/>
                <a:cs typeface="Lucida Sans Unicode"/>
              </a:rPr>
              <a:t> </a:t>
            </a:r>
            <a:r>
              <a:rPr sz="2000" dirty="0">
                <a:latin typeface="Times New Roman"/>
                <a:cs typeface="Times New Roman"/>
              </a:rPr>
              <a:t>90</a:t>
            </a:r>
            <a:r>
              <a:rPr sz="2000" spc="10" dirty="0">
                <a:latin typeface="Times New Roman"/>
                <a:cs typeface="Times New Roman"/>
              </a:rPr>
              <a:t> </a:t>
            </a:r>
            <a:r>
              <a:rPr sz="2000" spc="-25" dirty="0">
                <a:latin typeface="Times New Roman"/>
                <a:cs typeface="Times New Roman"/>
              </a:rPr>
              <a:t>λ.</a:t>
            </a:r>
            <a:endParaRPr sz="2000">
              <a:latin typeface="Times New Roman"/>
              <a:cs typeface="Times New Roman"/>
            </a:endParaRPr>
          </a:p>
          <a:p>
            <a:pPr marL="14604" marR="5080">
              <a:lnSpc>
                <a:spcPct val="100000"/>
              </a:lnSpc>
              <a:spcBef>
                <a:spcPts val="1870"/>
              </a:spcBef>
            </a:pPr>
            <a:r>
              <a:rPr sz="2000" dirty="0">
                <a:solidFill>
                  <a:srgbClr val="77BE46"/>
                </a:solidFill>
                <a:latin typeface="Times New Roman"/>
                <a:cs typeface="Times New Roman"/>
              </a:rPr>
              <a:t>Οι</a:t>
            </a:r>
            <a:r>
              <a:rPr sz="2000" spc="-20" dirty="0">
                <a:solidFill>
                  <a:srgbClr val="77BE46"/>
                </a:solidFill>
                <a:latin typeface="Times New Roman"/>
                <a:cs typeface="Times New Roman"/>
              </a:rPr>
              <a:t> </a:t>
            </a:r>
            <a:r>
              <a:rPr sz="2000" dirty="0">
                <a:solidFill>
                  <a:srgbClr val="77BE46"/>
                </a:solidFill>
                <a:latin typeface="Times New Roman"/>
                <a:cs typeface="Times New Roman"/>
              </a:rPr>
              <a:t>συμμετέχοντες</a:t>
            </a:r>
            <a:r>
              <a:rPr sz="2000" spc="-20" dirty="0">
                <a:solidFill>
                  <a:srgbClr val="77BE46"/>
                </a:solidFill>
                <a:latin typeface="Times New Roman"/>
                <a:cs typeface="Times New Roman"/>
              </a:rPr>
              <a:t> </a:t>
            </a:r>
            <a:r>
              <a:rPr sz="2000" dirty="0">
                <a:solidFill>
                  <a:srgbClr val="77BE46"/>
                </a:solidFill>
                <a:latin typeface="Times New Roman"/>
                <a:cs typeface="Times New Roman"/>
              </a:rPr>
              <a:t>εξερευνούν</a:t>
            </a:r>
            <a:r>
              <a:rPr sz="2000" spc="-20" dirty="0">
                <a:solidFill>
                  <a:srgbClr val="77BE46"/>
                </a:solidFill>
                <a:latin typeface="Times New Roman"/>
                <a:cs typeface="Times New Roman"/>
              </a:rPr>
              <a:t> </a:t>
            </a:r>
            <a:r>
              <a:rPr sz="2000" dirty="0">
                <a:solidFill>
                  <a:srgbClr val="77BE46"/>
                </a:solidFill>
                <a:latin typeface="Times New Roman"/>
                <a:cs typeface="Times New Roman"/>
              </a:rPr>
              <a:t>και</a:t>
            </a:r>
            <a:r>
              <a:rPr sz="2000" spc="-20" dirty="0">
                <a:solidFill>
                  <a:srgbClr val="77BE46"/>
                </a:solidFill>
                <a:latin typeface="Times New Roman"/>
                <a:cs typeface="Times New Roman"/>
              </a:rPr>
              <a:t> </a:t>
            </a:r>
            <a:r>
              <a:rPr sz="2000" dirty="0">
                <a:solidFill>
                  <a:srgbClr val="77BE46"/>
                </a:solidFill>
                <a:latin typeface="Times New Roman"/>
                <a:cs typeface="Times New Roman"/>
              </a:rPr>
              <a:t>διαφυλάσσουν</a:t>
            </a:r>
            <a:r>
              <a:rPr sz="2000" spc="-20" dirty="0">
                <a:solidFill>
                  <a:srgbClr val="77BE46"/>
                </a:solidFill>
                <a:latin typeface="Times New Roman"/>
                <a:cs typeface="Times New Roman"/>
              </a:rPr>
              <a:t> </a:t>
            </a:r>
            <a:r>
              <a:rPr sz="2000" dirty="0">
                <a:solidFill>
                  <a:srgbClr val="77BE46"/>
                </a:solidFill>
                <a:latin typeface="Times New Roman"/>
                <a:cs typeface="Times New Roman"/>
              </a:rPr>
              <a:t>τις</a:t>
            </a:r>
            <a:r>
              <a:rPr sz="2000" spc="-20" dirty="0">
                <a:solidFill>
                  <a:srgbClr val="77BE46"/>
                </a:solidFill>
                <a:latin typeface="Times New Roman"/>
                <a:cs typeface="Times New Roman"/>
              </a:rPr>
              <a:t> </a:t>
            </a:r>
            <a:r>
              <a:rPr sz="2000" dirty="0">
                <a:solidFill>
                  <a:srgbClr val="77BE46"/>
                </a:solidFill>
                <a:latin typeface="Times New Roman"/>
                <a:cs typeface="Times New Roman"/>
              </a:rPr>
              <a:t>τοπικές</a:t>
            </a:r>
            <a:r>
              <a:rPr sz="2000" spc="-20" dirty="0">
                <a:solidFill>
                  <a:srgbClr val="77BE46"/>
                </a:solidFill>
                <a:latin typeface="Times New Roman"/>
                <a:cs typeface="Times New Roman"/>
              </a:rPr>
              <a:t> </a:t>
            </a:r>
            <a:r>
              <a:rPr sz="2000" dirty="0">
                <a:solidFill>
                  <a:srgbClr val="77BE46"/>
                </a:solidFill>
                <a:latin typeface="Times New Roman"/>
                <a:cs typeface="Times New Roman"/>
              </a:rPr>
              <a:t>παραδόσεις</a:t>
            </a:r>
            <a:r>
              <a:rPr sz="2000" spc="-20" dirty="0">
                <a:solidFill>
                  <a:srgbClr val="77BE46"/>
                </a:solidFill>
                <a:latin typeface="Times New Roman"/>
                <a:cs typeface="Times New Roman"/>
              </a:rPr>
              <a:t> </a:t>
            </a:r>
            <a:r>
              <a:rPr sz="2000" dirty="0">
                <a:solidFill>
                  <a:srgbClr val="77BE46"/>
                </a:solidFill>
                <a:latin typeface="Times New Roman"/>
                <a:cs typeface="Times New Roman"/>
              </a:rPr>
              <a:t>μέσω</a:t>
            </a:r>
            <a:r>
              <a:rPr sz="2000" spc="-20" dirty="0">
                <a:solidFill>
                  <a:srgbClr val="77BE46"/>
                </a:solidFill>
                <a:latin typeface="Times New Roman"/>
                <a:cs typeface="Times New Roman"/>
              </a:rPr>
              <a:t> </a:t>
            </a:r>
            <a:r>
              <a:rPr sz="2000" dirty="0">
                <a:solidFill>
                  <a:srgbClr val="77BE46"/>
                </a:solidFill>
                <a:latin typeface="Times New Roman"/>
                <a:cs typeface="Times New Roman"/>
              </a:rPr>
              <a:t>του</a:t>
            </a:r>
            <a:r>
              <a:rPr sz="2000" spc="-20" dirty="0">
                <a:solidFill>
                  <a:srgbClr val="77BE46"/>
                </a:solidFill>
                <a:latin typeface="Times New Roman"/>
                <a:cs typeface="Times New Roman"/>
              </a:rPr>
              <a:t> </a:t>
            </a:r>
            <a:r>
              <a:rPr sz="2000" dirty="0">
                <a:solidFill>
                  <a:srgbClr val="77BE46"/>
                </a:solidFill>
                <a:latin typeface="Times New Roman"/>
                <a:cs typeface="Times New Roman"/>
              </a:rPr>
              <a:t>διαγενεακού</a:t>
            </a:r>
            <a:r>
              <a:rPr sz="2000" spc="-20" dirty="0">
                <a:solidFill>
                  <a:srgbClr val="77BE46"/>
                </a:solidFill>
                <a:latin typeface="Times New Roman"/>
                <a:cs typeface="Times New Roman"/>
              </a:rPr>
              <a:t> </a:t>
            </a:r>
            <a:r>
              <a:rPr sz="2000" dirty="0">
                <a:solidFill>
                  <a:srgbClr val="77BE46"/>
                </a:solidFill>
                <a:latin typeface="Times New Roman"/>
                <a:cs typeface="Times New Roman"/>
              </a:rPr>
              <a:t>διαλόγου,</a:t>
            </a:r>
            <a:r>
              <a:rPr sz="2000" spc="-20" dirty="0">
                <a:solidFill>
                  <a:srgbClr val="77BE46"/>
                </a:solidFill>
                <a:latin typeface="Times New Roman"/>
                <a:cs typeface="Times New Roman"/>
              </a:rPr>
              <a:t> </a:t>
            </a:r>
            <a:r>
              <a:rPr sz="2000" spc="-10" dirty="0">
                <a:solidFill>
                  <a:srgbClr val="77BE46"/>
                </a:solidFill>
                <a:latin typeface="Times New Roman"/>
                <a:cs typeface="Times New Roman"/>
              </a:rPr>
              <a:t>αντλώντας </a:t>
            </a:r>
            <a:r>
              <a:rPr sz="2000" dirty="0">
                <a:solidFill>
                  <a:srgbClr val="77BE46"/>
                </a:solidFill>
                <a:latin typeface="Times New Roman"/>
                <a:cs typeface="Times New Roman"/>
              </a:rPr>
              <a:t>στοιχεία</a:t>
            </a:r>
            <a:r>
              <a:rPr sz="2000" spc="-5" dirty="0">
                <a:solidFill>
                  <a:srgbClr val="77BE46"/>
                </a:solidFill>
                <a:latin typeface="Times New Roman"/>
                <a:cs typeface="Times New Roman"/>
              </a:rPr>
              <a:t> </a:t>
            </a:r>
            <a:r>
              <a:rPr sz="2000" dirty="0">
                <a:solidFill>
                  <a:srgbClr val="77BE46"/>
                </a:solidFill>
                <a:latin typeface="Times New Roman"/>
                <a:cs typeface="Times New Roman"/>
              </a:rPr>
              <a:t>από</a:t>
            </a:r>
            <a:r>
              <a:rPr sz="2000" spc="-5" dirty="0">
                <a:solidFill>
                  <a:srgbClr val="77BE46"/>
                </a:solidFill>
                <a:latin typeface="Times New Roman"/>
                <a:cs typeface="Times New Roman"/>
              </a:rPr>
              <a:t> </a:t>
            </a:r>
            <a:r>
              <a:rPr sz="2000" dirty="0">
                <a:solidFill>
                  <a:srgbClr val="77BE46"/>
                </a:solidFill>
                <a:latin typeface="Times New Roman"/>
                <a:cs typeface="Times New Roman"/>
              </a:rPr>
              <a:t>προσωπικές</a:t>
            </a:r>
            <a:r>
              <a:rPr sz="2000" spc="-5" dirty="0">
                <a:solidFill>
                  <a:srgbClr val="77BE46"/>
                </a:solidFill>
                <a:latin typeface="Times New Roman"/>
                <a:cs typeface="Times New Roman"/>
              </a:rPr>
              <a:t> </a:t>
            </a:r>
            <a:r>
              <a:rPr sz="2000" dirty="0">
                <a:solidFill>
                  <a:srgbClr val="77BE46"/>
                </a:solidFill>
                <a:latin typeface="Times New Roman"/>
                <a:cs typeface="Times New Roman"/>
              </a:rPr>
              <a:t>αναμνήσεις,</a:t>
            </a:r>
            <a:r>
              <a:rPr sz="2000" spc="-5" dirty="0">
                <a:solidFill>
                  <a:srgbClr val="77BE46"/>
                </a:solidFill>
                <a:latin typeface="Times New Roman"/>
                <a:cs typeface="Times New Roman"/>
              </a:rPr>
              <a:t> </a:t>
            </a:r>
            <a:r>
              <a:rPr sz="2000" dirty="0">
                <a:solidFill>
                  <a:srgbClr val="77BE46"/>
                </a:solidFill>
                <a:latin typeface="Times New Roman"/>
                <a:cs typeface="Times New Roman"/>
              </a:rPr>
              <a:t>φωτογραφίες</a:t>
            </a:r>
            <a:r>
              <a:rPr sz="2000" spc="-5" dirty="0">
                <a:solidFill>
                  <a:srgbClr val="77BE46"/>
                </a:solidFill>
                <a:latin typeface="Times New Roman"/>
                <a:cs typeface="Times New Roman"/>
              </a:rPr>
              <a:t> </a:t>
            </a:r>
            <a:r>
              <a:rPr sz="2000" dirty="0">
                <a:solidFill>
                  <a:srgbClr val="77BE46"/>
                </a:solidFill>
                <a:latin typeface="Times New Roman"/>
                <a:cs typeface="Times New Roman"/>
              </a:rPr>
              <a:t>και</a:t>
            </a:r>
            <a:r>
              <a:rPr sz="2000" spc="-5" dirty="0">
                <a:solidFill>
                  <a:srgbClr val="77BE46"/>
                </a:solidFill>
                <a:latin typeface="Times New Roman"/>
                <a:cs typeface="Times New Roman"/>
              </a:rPr>
              <a:t> </a:t>
            </a:r>
            <a:r>
              <a:rPr sz="2000" dirty="0">
                <a:solidFill>
                  <a:srgbClr val="77BE46"/>
                </a:solidFill>
                <a:latin typeface="Times New Roman"/>
                <a:cs typeface="Times New Roman"/>
              </a:rPr>
              <a:t>αντικείμενα</a:t>
            </a:r>
            <a:r>
              <a:rPr sz="2000" spc="-5" dirty="0">
                <a:solidFill>
                  <a:srgbClr val="77BE46"/>
                </a:solidFill>
                <a:latin typeface="Times New Roman"/>
                <a:cs typeface="Times New Roman"/>
              </a:rPr>
              <a:t> </a:t>
            </a:r>
            <a:r>
              <a:rPr sz="2000" dirty="0">
                <a:solidFill>
                  <a:srgbClr val="77BE46"/>
                </a:solidFill>
                <a:latin typeface="Times New Roman"/>
                <a:cs typeface="Times New Roman"/>
              </a:rPr>
              <a:t>της</a:t>
            </a:r>
            <a:r>
              <a:rPr sz="2000" spc="-5" dirty="0">
                <a:solidFill>
                  <a:srgbClr val="77BE46"/>
                </a:solidFill>
                <a:latin typeface="Times New Roman"/>
                <a:cs typeface="Times New Roman"/>
              </a:rPr>
              <a:t> </a:t>
            </a:r>
            <a:r>
              <a:rPr sz="2000" spc="-10" dirty="0">
                <a:solidFill>
                  <a:srgbClr val="77BE46"/>
                </a:solidFill>
                <a:latin typeface="Times New Roman"/>
                <a:cs typeface="Times New Roman"/>
              </a:rPr>
              <a:t>καθημερινότητας.</a:t>
            </a:r>
            <a:endParaRPr sz="2000">
              <a:latin typeface="Times New Roman"/>
              <a:cs typeface="Times New Roman"/>
            </a:endParaRPr>
          </a:p>
          <a:p>
            <a:pPr marL="354965" indent="-342265">
              <a:lnSpc>
                <a:spcPct val="100000"/>
              </a:lnSpc>
              <a:spcBef>
                <a:spcPts val="570"/>
              </a:spcBef>
              <a:buFont typeface="Arial"/>
              <a:buChar char="•"/>
              <a:tabLst>
                <a:tab pos="354965" algn="l"/>
              </a:tabLst>
            </a:pPr>
            <a:r>
              <a:rPr sz="2000" dirty="0">
                <a:latin typeface="Times New Roman"/>
                <a:cs typeface="Times New Roman"/>
              </a:rPr>
              <a:t>Δημιουργήστε</a:t>
            </a:r>
            <a:r>
              <a:rPr sz="2000" spc="-10" dirty="0">
                <a:latin typeface="Times New Roman"/>
                <a:cs typeface="Times New Roman"/>
              </a:rPr>
              <a:t> </a:t>
            </a:r>
            <a:r>
              <a:rPr sz="2000" dirty="0">
                <a:latin typeface="Times New Roman"/>
                <a:cs typeface="Times New Roman"/>
              </a:rPr>
              <a:t>έναν</a:t>
            </a:r>
            <a:r>
              <a:rPr sz="2000" spc="-10" dirty="0">
                <a:latin typeface="Times New Roman"/>
                <a:cs typeface="Times New Roman"/>
              </a:rPr>
              <a:t> </a:t>
            </a:r>
            <a:r>
              <a:rPr sz="2000" dirty="0">
                <a:latin typeface="Times New Roman"/>
                <a:cs typeface="Times New Roman"/>
              </a:rPr>
              <a:t>ασφαλή</a:t>
            </a:r>
            <a:r>
              <a:rPr sz="2000" spc="-10" dirty="0">
                <a:latin typeface="Times New Roman"/>
                <a:cs typeface="Times New Roman"/>
              </a:rPr>
              <a:t> </a:t>
            </a:r>
            <a:r>
              <a:rPr sz="2000" dirty="0">
                <a:latin typeface="Times New Roman"/>
                <a:cs typeface="Times New Roman"/>
              </a:rPr>
              <a:t>χώρο</a:t>
            </a:r>
            <a:r>
              <a:rPr sz="2000" spc="-10" dirty="0">
                <a:latin typeface="Times New Roman"/>
                <a:cs typeface="Times New Roman"/>
              </a:rPr>
              <a:t> </a:t>
            </a:r>
            <a:r>
              <a:rPr sz="2000" dirty="0">
                <a:latin typeface="Times New Roman"/>
                <a:cs typeface="Times New Roman"/>
              </a:rPr>
              <a:t>χωρίς</a:t>
            </a:r>
            <a:r>
              <a:rPr sz="2000" spc="-10" dirty="0">
                <a:latin typeface="Times New Roman"/>
                <a:cs typeface="Times New Roman"/>
              </a:rPr>
              <a:t> </a:t>
            </a:r>
            <a:r>
              <a:rPr sz="2000" dirty="0">
                <a:latin typeface="Times New Roman"/>
                <a:cs typeface="Times New Roman"/>
              </a:rPr>
              <a:t>πίεση</a:t>
            </a:r>
            <a:r>
              <a:rPr sz="2000" spc="-5" dirty="0">
                <a:latin typeface="Times New Roman"/>
                <a:cs typeface="Times New Roman"/>
              </a:rPr>
              <a:t> </a:t>
            </a:r>
            <a:r>
              <a:rPr sz="2000" dirty="0">
                <a:latin typeface="Times New Roman"/>
                <a:cs typeface="Times New Roman"/>
              </a:rPr>
              <a:t>—</a:t>
            </a:r>
            <a:r>
              <a:rPr sz="2000" spc="-10" dirty="0">
                <a:latin typeface="Times New Roman"/>
                <a:cs typeface="Times New Roman"/>
              </a:rPr>
              <a:t> </a:t>
            </a:r>
            <a:r>
              <a:rPr sz="2000" dirty="0">
                <a:latin typeface="Times New Roman"/>
                <a:cs typeface="Times New Roman"/>
              </a:rPr>
              <a:t>η</a:t>
            </a:r>
            <a:r>
              <a:rPr sz="2000" spc="-10" dirty="0">
                <a:latin typeface="Times New Roman"/>
                <a:cs typeface="Times New Roman"/>
              </a:rPr>
              <a:t> </a:t>
            </a:r>
            <a:r>
              <a:rPr sz="2000" dirty="0">
                <a:latin typeface="Times New Roman"/>
                <a:cs typeface="Times New Roman"/>
              </a:rPr>
              <a:t>ανταλλαγή</a:t>
            </a:r>
            <a:r>
              <a:rPr sz="2000" spc="-10" dirty="0">
                <a:latin typeface="Times New Roman"/>
                <a:cs typeface="Times New Roman"/>
              </a:rPr>
              <a:t> </a:t>
            </a:r>
            <a:r>
              <a:rPr sz="2000" dirty="0">
                <a:latin typeface="Times New Roman"/>
                <a:cs typeface="Times New Roman"/>
              </a:rPr>
              <a:t>αναμνήσεων</a:t>
            </a:r>
            <a:r>
              <a:rPr sz="2000" spc="-10" dirty="0">
                <a:latin typeface="Times New Roman"/>
                <a:cs typeface="Times New Roman"/>
              </a:rPr>
              <a:t> </a:t>
            </a:r>
            <a:r>
              <a:rPr sz="2000" dirty="0">
                <a:latin typeface="Times New Roman"/>
                <a:cs typeface="Times New Roman"/>
              </a:rPr>
              <a:t>απαιτεί</a:t>
            </a:r>
            <a:r>
              <a:rPr sz="2000" spc="-10" dirty="0">
                <a:latin typeface="Times New Roman"/>
                <a:cs typeface="Times New Roman"/>
              </a:rPr>
              <a:t> χρόνο</a:t>
            </a:r>
            <a:endParaRPr sz="2000">
              <a:latin typeface="Times New Roman"/>
              <a:cs typeface="Times New Roman"/>
            </a:endParaRPr>
          </a:p>
          <a:p>
            <a:pPr marL="354965" indent="-342265">
              <a:lnSpc>
                <a:spcPct val="100000"/>
              </a:lnSpc>
              <a:spcBef>
                <a:spcPts val="5"/>
              </a:spcBef>
              <a:buFont typeface="Arial"/>
              <a:buChar char="•"/>
              <a:tabLst>
                <a:tab pos="354965" algn="l"/>
              </a:tabLst>
            </a:pPr>
            <a:r>
              <a:rPr sz="2000" dirty="0">
                <a:latin typeface="Times New Roman"/>
                <a:cs typeface="Times New Roman"/>
              </a:rPr>
              <a:t>Ενθαρρύνετε</a:t>
            </a:r>
            <a:r>
              <a:rPr sz="2000" spc="-10" dirty="0">
                <a:latin typeface="Times New Roman"/>
                <a:cs typeface="Times New Roman"/>
              </a:rPr>
              <a:t> </a:t>
            </a:r>
            <a:r>
              <a:rPr sz="2000" dirty="0">
                <a:latin typeface="Times New Roman"/>
                <a:cs typeface="Times New Roman"/>
              </a:rPr>
              <a:t>τους</a:t>
            </a:r>
            <a:r>
              <a:rPr sz="2000" spc="-5" dirty="0">
                <a:latin typeface="Times New Roman"/>
                <a:cs typeface="Times New Roman"/>
              </a:rPr>
              <a:t> </a:t>
            </a:r>
            <a:r>
              <a:rPr sz="2000" dirty="0">
                <a:latin typeface="Times New Roman"/>
                <a:cs typeface="Times New Roman"/>
              </a:rPr>
              <a:t>συμμετέχοντες</a:t>
            </a:r>
            <a:r>
              <a:rPr sz="2000" spc="-10" dirty="0">
                <a:latin typeface="Times New Roman"/>
                <a:cs typeface="Times New Roman"/>
              </a:rPr>
              <a:t> </a:t>
            </a:r>
            <a:r>
              <a:rPr sz="2000" dirty="0">
                <a:latin typeface="Times New Roman"/>
                <a:cs typeface="Times New Roman"/>
              </a:rPr>
              <a:t>να</a:t>
            </a:r>
            <a:r>
              <a:rPr sz="2000" spc="-5" dirty="0">
                <a:latin typeface="Times New Roman"/>
                <a:cs typeface="Times New Roman"/>
              </a:rPr>
              <a:t> </a:t>
            </a:r>
            <a:r>
              <a:rPr sz="2000" dirty="0">
                <a:latin typeface="Times New Roman"/>
                <a:cs typeface="Times New Roman"/>
              </a:rPr>
              <a:t>ακούν</a:t>
            </a:r>
            <a:r>
              <a:rPr sz="2000" spc="-5" dirty="0">
                <a:latin typeface="Times New Roman"/>
                <a:cs typeface="Times New Roman"/>
              </a:rPr>
              <a:t> </a:t>
            </a:r>
            <a:r>
              <a:rPr sz="2000" dirty="0">
                <a:latin typeface="Times New Roman"/>
                <a:cs typeface="Times New Roman"/>
              </a:rPr>
              <a:t>όσο</a:t>
            </a:r>
            <a:r>
              <a:rPr sz="2000" spc="-10" dirty="0">
                <a:latin typeface="Times New Roman"/>
                <a:cs typeface="Times New Roman"/>
              </a:rPr>
              <a:t> </a:t>
            </a:r>
            <a:r>
              <a:rPr sz="2000" dirty="0">
                <a:latin typeface="Times New Roman"/>
                <a:cs typeface="Times New Roman"/>
              </a:rPr>
              <a:t>και</a:t>
            </a:r>
            <a:r>
              <a:rPr sz="2000" spc="-5" dirty="0">
                <a:latin typeface="Times New Roman"/>
                <a:cs typeface="Times New Roman"/>
              </a:rPr>
              <a:t> </a:t>
            </a:r>
            <a:r>
              <a:rPr sz="2000" dirty="0">
                <a:latin typeface="Times New Roman"/>
                <a:cs typeface="Times New Roman"/>
              </a:rPr>
              <a:t>να</a:t>
            </a:r>
            <a:r>
              <a:rPr sz="2000" spc="-10" dirty="0">
                <a:latin typeface="Times New Roman"/>
                <a:cs typeface="Times New Roman"/>
              </a:rPr>
              <a:t> μιλούν</a:t>
            </a:r>
            <a:endParaRPr sz="2000">
              <a:latin typeface="Times New Roman"/>
              <a:cs typeface="Times New Roman"/>
            </a:endParaRPr>
          </a:p>
          <a:p>
            <a:pPr marL="354965" indent="-342265">
              <a:lnSpc>
                <a:spcPct val="100000"/>
              </a:lnSpc>
              <a:spcBef>
                <a:spcPts val="5"/>
              </a:spcBef>
              <a:buFont typeface="Arial"/>
              <a:buChar char="•"/>
              <a:tabLst>
                <a:tab pos="354965" algn="l"/>
              </a:tabLst>
            </a:pPr>
            <a:r>
              <a:rPr sz="2000" dirty="0">
                <a:latin typeface="Times New Roman"/>
                <a:cs typeface="Times New Roman"/>
              </a:rPr>
              <a:t>Υπενθυμίστε</a:t>
            </a:r>
            <a:r>
              <a:rPr sz="2000" spc="-10" dirty="0">
                <a:latin typeface="Times New Roman"/>
                <a:cs typeface="Times New Roman"/>
              </a:rPr>
              <a:t> </a:t>
            </a:r>
            <a:r>
              <a:rPr sz="2000" dirty="0">
                <a:latin typeface="Times New Roman"/>
                <a:cs typeface="Times New Roman"/>
              </a:rPr>
              <a:t>στους</a:t>
            </a:r>
            <a:r>
              <a:rPr sz="2000" spc="-5" dirty="0">
                <a:latin typeface="Times New Roman"/>
                <a:cs typeface="Times New Roman"/>
              </a:rPr>
              <a:t> </a:t>
            </a:r>
            <a:r>
              <a:rPr sz="2000" dirty="0">
                <a:latin typeface="Times New Roman"/>
                <a:cs typeface="Times New Roman"/>
              </a:rPr>
              <a:t>συμμετέχοντες</a:t>
            </a:r>
            <a:r>
              <a:rPr sz="2000" spc="-10" dirty="0">
                <a:latin typeface="Times New Roman"/>
                <a:cs typeface="Times New Roman"/>
              </a:rPr>
              <a:t> </a:t>
            </a:r>
            <a:r>
              <a:rPr sz="2000" dirty="0">
                <a:latin typeface="Times New Roman"/>
                <a:cs typeface="Times New Roman"/>
              </a:rPr>
              <a:t>ότι</a:t>
            </a:r>
            <a:r>
              <a:rPr sz="2000" spc="-5" dirty="0">
                <a:latin typeface="Times New Roman"/>
                <a:cs typeface="Times New Roman"/>
              </a:rPr>
              <a:t> </a:t>
            </a:r>
            <a:r>
              <a:rPr sz="2000" dirty="0">
                <a:latin typeface="Times New Roman"/>
                <a:cs typeface="Times New Roman"/>
              </a:rPr>
              <a:t>δεν</a:t>
            </a:r>
            <a:r>
              <a:rPr sz="2000" spc="-10" dirty="0">
                <a:latin typeface="Times New Roman"/>
                <a:cs typeface="Times New Roman"/>
              </a:rPr>
              <a:t> </a:t>
            </a:r>
            <a:r>
              <a:rPr sz="2000" dirty="0">
                <a:latin typeface="Times New Roman"/>
                <a:cs typeface="Times New Roman"/>
              </a:rPr>
              <a:t>υπάρχουν</a:t>
            </a:r>
            <a:r>
              <a:rPr sz="2000" spc="-5" dirty="0">
                <a:latin typeface="Times New Roman"/>
                <a:cs typeface="Times New Roman"/>
              </a:rPr>
              <a:t> </a:t>
            </a:r>
            <a:r>
              <a:rPr sz="2000" dirty="0">
                <a:latin typeface="Times New Roman"/>
                <a:cs typeface="Times New Roman"/>
              </a:rPr>
              <a:t>σωστές</a:t>
            </a:r>
            <a:r>
              <a:rPr sz="2000" spc="-10" dirty="0">
                <a:latin typeface="Times New Roman"/>
                <a:cs typeface="Times New Roman"/>
              </a:rPr>
              <a:t> </a:t>
            </a:r>
            <a:r>
              <a:rPr sz="2000" dirty="0">
                <a:latin typeface="Times New Roman"/>
                <a:cs typeface="Times New Roman"/>
              </a:rPr>
              <a:t>ή</a:t>
            </a:r>
            <a:r>
              <a:rPr sz="2000" spc="-5" dirty="0">
                <a:latin typeface="Times New Roman"/>
                <a:cs typeface="Times New Roman"/>
              </a:rPr>
              <a:t> </a:t>
            </a:r>
            <a:r>
              <a:rPr sz="2000" dirty="0">
                <a:latin typeface="Times New Roman"/>
                <a:cs typeface="Times New Roman"/>
              </a:rPr>
              <a:t>λάθος</a:t>
            </a:r>
            <a:r>
              <a:rPr sz="2000" spc="-10" dirty="0">
                <a:latin typeface="Times New Roman"/>
                <a:cs typeface="Times New Roman"/>
              </a:rPr>
              <a:t> ιστορίες</a:t>
            </a:r>
            <a:endParaRPr sz="2000">
              <a:latin typeface="Times New Roman"/>
              <a:cs typeface="Times New Roman"/>
            </a:endParaRPr>
          </a:p>
        </p:txBody>
      </p:sp>
      <p:sp>
        <p:nvSpPr>
          <p:cNvPr id="14" name="object 14"/>
          <p:cNvSpPr/>
          <p:nvPr/>
        </p:nvSpPr>
        <p:spPr>
          <a:xfrm>
            <a:off x="673608" y="6405371"/>
            <a:ext cx="12233275" cy="2446020"/>
          </a:xfrm>
          <a:custGeom>
            <a:avLst/>
            <a:gdLst/>
            <a:ahLst/>
            <a:cxnLst/>
            <a:rect l="l" t="t" r="r" b="b"/>
            <a:pathLst>
              <a:path w="12233275" h="2446020">
                <a:moveTo>
                  <a:pt x="12233148" y="0"/>
                </a:moveTo>
                <a:lnTo>
                  <a:pt x="0" y="0"/>
                </a:lnTo>
                <a:lnTo>
                  <a:pt x="0" y="2446019"/>
                </a:lnTo>
                <a:lnTo>
                  <a:pt x="12233148" y="2446019"/>
                </a:lnTo>
                <a:lnTo>
                  <a:pt x="12233148" y="0"/>
                </a:lnTo>
                <a:close/>
              </a:path>
            </a:pathLst>
          </a:custGeom>
          <a:solidFill>
            <a:srgbClr val="77BE46"/>
          </a:solidFill>
        </p:spPr>
        <p:txBody>
          <a:bodyPr wrap="square" lIns="0" tIns="0" rIns="0" bIns="0" rtlCol="0"/>
          <a:lstStyle/>
          <a:p>
            <a:endParaRPr/>
          </a:p>
        </p:txBody>
      </p:sp>
      <p:sp>
        <p:nvSpPr>
          <p:cNvPr id="15" name="object 15"/>
          <p:cNvSpPr txBox="1"/>
          <p:nvPr/>
        </p:nvSpPr>
        <p:spPr>
          <a:xfrm>
            <a:off x="894283" y="6633400"/>
            <a:ext cx="11621135" cy="1946910"/>
          </a:xfrm>
          <a:prstGeom prst="rect">
            <a:avLst/>
          </a:prstGeom>
        </p:spPr>
        <p:txBody>
          <a:bodyPr vert="horz" wrap="square" lIns="0" tIns="12700" rIns="0" bIns="0" rtlCol="0">
            <a:spAutoFit/>
          </a:bodyPr>
          <a:lstStyle/>
          <a:p>
            <a:pPr>
              <a:lnSpc>
                <a:spcPct val="100000"/>
              </a:lnSpc>
              <a:spcBef>
                <a:spcPts val="100"/>
              </a:spcBef>
            </a:pPr>
            <a:r>
              <a:rPr sz="1800" b="1" spc="-10" dirty="0">
                <a:solidFill>
                  <a:srgbClr val="FFFFFF"/>
                </a:solidFill>
                <a:latin typeface="Times New Roman"/>
                <a:cs typeface="Times New Roman"/>
              </a:rPr>
              <a:t>Συμβουλές</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προς</a:t>
            </a:r>
            <a:r>
              <a:rPr sz="1800" b="1" spc="-20" dirty="0">
                <a:solidFill>
                  <a:srgbClr val="FFFFFF"/>
                </a:solidFill>
                <a:latin typeface="Times New Roman"/>
                <a:cs typeface="Times New Roman"/>
              </a:rPr>
              <a:t> </a:t>
            </a:r>
            <a:r>
              <a:rPr sz="1800" b="1" dirty="0">
                <a:solidFill>
                  <a:srgbClr val="FFFFFF"/>
                </a:solidFill>
                <a:latin typeface="Times New Roman"/>
                <a:cs typeface="Times New Roman"/>
              </a:rPr>
              <a:t>τον/τη</a:t>
            </a:r>
            <a:r>
              <a:rPr sz="1800" b="1" spc="-20" dirty="0">
                <a:solidFill>
                  <a:srgbClr val="FFFFFF"/>
                </a:solidFill>
                <a:latin typeface="Times New Roman"/>
                <a:cs typeface="Times New Roman"/>
              </a:rPr>
              <a:t> </a:t>
            </a:r>
            <a:r>
              <a:rPr sz="1800" b="1" spc="-10" dirty="0">
                <a:solidFill>
                  <a:srgbClr val="FFFFFF"/>
                </a:solidFill>
                <a:latin typeface="Times New Roman"/>
                <a:cs typeface="Times New Roman"/>
              </a:rPr>
              <a:t>συντονιστή/τρια:</a:t>
            </a:r>
            <a:endParaRPr sz="1800">
              <a:latin typeface="Times New Roman"/>
              <a:cs typeface="Times New Roman"/>
            </a:endParaRPr>
          </a:p>
          <a:p>
            <a:pPr>
              <a:lnSpc>
                <a:spcPct val="100000"/>
              </a:lnSpc>
              <a:spcBef>
                <a:spcPts val="90"/>
              </a:spcBef>
            </a:pPr>
            <a:endParaRPr sz="1800">
              <a:latin typeface="Times New Roman"/>
              <a:cs typeface="Times New Roman"/>
            </a:endParaRPr>
          </a:p>
          <a:p>
            <a:pPr marL="342900" marR="5080" indent="-342900">
              <a:lnSpc>
                <a:spcPct val="100000"/>
              </a:lnSpc>
              <a:buFont typeface="Arial"/>
              <a:buChar char="•"/>
              <a:tabLst>
                <a:tab pos="342900" algn="l"/>
              </a:tabLst>
            </a:pPr>
            <a:r>
              <a:rPr sz="1800" dirty="0">
                <a:solidFill>
                  <a:srgbClr val="FFFFFF"/>
                </a:solidFill>
                <a:latin typeface="Times New Roman"/>
                <a:cs typeface="Times New Roman"/>
              </a:rPr>
              <a:t>Αποφύγετε</a:t>
            </a:r>
            <a:r>
              <a:rPr sz="1800" spc="-40" dirty="0">
                <a:solidFill>
                  <a:srgbClr val="FFFFFF"/>
                </a:solidFill>
                <a:latin typeface="Times New Roman"/>
                <a:cs typeface="Times New Roman"/>
              </a:rPr>
              <a:t> </a:t>
            </a:r>
            <a:r>
              <a:rPr sz="1800" dirty="0">
                <a:solidFill>
                  <a:srgbClr val="FFFFFF"/>
                </a:solidFill>
                <a:latin typeface="Times New Roman"/>
                <a:cs typeface="Times New Roman"/>
              </a:rPr>
              <a:t>τις</a:t>
            </a:r>
            <a:r>
              <a:rPr sz="1800" spc="-35" dirty="0">
                <a:solidFill>
                  <a:srgbClr val="FFFFFF"/>
                </a:solidFill>
                <a:latin typeface="Times New Roman"/>
                <a:cs typeface="Times New Roman"/>
              </a:rPr>
              <a:t> </a:t>
            </a:r>
            <a:r>
              <a:rPr sz="1800" dirty="0">
                <a:solidFill>
                  <a:srgbClr val="FFFFFF"/>
                </a:solidFill>
                <a:latin typeface="Times New Roman"/>
                <a:cs typeface="Times New Roman"/>
              </a:rPr>
              <a:t>ομάδες</a:t>
            </a:r>
            <a:r>
              <a:rPr sz="1800" spc="-35" dirty="0">
                <a:solidFill>
                  <a:srgbClr val="FFFFFF"/>
                </a:solidFill>
                <a:latin typeface="Times New Roman"/>
                <a:cs typeface="Times New Roman"/>
              </a:rPr>
              <a:t> </a:t>
            </a:r>
            <a:r>
              <a:rPr sz="1800" dirty="0">
                <a:solidFill>
                  <a:srgbClr val="FFFFFF"/>
                </a:solidFill>
                <a:latin typeface="Times New Roman"/>
                <a:cs typeface="Times New Roman"/>
              </a:rPr>
              <a:t>που</a:t>
            </a:r>
            <a:r>
              <a:rPr sz="1800" spc="-35" dirty="0">
                <a:solidFill>
                  <a:srgbClr val="FFFFFF"/>
                </a:solidFill>
                <a:latin typeface="Times New Roman"/>
                <a:cs typeface="Times New Roman"/>
              </a:rPr>
              <a:t> </a:t>
            </a:r>
            <a:r>
              <a:rPr sz="1800" dirty="0">
                <a:solidFill>
                  <a:srgbClr val="FFFFFF"/>
                </a:solidFill>
                <a:latin typeface="Times New Roman"/>
                <a:cs typeface="Times New Roman"/>
              </a:rPr>
              <a:t>αποτελούνται</a:t>
            </a:r>
            <a:r>
              <a:rPr sz="1800" spc="-40" dirty="0">
                <a:solidFill>
                  <a:srgbClr val="FFFFFF"/>
                </a:solidFill>
                <a:latin typeface="Times New Roman"/>
                <a:cs typeface="Times New Roman"/>
              </a:rPr>
              <a:t> </a:t>
            </a:r>
            <a:r>
              <a:rPr sz="1800" dirty="0">
                <a:solidFill>
                  <a:srgbClr val="FFFFFF"/>
                </a:solidFill>
                <a:latin typeface="Times New Roman"/>
                <a:cs typeface="Times New Roman"/>
              </a:rPr>
              <a:t>κυρίως</a:t>
            </a:r>
            <a:r>
              <a:rPr sz="1800" spc="-35" dirty="0">
                <a:solidFill>
                  <a:srgbClr val="FFFFFF"/>
                </a:solidFill>
                <a:latin typeface="Times New Roman"/>
                <a:cs typeface="Times New Roman"/>
              </a:rPr>
              <a:t> </a:t>
            </a:r>
            <a:r>
              <a:rPr sz="1800" dirty="0">
                <a:solidFill>
                  <a:srgbClr val="FFFFFF"/>
                </a:solidFill>
                <a:latin typeface="Times New Roman"/>
                <a:cs typeface="Times New Roman"/>
              </a:rPr>
              <a:t>από</a:t>
            </a:r>
            <a:r>
              <a:rPr sz="1800" spc="-35" dirty="0">
                <a:solidFill>
                  <a:srgbClr val="FFFFFF"/>
                </a:solidFill>
                <a:latin typeface="Times New Roman"/>
                <a:cs typeface="Times New Roman"/>
              </a:rPr>
              <a:t> </a:t>
            </a:r>
            <a:r>
              <a:rPr sz="1800" dirty="0">
                <a:solidFill>
                  <a:srgbClr val="FFFFFF"/>
                </a:solidFill>
                <a:latin typeface="Times New Roman"/>
                <a:cs typeface="Times New Roman"/>
              </a:rPr>
              <a:t>άτομα</a:t>
            </a:r>
            <a:r>
              <a:rPr sz="1800" spc="-35" dirty="0">
                <a:solidFill>
                  <a:srgbClr val="FFFFFF"/>
                </a:solidFill>
                <a:latin typeface="Times New Roman"/>
                <a:cs typeface="Times New Roman"/>
              </a:rPr>
              <a:t> </a:t>
            </a:r>
            <a:r>
              <a:rPr sz="1800" dirty="0">
                <a:solidFill>
                  <a:srgbClr val="FFFFFF"/>
                </a:solidFill>
                <a:latin typeface="Times New Roman"/>
                <a:cs typeface="Times New Roman"/>
              </a:rPr>
              <a:t>μιας</a:t>
            </a:r>
            <a:r>
              <a:rPr sz="1800" spc="-35" dirty="0">
                <a:solidFill>
                  <a:srgbClr val="FFFFFF"/>
                </a:solidFill>
                <a:latin typeface="Times New Roman"/>
                <a:cs typeface="Times New Roman"/>
              </a:rPr>
              <a:t> </a:t>
            </a:r>
            <a:r>
              <a:rPr sz="1800" dirty="0">
                <a:solidFill>
                  <a:srgbClr val="FFFFFF"/>
                </a:solidFill>
                <a:latin typeface="Times New Roman"/>
                <a:cs typeface="Times New Roman"/>
              </a:rPr>
              <a:t>ηλικιακής</a:t>
            </a:r>
            <a:r>
              <a:rPr sz="1800" spc="-40" dirty="0">
                <a:solidFill>
                  <a:srgbClr val="FFFFFF"/>
                </a:solidFill>
                <a:latin typeface="Times New Roman"/>
                <a:cs typeface="Times New Roman"/>
              </a:rPr>
              <a:t> </a:t>
            </a:r>
            <a:r>
              <a:rPr sz="1800" dirty="0">
                <a:solidFill>
                  <a:srgbClr val="FFFFFF"/>
                </a:solidFill>
                <a:latin typeface="Times New Roman"/>
                <a:cs typeface="Times New Roman"/>
              </a:rPr>
              <a:t>ομάδας</a:t>
            </a:r>
            <a:r>
              <a:rPr sz="1800" spc="-35" dirty="0">
                <a:solidFill>
                  <a:srgbClr val="FFFFFF"/>
                </a:solidFill>
                <a:latin typeface="Times New Roman"/>
                <a:cs typeface="Times New Roman"/>
              </a:rPr>
              <a:t> </a:t>
            </a:r>
            <a:r>
              <a:rPr sz="1800" dirty="0">
                <a:solidFill>
                  <a:srgbClr val="FFFFFF"/>
                </a:solidFill>
                <a:latin typeface="Times New Roman"/>
                <a:cs typeface="Times New Roman"/>
              </a:rPr>
              <a:t>—</a:t>
            </a:r>
            <a:r>
              <a:rPr sz="1800" spc="-35" dirty="0">
                <a:solidFill>
                  <a:srgbClr val="FFFFFF"/>
                </a:solidFill>
                <a:latin typeface="Times New Roman"/>
                <a:cs typeface="Times New Roman"/>
              </a:rPr>
              <a:t> </a:t>
            </a:r>
            <a:r>
              <a:rPr sz="1800" b="1" dirty="0">
                <a:solidFill>
                  <a:srgbClr val="FFFFFF"/>
                </a:solidFill>
                <a:latin typeface="Times New Roman"/>
                <a:cs typeface="Times New Roman"/>
              </a:rPr>
              <a:t>η</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ισορροπία</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είναι</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απαραίτητη</a:t>
            </a:r>
            <a:r>
              <a:rPr sz="1800" b="1" spc="-35" dirty="0">
                <a:solidFill>
                  <a:srgbClr val="FFFFFF"/>
                </a:solidFill>
                <a:latin typeface="Times New Roman"/>
                <a:cs typeface="Times New Roman"/>
              </a:rPr>
              <a:t> </a:t>
            </a:r>
            <a:r>
              <a:rPr sz="1800" b="1" spc="-25" dirty="0">
                <a:solidFill>
                  <a:srgbClr val="FFFFFF"/>
                </a:solidFill>
                <a:latin typeface="Times New Roman"/>
                <a:cs typeface="Times New Roman"/>
              </a:rPr>
              <a:t>για </a:t>
            </a:r>
            <a:r>
              <a:rPr sz="1800" b="1" dirty="0">
                <a:solidFill>
                  <a:srgbClr val="FFFFFF"/>
                </a:solidFill>
                <a:latin typeface="Times New Roman"/>
                <a:cs typeface="Times New Roman"/>
              </a:rPr>
              <a:t>μια</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ουσιαστική</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ανταλλαγή</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απόψεων</a:t>
            </a:r>
            <a:r>
              <a:rPr sz="1800" dirty="0">
                <a:solidFill>
                  <a:srgbClr val="FFFFFF"/>
                </a:solidFill>
                <a:latin typeface="Times New Roman"/>
                <a:cs typeface="Times New Roman"/>
              </a:rPr>
              <a:t>.</a:t>
            </a:r>
            <a:r>
              <a:rPr sz="1800" spc="-30" dirty="0">
                <a:solidFill>
                  <a:srgbClr val="FFFFFF"/>
                </a:solidFill>
                <a:latin typeface="Times New Roman"/>
                <a:cs typeface="Times New Roman"/>
              </a:rPr>
              <a:t> </a:t>
            </a:r>
            <a:r>
              <a:rPr sz="1800" dirty="0">
                <a:solidFill>
                  <a:srgbClr val="FFFFFF"/>
                </a:solidFill>
                <a:latin typeface="Times New Roman"/>
                <a:cs typeface="Times New Roman"/>
              </a:rPr>
              <a:t>Οι</a:t>
            </a:r>
            <a:r>
              <a:rPr sz="1800" spc="-30" dirty="0">
                <a:solidFill>
                  <a:srgbClr val="FFFFFF"/>
                </a:solidFill>
                <a:latin typeface="Times New Roman"/>
                <a:cs typeface="Times New Roman"/>
              </a:rPr>
              <a:t> </a:t>
            </a:r>
            <a:r>
              <a:rPr sz="1800" dirty="0">
                <a:solidFill>
                  <a:srgbClr val="FFFFFF"/>
                </a:solidFill>
                <a:latin typeface="Times New Roman"/>
                <a:cs typeface="Times New Roman"/>
              </a:rPr>
              <a:t>ομάδες</a:t>
            </a:r>
            <a:r>
              <a:rPr sz="1800" spc="-30" dirty="0">
                <a:solidFill>
                  <a:srgbClr val="FFFFFF"/>
                </a:solidFill>
                <a:latin typeface="Times New Roman"/>
                <a:cs typeface="Times New Roman"/>
              </a:rPr>
              <a:t> </a:t>
            </a:r>
            <a:r>
              <a:rPr sz="1800" dirty="0">
                <a:solidFill>
                  <a:srgbClr val="FFFFFF"/>
                </a:solidFill>
                <a:latin typeface="Times New Roman"/>
                <a:cs typeface="Times New Roman"/>
              </a:rPr>
              <a:t>με</a:t>
            </a:r>
            <a:r>
              <a:rPr sz="1800" spc="-30" dirty="0">
                <a:solidFill>
                  <a:srgbClr val="FFFFFF"/>
                </a:solidFill>
                <a:latin typeface="Times New Roman"/>
                <a:cs typeface="Times New Roman"/>
              </a:rPr>
              <a:t> </a:t>
            </a:r>
            <a:r>
              <a:rPr sz="1800" dirty="0">
                <a:solidFill>
                  <a:srgbClr val="FFFFFF"/>
                </a:solidFill>
                <a:latin typeface="Times New Roman"/>
                <a:cs typeface="Times New Roman"/>
              </a:rPr>
              <a:t>πολύ</a:t>
            </a:r>
            <a:r>
              <a:rPr sz="1800" spc="-30" dirty="0">
                <a:solidFill>
                  <a:srgbClr val="FFFFFF"/>
                </a:solidFill>
                <a:latin typeface="Times New Roman"/>
                <a:cs typeface="Times New Roman"/>
              </a:rPr>
              <a:t> </a:t>
            </a:r>
            <a:r>
              <a:rPr sz="1800" dirty="0">
                <a:solidFill>
                  <a:srgbClr val="FFFFFF"/>
                </a:solidFill>
                <a:latin typeface="Times New Roman"/>
                <a:cs typeface="Times New Roman"/>
              </a:rPr>
              <a:t>νεαρούς</a:t>
            </a:r>
            <a:r>
              <a:rPr sz="1800" spc="-30" dirty="0">
                <a:solidFill>
                  <a:srgbClr val="FFFFFF"/>
                </a:solidFill>
                <a:latin typeface="Times New Roman"/>
                <a:cs typeface="Times New Roman"/>
              </a:rPr>
              <a:t> </a:t>
            </a:r>
            <a:r>
              <a:rPr sz="1800" dirty="0">
                <a:solidFill>
                  <a:srgbClr val="FFFFFF"/>
                </a:solidFill>
                <a:latin typeface="Times New Roman"/>
                <a:cs typeface="Times New Roman"/>
              </a:rPr>
              <a:t>συμμετέχοντες</a:t>
            </a:r>
            <a:r>
              <a:rPr sz="1800" spc="-30" dirty="0">
                <a:solidFill>
                  <a:srgbClr val="FFFFFF"/>
                </a:solidFill>
                <a:latin typeface="Times New Roman"/>
                <a:cs typeface="Times New Roman"/>
              </a:rPr>
              <a:t> </a:t>
            </a:r>
            <a:r>
              <a:rPr sz="1800" spc="-10" dirty="0">
                <a:solidFill>
                  <a:srgbClr val="FFFFFF"/>
                </a:solidFill>
                <a:latin typeface="Times New Roman"/>
                <a:cs typeface="Times New Roman"/>
              </a:rPr>
              <a:t>(11–</a:t>
            </a:r>
            <a:r>
              <a:rPr sz="1800" dirty="0">
                <a:solidFill>
                  <a:srgbClr val="FFFFFF"/>
                </a:solidFill>
                <a:latin typeface="Times New Roman"/>
                <a:cs typeface="Times New Roman"/>
              </a:rPr>
              <a:t>12</a:t>
            </a:r>
            <a:r>
              <a:rPr sz="1800" spc="-30" dirty="0">
                <a:solidFill>
                  <a:srgbClr val="FFFFFF"/>
                </a:solidFill>
                <a:latin typeface="Times New Roman"/>
                <a:cs typeface="Times New Roman"/>
              </a:rPr>
              <a:t> </a:t>
            </a:r>
            <a:r>
              <a:rPr sz="1800" dirty="0">
                <a:solidFill>
                  <a:srgbClr val="FFFFFF"/>
                </a:solidFill>
                <a:latin typeface="Times New Roman"/>
                <a:cs typeface="Times New Roman"/>
              </a:rPr>
              <a:t>ετών)</a:t>
            </a:r>
            <a:r>
              <a:rPr sz="1800" spc="-30" dirty="0">
                <a:solidFill>
                  <a:srgbClr val="FFFFFF"/>
                </a:solidFill>
                <a:latin typeface="Times New Roman"/>
                <a:cs typeface="Times New Roman"/>
              </a:rPr>
              <a:t> </a:t>
            </a:r>
            <a:r>
              <a:rPr sz="1800" dirty="0">
                <a:solidFill>
                  <a:srgbClr val="FFFFFF"/>
                </a:solidFill>
                <a:latin typeface="Times New Roman"/>
                <a:cs typeface="Times New Roman"/>
              </a:rPr>
              <a:t>μπορεί</a:t>
            </a:r>
            <a:r>
              <a:rPr sz="1800" spc="-30" dirty="0">
                <a:solidFill>
                  <a:srgbClr val="FFFFFF"/>
                </a:solidFill>
                <a:latin typeface="Times New Roman"/>
                <a:cs typeface="Times New Roman"/>
              </a:rPr>
              <a:t> </a:t>
            </a:r>
            <a:r>
              <a:rPr sz="1800" dirty="0">
                <a:solidFill>
                  <a:srgbClr val="FFFFFF"/>
                </a:solidFill>
                <a:latin typeface="Times New Roman"/>
                <a:cs typeface="Times New Roman"/>
              </a:rPr>
              <a:t>να</a:t>
            </a:r>
            <a:r>
              <a:rPr sz="1800" spc="-30" dirty="0">
                <a:solidFill>
                  <a:srgbClr val="FFFFFF"/>
                </a:solidFill>
                <a:latin typeface="Times New Roman"/>
                <a:cs typeface="Times New Roman"/>
              </a:rPr>
              <a:t> </a:t>
            </a:r>
            <a:r>
              <a:rPr sz="1800" dirty="0">
                <a:solidFill>
                  <a:srgbClr val="FFFFFF"/>
                </a:solidFill>
                <a:latin typeface="Times New Roman"/>
                <a:cs typeface="Times New Roman"/>
              </a:rPr>
              <a:t>κάνουν</a:t>
            </a:r>
            <a:r>
              <a:rPr sz="1800" spc="-30" dirty="0">
                <a:solidFill>
                  <a:srgbClr val="FFFFFF"/>
                </a:solidFill>
                <a:latin typeface="Times New Roman"/>
                <a:cs typeface="Times New Roman"/>
              </a:rPr>
              <a:t> </a:t>
            </a:r>
            <a:r>
              <a:rPr sz="1800" spc="-25" dirty="0">
                <a:solidFill>
                  <a:srgbClr val="FFFFFF"/>
                </a:solidFill>
                <a:latin typeface="Times New Roman"/>
                <a:cs typeface="Times New Roman"/>
              </a:rPr>
              <a:t>τη </a:t>
            </a:r>
            <a:r>
              <a:rPr sz="1800" dirty="0">
                <a:solidFill>
                  <a:srgbClr val="FFFFFF"/>
                </a:solidFill>
                <a:latin typeface="Times New Roman"/>
                <a:cs typeface="Times New Roman"/>
              </a:rPr>
              <a:t>δυναμική</a:t>
            </a:r>
            <a:r>
              <a:rPr sz="1800" spc="-35" dirty="0">
                <a:solidFill>
                  <a:srgbClr val="FFFFFF"/>
                </a:solidFill>
                <a:latin typeface="Times New Roman"/>
                <a:cs typeface="Times New Roman"/>
              </a:rPr>
              <a:t> </a:t>
            </a:r>
            <a:r>
              <a:rPr sz="1800" dirty="0">
                <a:solidFill>
                  <a:srgbClr val="FFFFFF"/>
                </a:solidFill>
                <a:latin typeface="Times New Roman"/>
                <a:cs typeface="Times New Roman"/>
              </a:rPr>
              <a:t>πιο</a:t>
            </a:r>
            <a:r>
              <a:rPr sz="1800" spc="-30" dirty="0">
                <a:solidFill>
                  <a:srgbClr val="FFFFFF"/>
                </a:solidFill>
                <a:latin typeface="Times New Roman"/>
                <a:cs typeface="Times New Roman"/>
              </a:rPr>
              <a:t> </a:t>
            </a:r>
            <a:r>
              <a:rPr sz="1800" dirty="0">
                <a:solidFill>
                  <a:srgbClr val="FFFFFF"/>
                </a:solidFill>
                <a:latin typeface="Times New Roman"/>
                <a:cs typeface="Times New Roman"/>
              </a:rPr>
              <a:t>δύσκολη</a:t>
            </a:r>
            <a:r>
              <a:rPr sz="1800" spc="-35" dirty="0">
                <a:solidFill>
                  <a:srgbClr val="FFFFFF"/>
                </a:solidFill>
                <a:latin typeface="Times New Roman"/>
                <a:cs typeface="Times New Roman"/>
              </a:rPr>
              <a:t> </a:t>
            </a:r>
            <a:r>
              <a:rPr sz="1800" dirty="0">
                <a:solidFill>
                  <a:srgbClr val="FFFFFF"/>
                </a:solidFill>
                <a:latin typeface="Times New Roman"/>
                <a:cs typeface="Times New Roman"/>
              </a:rPr>
              <a:t>στη</a:t>
            </a:r>
            <a:r>
              <a:rPr sz="1800" spc="-30" dirty="0">
                <a:solidFill>
                  <a:srgbClr val="FFFFFF"/>
                </a:solidFill>
                <a:latin typeface="Times New Roman"/>
                <a:cs typeface="Times New Roman"/>
              </a:rPr>
              <a:t> </a:t>
            </a:r>
            <a:r>
              <a:rPr sz="1800" spc="-10" dirty="0">
                <a:solidFill>
                  <a:srgbClr val="FFFFFF"/>
                </a:solidFill>
                <a:latin typeface="Times New Roman"/>
                <a:cs typeface="Times New Roman"/>
              </a:rPr>
              <a:t>διαχείριση.</a:t>
            </a:r>
            <a:endParaRPr sz="1800">
              <a:latin typeface="Times New Roman"/>
              <a:cs typeface="Times New Roman"/>
            </a:endParaRPr>
          </a:p>
          <a:p>
            <a:pPr marL="342900" marR="63500" indent="-342900">
              <a:lnSpc>
                <a:spcPct val="100000"/>
              </a:lnSpc>
              <a:spcBef>
                <a:spcPts val="5"/>
              </a:spcBef>
              <a:buFont typeface="Arial"/>
              <a:buChar char="•"/>
              <a:tabLst>
                <a:tab pos="342900" algn="l"/>
              </a:tabLst>
            </a:pPr>
            <a:r>
              <a:rPr sz="1800" b="1" dirty="0">
                <a:solidFill>
                  <a:srgbClr val="FFFFFF"/>
                </a:solidFill>
                <a:latin typeface="Times New Roman"/>
                <a:cs typeface="Times New Roman"/>
              </a:rPr>
              <a:t>Δείξτε</a:t>
            </a:r>
            <a:r>
              <a:rPr sz="1800" b="1" spc="-45" dirty="0">
                <a:solidFill>
                  <a:srgbClr val="FFFFFF"/>
                </a:solidFill>
                <a:latin typeface="Times New Roman"/>
                <a:cs typeface="Times New Roman"/>
              </a:rPr>
              <a:t> </a:t>
            </a:r>
            <a:r>
              <a:rPr sz="1800" b="1" dirty="0">
                <a:solidFill>
                  <a:srgbClr val="FFFFFF"/>
                </a:solidFill>
                <a:latin typeface="Times New Roman"/>
                <a:cs typeface="Times New Roman"/>
              </a:rPr>
              <a:t>ευελιξία</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όσον</a:t>
            </a:r>
            <a:r>
              <a:rPr sz="1800" b="1" spc="-45" dirty="0">
                <a:solidFill>
                  <a:srgbClr val="FFFFFF"/>
                </a:solidFill>
                <a:latin typeface="Times New Roman"/>
                <a:cs typeface="Times New Roman"/>
              </a:rPr>
              <a:t> </a:t>
            </a:r>
            <a:r>
              <a:rPr sz="1800" b="1" dirty="0">
                <a:solidFill>
                  <a:srgbClr val="FFFFFF"/>
                </a:solidFill>
                <a:latin typeface="Times New Roman"/>
                <a:cs typeface="Times New Roman"/>
              </a:rPr>
              <a:t>αφορά</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το</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μέγεθος</a:t>
            </a:r>
            <a:r>
              <a:rPr sz="1800" b="1" spc="-45" dirty="0">
                <a:solidFill>
                  <a:srgbClr val="FFFFFF"/>
                </a:solidFill>
                <a:latin typeface="Times New Roman"/>
                <a:cs typeface="Times New Roman"/>
              </a:rPr>
              <a:t> </a:t>
            </a:r>
            <a:r>
              <a:rPr sz="1800" b="1" dirty="0">
                <a:solidFill>
                  <a:srgbClr val="FFFFFF"/>
                </a:solidFill>
                <a:latin typeface="Times New Roman"/>
                <a:cs typeface="Times New Roman"/>
              </a:rPr>
              <a:t>της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ομάδας</a:t>
            </a:r>
            <a:r>
              <a:rPr sz="1800" dirty="0">
                <a:solidFill>
                  <a:srgbClr val="FFFFFF"/>
                </a:solidFill>
                <a:latin typeface="Times New Roman"/>
                <a:cs typeface="Times New Roman"/>
              </a:rPr>
              <a:t>:</a:t>
            </a:r>
            <a:r>
              <a:rPr sz="1800" spc="-40" dirty="0">
                <a:solidFill>
                  <a:srgbClr val="FFFFFF"/>
                </a:solidFill>
                <a:latin typeface="Times New Roman"/>
                <a:cs typeface="Times New Roman"/>
              </a:rPr>
              <a:t> </a:t>
            </a:r>
            <a:r>
              <a:rPr sz="1800" dirty="0">
                <a:solidFill>
                  <a:srgbClr val="FFFFFF"/>
                </a:solidFill>
                <a:latin typeface="Times New Roman"/>
                <a:cs typeface="Times New Roman"/>
              </a:rPr>
              <a:t>αν</a:t>
            </a:r>
            <a:r>
              <a:rPr sz="1800" spc="-45" dirty="0">
                <a:solidFill>
                  <a:srgbClr val="FFFFFF"/>
                </a:solidFill>
                <a:latin typeface="Times New Roman"/>
                <a:cs typeface="Times New Roman"/>
              </a:rPr>
              <a:t> </a:t>
            </a:r>
            <a:r>
              <a:rPr sz="1800" dirty="0">
                <a:solidFill>
                  <a:srgbClr val="FFFFFF"/>
                </a:solidFill>
                <a:latin typeface="Times New Roman"/>
                <a:cs typeface="Times New Roman"/>
              </a:rPr>
              <a:t>εμφανιστούν</a:t>
            </a:r>
            <a:r>
              <a:rPr sz="1800" spc="-40" dirty="0">
                <a:solidFill>
                  <a:srgbClr val="FFFFFF"/>
                </a:solidFill>
                <a:latin typeface="Times New Roman"/>
                <a:cs typeface="Times New Roman"/>
              </a:rPr>
              <a:t> </a:t>
            </a:r>
            <a:r>
              <a:rPr sz="1800" dirty="0">
                <a:solidFill>
                  <a:srgbClr val="FFFFFF"/>
                </a:solidFill>
                <a:latin typeface="Times New Roman"/>
                <a:cs typeface="Times New Roman"/>
              </a:rPr>
              <a:t>περισσότεροι</a:t>
            </a:r>
            <a:r>
              <a:rPr sz="1800" spc="-40" dirty="0">
                <a:solidFill>
                  <a:srgbClr val="FFFFFF"/>
                </a:solidFill>
                <a:latin typeface="Times New Roman"/>
                <a:cs typeface="Times New Roman"/>
              </a:rPr>
              <a:t> </a:t>
            </a:r>
            <a:r>
              <a:rPr sz="1800" dirty="0">
                <a:solidFill>
                  <a:srgbClr val="FFFFFF"/>
                </a:solidFill>
                <a:latin typeface="Times New Roman"/>
                <a:cs typeface="Times New Roman"/>
              </a:rPr>
              <a:t>συμμετέχοντες</a:t>
            </a:r>
            <a:r>
              <a:rPr sz="1800" spc="-45" dirty="0">
                <a:solidFill>
                  <a:srgbClr val="FFFFFF"/>
                </a:solidFill>
                <a:latin typeface="Times New Roman"/>
                <a:cs typeface="Times New Roman"/>
              </a:rPr>
              <a:t> </a:t>
            </a:r>
            <a:r>
              <a:rPr sz="1800" dirty="0">
                <a:solidFill>
                  <a:srgbClr val="FFFFFF"/>
                </a:solidFill>
                <a:latin typeface="Times New Roman"/>
                <a:cs typeface="Times New Roman"/>
              </a:rPr>
              <a:t>από</a:t>
            </a:r>
            <a:r>
              <a:rPr sz="1800" spc="-40" dirty="0">
                <a:solidFill>
                  <a:srgbClr val="FFFFFF"/>
                </a:solidFill>
                <a:latin typeface="Times New Roman"/>
                <a:cs typeface="Times New Roman"/>
              </a:rPr>
              <a:t> </a:t>
            </a:r>
            <a:r>
              <a:rPr sz="1800" dirty="0">
                <a:solidFill>
                  <a:srgbClr val="FFFFFF"/>
                </a:solidFill>
                <a:latin typeface="Times New Roman"/>
                <a:cs typeface="Times New Roman"/>
              </a:rPr>
              <a:t>ό,τι</a:t>
            </a:r>
            <a:r>
              <a:rPr sz="1800" spc="-40" dirty="0">
                <a:solidFill>
                  <a:srgbClr val="FFFFFF"/>
                </a:solidFill>
                <a:latin typeface="Times New Roman"/>
                <a:cs typeface="Times New Roman"/>
              </a:rPr>
              <a:t> </a:t>
            </a:r>
            <a:r>
              <a:rPr sz="1800" spc="-10" dirty="0">
                <a:solidFill>
                  <a:srgbClr val="FFFFFF"/>
                </a:solidFill>
                <a:latin typeface="Times New Roman"/>
                <a:cs typeface="Times New Roman"/>
              </a:rPr>
              <a:t>αναμενόταν, </a:t>
            </a:r>
            <a:r>
              <a:rPr sz="1800" dirty="0">
                <a:solidFill>
                  <a:srgbClr val="FFFFFF"/>
                </a:solidFill>
                <a:latin typeface="Times New Roman"/>
                <a:cs typeface="Times New Roman"/>
              </a:rPr>
              <a:t>χωρίστε</a:t>
            </a:r>
            <a:r>
              <a:rPr sz="1800" spc="-40" dirty="0">
                <a:solidFill>
                  <a:srgbClr val="FFFFFF"/>
                </a:solidFill>
                <a:latin typeface="Times New Roman"/>
                <a:cs typeface="Times New Roman"/>
              </a:rPr>
              <a:t> </a:t>
            </a:r>
            <a:r>
              <a:rPr sz="1800" dirty="0">
                <a:solidFill>
                  <a:srgbClr val="FFFFFF"/>
                </a:solidFill>
                <a:latin typeface="Times New Roman"/>
                <a:cs typeface="Times New Roman"/>
              </a:rPr>
              <a:t>τους</a:t>
            </a:r>
            <a:r>
              <a:rPr sz="1800" spc="-35" dirty="0">
                <a:solidFill>
                  <a:srgbClr val="FFFFFF"/>
                </a:solidFill>
                <a:latin typeface="Times New Roman"/>
                <a:cs typeface="Times New Roman"/>
              </a:rPr>
              <a:t> </a:t>
            </a:r>
            <a:r>
              <a:rPr sz="1800" dirty="0">
                <a:solidFill>
                  <a:srgbClr val="FFFFFF"/>
                </a:solidFill>
                <a:latin typeface="Times New Roman"/>
                <a:cs typeface="Times New Roman"/>
              </a:rPr>
              <a:t>σε</a:t>
            </a:r>
            <a:r>
              <a:rPr sz="1800" spc="-35" dirty="0">
                <a:solidFill>
                  <a:srgbClr val="FFFFFF"/>
                </a:solidFill>
                <a:latin typeface="Times New Roman"/>
                <a:cs typeface="Times New Roman"/>
              </a:rPr>
              <a:t> </a:t>
            </a:r>
            <a:r>
              <a:rPr sz="1800" dirty="0">
                <a:solidFill>
                  <a:srgbClr val="FFFFFF"/>
                </a:solidFill>
                <a:latin typeface="Times New Roman"/>
                <a:cs typeface="Times New Roman"/>
              </a:rPr>
              <a:t>μικρότερες</a:t>
            </a:r>
            <a:r>
              <a:rPr sz="1800" spc="-35" dirty="0">
                <a:solidFill>
                  <a:srgbClr val="FFFFFF"/>
                </a:solidFill>
                <a:latin typeface="Times New Roman"/>
                <a:cs typeface="Times New Roman"/>
              </a:rPr>
              <a:t> </a:t>
            </a:r>
            <a:r>
              <a:rPr sz="1800" dirty="0">
                <a:solidFill>
                  <a:srgbClr val="FFFFFF"/>
                </a:solidFill>
                <a:latin typeface="Times New Roman"/>
                <a:cs typeface="Times New Roman"/>
              </a:rPr>
              <a:t>ομάδες</a:t>
            </a:r>
            <a:r>
              <a:rPr sz="1800" spc="-35" dirty="0">
                <a:solidFill>
                  <a:srgbClr val="FFFFFF"/>
                </a:solidFill>
                <a:latin typeface="Times New Roman"/>
                <a:cs typeface="Times New Roman"/>
              </a:rPr>
              <a:t> </a:t>
            </a:r>
            <a:r>
              <a:rPr sz="1800" dirty="0">
                <a:solidFill>
                  <a:srgbClr val="FFFFFF"/>
                </a:solidFill>
                <a:latin typeface="Times New Roman"/>
                <a:cs typeface="Times New Roman"/>
              </a:rPr>
              <a:t>αντί</a:t>
            </a:r>
            <a:r>
              <a:rPr sz="1800" spc="-35" dirty="0">
                <a:solidFill>
                  <a:srgbClr val="FFFFFF"/>
                </a:solidFill>
                <a:latin typeface="Times New Roman"/>
                <a:cs typeface="Times New Roman"/>
              </a:rPr>
              <a:t> </a:t>
            </a:r>
            <a:r>
              <a:rPr sz="1800" dirty="0">
                <a:solidFill>
                  <a:srgbClr val="FFFFFF"/>
                </a:solidFill>
                <a:latin typeface="Times New Roman"/>
                <a:cs typeface="Times New Roman"/>
              </a:rPr>
              <a:t>να</a:t>
            </a:r>
            <a:r>
              <a:rPr sz="1800" spc="-35" dirty="0">
                <a:solidFill>
                  <a:srgbClr val="FFFFFF"/>
                </a:solidFill>
                <a:latin typeface="Times New Roman"/>
                <a:cs typeface="Times New Roman"/>
              </a:rPr>
              <a:t> </a:t>
            </a:r>
            <a:r>
              <a:rPr sz="1800" dirty="0">
                <a:solidFill>
                  <a:srgbClr val="FFFFFF"/>
                </a:solidFill>
                <a:latin typeface="Times New Roman"/>
                <a:cs typeface="Times New Roman"/>
              </a:rPr>
              <a:t>διευρύνετε</a:t>
            </a:r>
            <a:r>
              <a:rPr sz="1800" spc="-35" dirty="0">
                <a:solidFill>
                  <a:srgbClr val="FFFFFF"/>
                </a:solidFill>
                <a:latin typeface="Times New Roman"/>
                <a:cs typeface="Times New Roman"/>
              </a:rPr>
              <a:t> </a:t>
            </a:r>
            <a:r>
              <a:rPr sz="1800" dirty="0">
                <a:solidFill>
                  <a:srgbClr val="FFFFFF"/>
                </a:solidFill>
                <a:latin typeface="Times New Roman"/>
                <a:cs typeface="Times New Roman"/>
              </a:rPr>
              <a:t>τις</a:t>
            </a:r>
            <a:r>
              <a:rPr sz="1800" spc="-35" dirty="0">
                <a:solidFill>
                  <a:srgbClr val="FFFFFF"/>
                </a:solidFill>
                <a:latin typeface="Times New Roman"/>
                <a:cs typeface="Times New Roman"/>
              </a:rPr>
              <a:t> </a:t>
            </a:r>
            <a:r>
              <a:rPr sz="1800" spc="-10" dirty="0">
                <a:solidFill>
                  <a:srgbClr val="FFFFFF"/>
                </a:solidFill>
                <a:latin typeface="Times New Roman"/>
                <a:cs typeface="Times New Roman"/>
              </a:rPr>
              <a:t>υπάρχουσες</a:t>
            </a:r>
            <a:endParaRPr sz="1800">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400" y="1792223"/>
            <a:ext cx="11277600" cy="1329055"/>
          </a:xfrm>
          <a:custGeom>
            <a:avLst/>
            <a:gdLst/>
            <a:ahLst/>
            <a:cxnLst/>
            <a:rect l="l" t="t" r="r" b="b"/>
            <a:pathLst>
              <a:path w="11277600" h="1329055">
                <a:moveTo>
                  <a:pt x="11056112" y="0"/>
                </a:moveTo>
                <a:lnTo>
                  <a:pt x="221488" y="0"/>
                </a:lnTo>
                <a:lnTo>
                  <a:pt x="176849" y="4500"/>
                </a:lnTo>
                <a:lnTo>
                  <a:pt x="135274" y="17408"/>
                </a:lnTo>
                <a:lnTo>
                  <a:pt x="97651" y="37832"/>
                </a:lnTo>
                <a:lnTo>
                  <a:pt x="64871" y="64881"/>
                </a:lnTo>
                <a:lnTo>
                  <a:pt x="37826" y="97662"/>
                </a:lnTo>
                <a:lnTo>
                  <a:pt x="17405" y="135284"/>
                </a:lnTo>
                <a:lnTo>
                  <a:pt x="4499" y="176857"/>
                </a:lnTo>
                <a:lnTo>
                  <a:pt x="0" y="221488"/>
                </a:lnTo>
                <a:lnTo>
                  <a:pt x="0" y="1107440"/>
                </a:lnTo>
                <a:lnTo>
                  <a:pt x="4499" y="1152070"/>
                </a:lnTo>
                <a:lnTo>
                  <a:pt x="17405" y="1193643"/>
                </a:lnTo>
                <a:lnTo>
                  <a:pt x="37826" y="1231265"/>
                </a:lnTo>
                <a:lnTo>
                  <a:pt x="64871" y="1264046"/>
                </a:lnTo>
                <a:lnTo>
                  <a:pt x="97651" y="1291095"/>
                </a:lnTo>
                <a:lnTo>
                  <a:pt x="135274" y="1311519"/>
                </a:lnTo>
                <a:lnTo>
                  <a:pt x="176849" y="1324427"/>
                </a:lnTo>
                <a:lnTo>
                  <a:pt x="221488" y="1328928"/>
                </a:lnTo>
                <a:lnTo>
                  <a:pt x="11056112" y="1328928"/>
                </a:lnTo>
                <a:lnTo>
                  <a:pt x="11100742" y="1324427"/>
                </a:lnTo>
                <a:lnTo>
                  <a:pt x="11142315" y="1311519"/>
                </a:lnTo>
                <a:lnTo>
                  <a:pt x="11179937" y="1291095"/>
                </a:lnTo>
                <a:lnTo>
                  <a:pt x="11212718" y="1264046"/>
                </a:lnTo>
                <a:lnTo>
                  <a:pt x="11239767" y="1231265"/>
                </a:lnTo>
                <a:lnTo>
                  <a:pt x="11260191" y="1193643"/>
                </a:lnTo>
                <a:lnTo>
                  <a:pt x="11273099" y="1152070"/>
                </a:lnTo>
                <a:lnTo>
                  <a:pt x="11277600" y="1107440"/>
                </a:lnTo>
                <a:lnTo>
                  <a:pt x="11277600" y="221488"/>
                </a:lnTo>
                <a:lnTo>
                  <a:pt x="11273099" y="176857"/>
                </a:lnTo>
                <a:lnTo>
                  <a:pt x="11260191" y="135284"/>
                </a:lnTo>
                <a:lnTo>
                  <a:pt x="11239767" y="97662"/>
                </a:lnTo>
                <a:lnTo>
                  <a:pt x="11212718" y="64881"/>
                </a:lnTo>
                <a:lnTo>
                  <a:pt x="11179937" y="37832"/>
                </a:lnTo>
                <a:lnTo>
                  <a:pt x="11142315" y="17408"/>
                </a:lnTo>
                <a:lnTo>
                  <a:pt x="11100742" y="4500"/>
                </a:lnTo>
                <a:lnTo>
                  <a:pt x="11056112" y="0"/>
                </a:lnTo>
                <a:close/>
              </a:path>
            </a:pathLst>
          </a:custGeom>
          <a:solidFill>
            <a:srgbClr val="77BE46"/>
          </a:solidFill>
        </p:spPr>
        <p:txBody>
          <a:bodyPr wrap="square" lIns="0" tIns="0" rIns="0" bIns="0" rtlCol="0"/>
          <a:lstStyle/>
          <a:p>
            <a:endParaRPr/>
          </a:p>
        </p:txBody>
      </p:sp>
      <p:pic>
        <p:nvPicPr>
          <p:cNvPr id="3" name="object 3"/>
          <p:cNvPicPr/>
          <p:nvPr/>
        </p:nvPicPr>
        <p:blipFill>
          <a:blip r:embed="rId2" cstate="print"/>
          <a:stretch>
            <a:fillRect/>
          </a:stretch>
        </p:blipFill>
        <p:spPr>
          <a:xfrm>
            <a:off x="830245" y="635131"/>
            <a:ext cx="1348516" cy="777419"/>
          </a:xfrm>
          <a:prstGeom prst="rect">
            <a:avLst/>
          </a:prstGeom>
        </p:spPr>
      </p:pic>
      <p:pic>
        <p:nvPicPr>
          <p:cNvPr id="4" name="object 4"/>
          <p:cNvPicPr/>
          <p:nvPr/>
        </p:nvPicPr>
        <p:blipFill>
          <a:blip r:embed="rId3" cstate="print"/>
          <a:stretch>
            <a:fillRect/>
          </a:stretch>
        </p:blipFill>
        <p:spPr>
          <a:xfrm>
            <a:off x="5778446" y="9175684"/>
            <a:ext cx="6781870" cy="514393"/>
          </a:xfrm>
          <a:prstGeom prst="rect">
            <a:avLst/>
          </a:prstGeom>
        </p:spPr>
      </p:pic>
      <p:pic>
        <p:nvPicPr>
          <p:cNvPr id="5" name="object 5"/>
          <p:cNvPicPr/>
          <p:nvPr/>
        </p:nvPicPr>
        <p:blipFill>
          <a:blip r:embed="rId4" cstate="print"/>
          <a:stretch>
            <a:fillRect/>
          </a:stretch>
        </p:blipFill>
        <p:spPr>
          <a:xfrm>
            <a:off x="13435021" y="672462"/>
            <a:ext cx="725022" cy="695906"/>
          </a:xfrm>
          <a:prstGeom prst="rect">
            <a:avLst/>
          </a:prstGeom>
        </p:spPr>
      </p:pic>
      <p:pic>
        <p:nvPicPr>
          <p:cNvPr id="6" name="object 6"/>
          <p:cNvPicPr/>
          <p:nvPr/>
        </p:nvPicPr>
        <p:blipFill>
          <a:blip r:embed="rId5" cstate="print"/>
          <a:stretch>
            <a:fillRect/>
          </a:stretch>
        </p:blipFill>
        <p:spPr>
          <a:xfrm>
            <a:off x="14252565" y="900605"/>
            <a:ext cx="951038" cy="329652"/>
          </a:xfrm>
          <a:prstGeom prst="rect">
            <a:avLst/>
          </a:prstGeom>
        </p:spPr>
      </p:pic>
      <p:pic>
        <p:nvPicPr>
          <p:cNvPr id="7" name="object 7"/>
          <p:cNvPicPr/>
          <p:nvPr/>
        </p:nvPicPr>
        <p:blipFill>
          <a:blip r:embed="rId6" cstate="print"/>
          <a:stretch>
            <a:fillRect/>
          </a:stretch>
        </p:blipFill>
        <p:spPr>
          <a:xfrm>
            <a:off x="15350858" y="869981"/>
            <a:ext cx="771668" cy="308368"/>
          </a:xfrm>
          <a:prstGeom prst="rect">
            <a:avLst/>
          </a:prstGeom>
        </p:spPr>
      </p:pic>
      <p:grpSp>
        <p:nvGrpSpPr>
          <p:cNvPr id="8" name="object 8"/>
          <p:cNvGrpSpPr/>
          <p:nvPr/>
        </p:nvGrpSpPr>
        <p:grpSpPr>
          <a:xfrm>
            <a:off x="16026384" y="473963"/>
            <a:ext cx="1716405" cy="1109980"/>
            <a:chOff x="16026384" y="473963"/>
            <a:chExt cx="1716405" cy="1109980"/>
          </a:xfrm>
        </p:grpSpPr>
        <p:pic>
          <p:nvPicPr>
            <p:cNvPr id="9" name="object 9"/>
            <p:cNvPicPr/>
            <p:nvPr/>
          </p:nvPicPr>
          <p:blipFill>
            <a:blip r:embed="rId7" cstate="print"/>
            <a:stretch>
              <a:fillRect/>
            </a:stretch>
          </p:blipFill>
          <p:spPr>
            <a:xfrm>
              <a:off x="17126308" y="739139"/>
              <a:ext cx="615872" cy="567874"/>
            </a:xfrm>
            <a:prstGeom prst="rect">
              <a:avLst/>
            </a:prstGeom>
          </p:spPr>
        </p:pic>
        <p:pic>
          <p:nvPicPr>
            <p:cNvPr id="10" name="object 10"/>
            <p:cNvPicPr/>
            <p:nvPr/>
          </p:nvPicPr>
          <p:blipFill>
            <a:blip r:embed="rId8" cstate="print"/>
            <a:stretch>
              <a:fillRect/>
            </a:stretch>
          </p:blipFill>
          <p:spPr>
            <a:xfrm>
              <a:off x="16026384" y="473963"/>
              <a:ext cx="1110996" cy="1109472"/>
            </a:xfrm>
            <a:prstGeom prst="rect">
              <a:avLst/>
            </a:prstGeom>
          </p:spPr>
        </p:pic>
      </p:grpSp>
      <p:sp>
        <p:nvSpPr>
          <p:cNvPr id="11" name="object 11"/>
          <p:cNvSpPr/>
          <p:nvPr/>
        </p:nvSpPr>
        <p:spPr>
          <a:xfrm>
            <a:off x="0" y="0"/>
            <a:ext cx="342900" cy="10287000"/>
          </a:xfrm>
          <a:custGeom>
            <a:avLst/>
            <a:gdLst/>
            <a:ahLst/>
            <a:cxnLst/>
            <a:rect l="l" t="t" r="r" b="b"/>
            <a:pathLst>
              <a:path w="342900" h="10287000">
                <a:moveTo>
                  <a:pt x="342900" y="10287000"/>
                </a:moveTo>
                <a:lnTo>
                  <a:pt x="342900" y="0"/>
                </a:lnTo>
                <a:lnTo>
                  <a:pt x="0" y="0"/>
                </a:lnTo>
                <a:lnTo>
                  <a:pt x="0" y="10287000"/>
                </a:lnTo>
                <a:lnTo>
                  <a:pt x="342900" y="10287000"/>
                </a:lnTo>
                <a:close/>
              </a:path>
            </a:pathLst>
          </a:custGeom>
          <a:solidFill>
            <a:srgbClr val="77BE46"/>
          </a:solidFill>
        </p:spPr>
        <p:txBody>
          <a:bodyPr wrap="square" lIns="0" tIns="0" rIns="0" bIns="0" rtlCol="0"/>
          <a:lstStyle/>
          <a:p>
            <a:endParaRPr/>
          </a:p>
        </p:txBody>
      </p:sp>
      <p:sp>
        <p:nvSpPr>
          <p:cNvPr id="12" name="object 12"/>
          <p:cNvSpPr txBox="1"/>
          <p:nvPr/>
        </p:nvSpPr>
        <p:spPr>
          <a:xfrm>
            <a:off x="13237463" y="3704844"/>
            <a:ext cx="4521835" cy="4307205"/>
          </a:xfrm>
          <a:prstGeom prst="rect">
            <a:avLst/>
          </a:prstGeom>
          <a:solidFill>
            <a:srgbClr val="53459C"/>
          </a:solidFill>
        </p:spPr>
        <p:txBody>
          <a:bodyPr vert="horz" wrap="square" lIns="0" tIns="128905" rIns="0" bIns="0" rtlCol="0">
            <a:spAutoFit/>
          </a:bodyPr>
          <a:lstStyle/>
          <a:p>
            <a:pPr>
              <a:lnSpc>
                <a:spcPct val="100000"/>
              </a:lnSpc>
              <a:spcBef>
                <a:spcPts val="1015"/>
              </a:spcBef>
            </a:pPr>
            <a:endParaRPr sz="1800">
              <a:latin typeface="Times New Roman"/>
              <a:cs typeface="Times New Roman"/>
            </a:endParaRPr>
          </a:p>
          <a:p>
            <a:pPr marL="357505">
              <a:lnSpc>
                <a:spcPct val="100000"/>
              </a:lnSpc>
              <a:spcBef>
                <a:spcPts val="5"/>
              </a:spcBef>
            </a:pPr>
            <a:r>
              <a:rPr sz="1800" b="1" spc="-10" dirty="0">
                <a:solidFill>
                  <a:srgbClr val="FFFFFF"/>
                </a:solidFill>
                <a:latin typeface="Times New Roman"/>
                <a:cs typeface="Times New Roman"/>
              </a:rPr>
              <a:t>Υποενότητες</a:t>
            </a:r>
            <a:endParaRPr sz="1800">
              <a:latin typeface="Times New Roman"/>
              <a:cs typeface="Times New Roman"/>
            </a:endParaRPr>
          </a:p>
          <a:p>
            <a:pPr marL="711200" lvl="1" indent="-353695">
              <a:lnSpc>
                <a:spcPct val="100000"/>
              </a:lnSpc>
              <a:spcBef>
                <a:spcPts val="580"/>
              </a:spcBef>
              <a:buAutoNum type="arabicPeriod"/>
              <a:tabLst>
                <a:tab pos="711200" algn="l"/>
              </a:tabLst>
            </a:pPr>
            <a:r>
              <a:rPr sz="1600" dirty="0">
                <a:solidFill>
                  <a:srgbClr val="FFFFFF"/>
                </a:solidFill>
                <a:latin typeface="Times New Roman"/>
                <a:cs typeface="Times New Roman"/>
              </a:rPr>
              <a:t>Οδηγίες</a:t>
            </a:r>
            <a:r>
              <a:rPr sz="1600" spc="-40" dirty="0">
                <a:solidFill>
                  <a:srgbClr val="FFFFFF"/>
                </a:solidFill>
                <a:latin typeface="Times New Roman"/>
                <a:cs typeface="Times New Roman"/>
              </a:rPr>
              <a:t> </a:t>
            </a:r>
            <a:r>
              <a:rPr sz="1600" dirty="0">
                <a:solidFill>
                  <a:srgbClr val="FFFFFF"/>
                </a:solidFill>
                <a:latin typeface="Times New Roman"/>
                <a:cs typeface="Times New Roman"/>
              </a:rPr>
              <a:t>για</a:t>
            </a:r>
            <a:r>
              <a:rPr sz="1600" spc="-40" dirty="0">
                <a:solidFill>
                  <a:srgbClr val="FFFFFF"/>
                </a:solidFill>
                <a:latin typeface="Times New Roman"/>
                <a:cs typeface="Times New Roman"/>
              </a:rPr>
              <a:t> </a:t>
            </a:r>
            <a:r>
              <a:rPr sz="1600" dirty="0">
                <a:solidFill>
                  <a:srgbClr val="FFFFFF"/>
                </a:solidFill>
                <a:latin typeface="Times New Roman"/>
                <a:cs typeface="Times New Roman"/>
              </a:rPr>
              <a:t>τον</a:t>
            </a:r>
            <a:r>
              <a:rPr sz="1600" spc="-40" dirty="0">
                <a:solidFill>
                  <a:srgbClr val="FFFFFF"/>
                </a:solidFill>
                <a:latin typeface="Times New Roman"/>
                <a:cs typeface="Times New Roman"/>
              </a:rPr>
              <a:t> </a:t>
            </a:r>
            <a:r>
              <a:rPr sz="1600" spc="-10" dirty="0">
                <a:solidFill>
                  <a:srgbClr val="FFFFFF"/>
                </a:solidFill>
                <a:latin typeface="Times New Roman"/>
                <a:cs typeface="Times New Roman"/>
              </a:rPr>
              <a:t>εκπαιδευτή/τρια</a:t>
            </a:r>
            <a:endParaRPr sz="1600">
              <a:latin typeface="Times New Roman"/>
              <a:cs typeface="Times New Roman"/>
            </a:endParaRPr>
          </a:p>
          <a:p>
            <a:pPr marL="711200" lvl="1" indent="-353695">
              <a:lnSpc>
                <a:spcPct val="100000"/>
              </a:lnSpc>
              <a:spcBef>
                <a:spcPts val="960"/>
              </a:spcBef>
              <a:buAutoNum type="arabicPeriod"/>
              <a:tabLst>
                <a:tab pos="711200" algn="l"/>
              </a:tabLst>
            </a:pPr>
            <a:r>
              <a:rPr sz="1600" spc="-10" dirty="0">
                <a:solidFill>
                  <a:srgbClr val="FFFFFF"/>
                </a:solidFill>
                <a:latin typeface="Times New Roman"/>
                <a:cs typeface="Times New Roman"/>
              </a:rPr>
              <a:t>Δραστηριότητα</a:t>
            </a:r>
            <a:r>
              <a:rPr sz="1600" spc="-20" dirty="0">
                <a:solidFill>
                  <a:srgbClr val="FFFFFF"/>
                </a:solidFill>
                <a:latin typeface="Times New Roman"/>
                <a:cs typeface="Times New Roman"/>
              </a:rPr>
              <a:t> </a:t>
            </a:r>
            <a:r>
              <a:rPr sz="1600" dirty="0">
                <a:solidFill>
                  <a:srgbClr val="FFFFFF"/>
                </a:solidFill>
                <a:latin typeface="Times New Roman"/>
                <a:cs typeface="Times New Roman"/>
              </a:rPr>
              <a:t>για</a:t>
            </a:r>
            <a:r>
              <a:rPr sz="1600" spc="-15" dirty="0">
                <a:solidFill>
                  <a:srgbClr val="FFFFFF"/>
                </a:solidFill>
                <a:latin typeface="Times New Roman"/>
                <a:cs typeface="Times New Roman"/>
              </a:rPr>
              <a:t> </a:t>
            </a:r>
            <a:r>
              <a:rPr sz="1600" dirty="0">
                <a:solidFill>
                  <a:srgbClr val="FFFFFF"/>
                </a:solidFill>
                <a:latin typeface="Times New Roman"/>
                <a:cs typeface="Times New Roman"/>
              </a:rPr>
              <a:t>το</a:t>
            </a:r>
            <a:r>
              <a:rPr sz="1600" spc="-15" dirty="0">
                <a:solidFill>
                  <a:srgbClr val="FFFFFF"/>
                </a:solidFill>
                <a:latin typeface="Times New Roman"/>
                <a:cs typeface="Times New Roman"/>
              </a:rPr>
              <a:t> </a:t>
            </a:r>
            <a:r>
              <a:rPr sz="1600" dirty="0">
                <a:solidFill>
                  <a:srgbClr val="FFFFFF"/>
                </a:solidFill>
                <a:latin typeface="Times New Roman"/>
                <a:cs typeface="Times New Roman"/>
              </a:rPr>
              <a:t>σπάσιμο</a:t>
            </a:r>
            <a:r>
              <a:rPr sz="1600" spc="-15" dirty="0">
                <a:solidFill>
                  <a:srgbClr val="FFFFFF"/>
                </a:solidFill>
                <a:latin typeface="Times New Roman"/>
                <a:cs typeface="Times New Roman"/>
              </a:rPr>
              <a:t> </a:t>
            </a:r>
            <a:r>
              <a:rPr sz="1600" dirty="0">
                <a:solidFill>
                  <a:srgbClr val="FFFFFF"/>
                </a:solidFill>
                <a:latin typeface="Times New Roman"/>
                <a:cs typeface="Times New Roman"/>
              </a:rPr>
              <a:t>του</a:t>
            </a:r>
            <a:r>
              <a:rPr sz="1600" spc="-15" dirty="0">
                <a:solidFill>
                  <a:srgbClr val="FFFFFF"/>
                </a:solidFill>
                <a:latin typeface="Times New Roman"/>
                <a:cs typeface="Times New Roman"/>
              </a:rPr>
              <a:t> </a:t>
            </a:r>
            <a:r>
              <a:rPr sz="1600" spc="-20" dirty="0">
                <a:solidFill>
                  <a:srgbClr val="FFFFFF"/>
                </a:solidFill>
                <a:latin typeface="Times New Roman"/>
                <a:cs typeface="Times New Roman"/>
              </a:rPr>
              <a:t>πάγου</a:t>
            </a:r>
            <a:endParaRPr sz="1600">
              <a:latin typeface="Times New Roman"/>
              <a:cs typeface="Times New Roman"/>
            </a:endParaRPr>
          </a:p>
          <a:p>
            <a:pPr marL="711200" lvl="1" indent="-353695">
              <a:lnSpc>
                <a:spcPct val="100000"/>
              </a:lnSpc>
              <a:spcBef>
                <a:spcPts val="960"/>
              </a:spcBef>
              <a:buAutoNum type="arabicPeriod"/>
              <a:tabLst>
                <a:tab pos="711200" algn="l"/>
              </a:tabLst>
            </a:pPr>
            <a:r>
              <a:rPr sz="1600" dirty="0">
                <a:solidFill>
                  <a:srgbClr val="FFFFFF"/>
                </a:solidFill>
                <a:latin typeface="Times New Roman"/>
                <a:cs typeface="Times New Roman"/>
              </a:rPr>
              <a:t>Βασικές</a:t>
            </a:r>
            <a:r>
              <a:rPr sz="1600" spc="-45" dirty="0">
                <a:solidFill>
                  <a:srgbClr val="FFFFFF"/>
                </a:solidFill>
                <a:latin typeface="Times New Roman"/>
                <a:cs typeface="Times New Roman"/>
              </a:rPr>
              <a:t> </a:t>
            </a:r>
            <a:r>
              <a:rPr sz="1600" dirty="0">
                <a:solidFill>
                  <a:srgbClr val="FFFFFF"/>
                </a:solidFill>
                <a:latin typeface="Times New Roman"/>
                <a:cs typeface="Times New Roman"/>
              </a:rPr>
              <a:t>έννοιες</a:t>
            </a:r>
            <a:r>
              <a:rPr sz="1600" spc="-40" dirty="0">
                <a:solidFill>
                  <a:srgbClr val="FFFFFF"/>
                </a:solidFill>
                <a:latin typeface="Times New Roman"/>
                <a:cs typeface="Times New Roman"/>
              </a:rPr>
              <a:t> </a:t>
            </a:r>
            <a:r>
              <a:rPr sz="1600" dirty="0">
                <a:solidFill>
                  <a:srgbClr val="FFFFFF"/>
                </a:solidFill>
                <a:latin typeface="Times New Roman"/>
                <a:cs typeface="Times New Roman"/>
              </a:rPr>
              <a:t>του</a:t>
            </a:r>
            <a:r>
              <a:rPr sz="1600" spc="-40" dirty="0">
                <a:solidFill>
                  <a:srgbClr val="FFFFFF"/>
                </a:solidFill>
                <a:latin typeface="Times New Roman"/>
                <a:cs typeface="Times New Roman"/>
              </a:rPr>
              <a:t> </a:t>
            </a:r>
            <a:r>
              <a:rPr sz="1600" spc="-10" dirty="0">
                <a:solidFill>
                  <a:srgbClr val="FFFFFF"/>
                </a:solidFill>
                <a:latin typeface="Times New Roman"/>
                <a:cs typeface="Times New Roman"/>
              </a:rPr>
              <a:t>Διαδικτύου</a:t>
            </a:r>
            <a:endParaRPr sz="1600">
              <a:latin typeface="Times New Roman"/>
              <a:cs typeface="Times New Roman"/>
            </a:endParaRPr>
          </a:p>
          <a:p>
            <a:pPr marL="711200" lvl="1" indent="-353695">
              <a:lnSpc>
                <a:spcPct val="100000"/>
              </a:lnSpc>
              <a:spcBef>
                <a:spcPts val="960"/>
              </a:spcBef>
              <a:buAutoNum type="arabicPeriod"/>
              <a:tabLst>
                <a:tab pos="711200" algn="l"/>
              </a:tabLst>
            </a:pPr>
            <a:r>
              <a:rPr sz="1600" dirty="0">
                <a:solidFill>
                  <a:srgbClr val="FFFFFF"/>
                </a:solidFill>
                <a:latin typeface="Times New Roman"/>
                <a:cs typeface="Times New Roman"/>
              </a:rPr>
              <a:t>Χρήση</a:t>
            </a:r>
            <a:r>
              <a:rPr sz="1600" spc="-40" dirty="0">
                <a:solidFill>
                  <a:srgbClr val="FFFFFF"/>
                </a:solidFill>
                <a:latin typeface="Times New Roman"/>
                <a:cs typeface="Times New Roman"/>
              </a:rPr>
              <a:t> </a:t>
            </a:r>
            <a:r>
              <a:rPr sz="1600" spc="-10" dirty="0">
                <a:solidFill>
                  <a:srgbClr val="FFFFFF"/>
                </a:solidFill>
                <a:latin typeface="Times New Roman"/>
                <a:cs typeface="Times New Roman"/>
              </a:rPr>
              <a:t>εφαρμογών</a:t>
            </a:r>
            <a:r>
              <a:rPr sz="1600" spc="-40" dirty="0">
                <a:solidFill>
                  <a:srgbClr val="FFFFFF"/>
                </a:solidFill>
                <a:latin typeface="Times New Roman"/>
                <a:cs typeface="Times New Roman"/>
              </a:rPr>
              <a:t> </a:t>
            </a:r>
            <a:r>
              <a:rPr sz="1600" spc="-10" dirty="0">
                <a:solidFill>
                  <a:srgbClr val="FFFFFF"/>
                </a:solidFill>
                <a:latin typeface="Times New Roman"/>
                <a:cs typeface="Times New Roman"/>
              </a:rPr>
              <a:t>επικοινωνίας</a:t>
            </a:r>
            <a:endParaRPr sz="1600">
              <a:latin typeface="Times New Roman"/>
              <a:cs typeface="Times New Roman"/>
            </a:endParaRPr>
          </a:p>
          <a:p>
            <a:pPr marL="357505" marR="672465" lvl="1" indent="353695">
              <a:lnSpc>
                <a:spcPct val="150000"/>
              </a:lnSpc>
              <a:buAutoNum type="arabicPeriod"/>
              <a:tabLst>
                <a:tab pos="711200" algn="l"/>
              </a:tabLst>
            </a:pPr>
            <a:r>
              <a:rPr sz="1600" dirty="0">
                <a:solidFill>
                  <a:srgbClr val="FFFFFF"/>
                </a:solidFill>
                <a:latin typeface="Times New Roman"/>
                <a:cs typeface="Times New Roman"/>
              </a:rPr>
              <a:t>Ψηφιακή</a:t>
            </a:r>
            <a:r>
              <a:rPr sz="1600" spc="-60" dirty="0">
                <a:solidFill>
                  <a:srgbClr val="FFFFFF"/>
                </a:solidFill>
                <a:latin typeface="Times New Roman"/>
                <a:cs typeface="Times New Roman"/>
              </a:rPr>
              <a:t> </a:t>
            </a:r>
            <a:r>
              <a:rPr sz="1600" dirty="0">
                <a:solidFill>
                  <a:srgbClr val="FFFFFF"/>
                </a:solidFill>
                <a:latin typeface="Times New Roman"/>
                <a:cs typeface="Times New Roman"/>
              </a:rPr>
              <a:t>ασφάλεια</a:t>
            </a:r>
            <a:r>
              <a:rPr sz="1600" spc="-60"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60" dirty="0">
                <a:solidFill>
                  <a:srgbClr val="FFFFFF"/>
                </a:solidFill>
                <a:latin typeface="Times New Roman"/>
                <a:cs typeface="Times New Roman"/>
              </a:rPr>
              <a:t> </a:t>
            </a:r>
            <a:r>
              <a:rPr sz="1600" dirty="0">
                <a:solidFill>
                  <a:srgbClr val="FFFFFF"/>
                </a:solidFill>
                <a:latin typeface="Times New Roman"/>
                <a:cs typeface="Times New Roman"/>
              </a:rPr>
              <a:t>προστασία</a:t>
            </a:r>
            <a:r>
              <a:rPr sz="1600" spc="-60" dirty="0">
                <a:solidFill>
                  <a:srgbClr val="FFFFFF"/>
                </a:solidFill>
                <a:latin typeface="Times New Roman"/>
                <a:cs typeface="Times New Roman"/>
              </a:rPr>
              <a:t> </a:t>
            </a:r>
            <a:r>
              <a:rPr sz="1600" spc="-25" dirty="0">
                <a:solidFill>
                  <a:srgbClr val="FFFFFF"/>
                </a:solidFill>
                <a:latin typeface="Times New Roman"/>
                <a:cs typeface="Times New Roman"/>
              </a:rPr>
              <a:t>της </a:t>
            </a:r>
            <a:r>
              <a:rPr sz="1600" dirty="0">
                <a:solidFill>
                  <a:srgbClr val="FFFFFF"/>
                </a:solidFill>
                <a:latin typeface="Times New Roman"/>
                <a:cs typeface="Times New Roman"/>
              </a:rPr>
              <a:t>ιδιωτικής</a:t>
            </a:r>
            <a:r>
              <a:rPr sz="1600" spc="-5" dirty="0">
                <a:solidFill>
                  <a:srgbClr val="FFFFFF"/>
                </a:solidFill>
                <a:latin typeface="Times New Roman"/>
                <a:cs typeface="Times New Roman"/>
              </a:rPr>
              <a:t> </a:t>
            </a:r>
            <a:r>
              <a:rPr sz="1600" spc="-20" dirty="0">
                <a:solidFill>
                  <a:srgbClr val="FFFFFF"/>
                </a:solidFill>
                <a:latin typeface="Times New Roman"/>
                <a:cs typeface="Times New Roman"/>
              </a:rPr>
              <a:t>ζωής</a:t>
            </a:r>
            <a:endParaRPr sz="1600">
              <a:latin typeface="Times New Roman"/>
              <a:cs typeface="Times New Roman"/>
            </a:endParaRPr>
          </a:p>
          <a:p>
            <a:pPr marL="711200" lvl="1" indent="-353695">
              <a:lnSpc>
                <a:spcPct val="100000"/>
              </a:lnSpc>
              <a:spcBef>
                <a:spcPts val="960"/>
              </a:spcBef>
              <a:buAutoNum type="arabicPeriod"/>
              <a:tabLst>
                <a:tab pos="711200" algn="l"/>
              </a:tabLst>
            </a:pPr>
            <a:r>
              <a:rPr sz="1600" dirty="0">
                <a:solidFill>
                  <a:srgbClr val="FFFFFF"/>
                </a:solidFill>
                <a:latin typeface="Times New Roman"/>
                <a:cs typeface="Times New Roman"/>
              </a:rPr>
              <a:t>Επεξεργασία</a:t>
            </a:r>
            <a:r>
              <a:rPr sz="1600" spc="-50" dirty="0">
                <a:solidFill>
                  <a:srgbClr val="FFFFFF"/>
                </a:solidFill>
                <a:latin typeface="Times New Roman"/>
                <a:cs typeface="Times New Roman"/>
              </a:rPr>
              <a:t> </a:t>
            </a:r>
            <a:r>
              <a:rPr sz="1600" spc="-10" dirty="0">
                <a:solidFill>
                  <a:srgbClr val="FFFFFF"/>
                </a:solidFill>
                <a:latin typeface="Times New Roman"/>
                <a:cs typeface="Times New Roman"/>
              </a:rPr>
              <a:t>πληροφοριών</a:t>
            </a:r>
            <a:r>
              <a:rPr sz="1600" spc="-50" dirty="0">
                <a:solidFill>
                  <a:srgbClr val="FFFFFF"/>
                </a:solidFill>
                <a:latin typeface="Times New Roman"/>
                <a:cs typeface="Times New Roman"/>
              </a:rPr>
              <a:t> </a:t>
            </a:r>
            <a:r>
              <a:rPr sz="1600" dirty="0">
                <a:solidFill>
                  <a:srgbClr val="FFFFFF"/>
                </a:solidFill>
                <a:latin typeface="Times New Roman"/>
                <a:cs typeface="Times New Roman"/>
              </a:rPr>
              <a:t>στο</a:t>
            </a:r>
            <a:r>
              <a:rPr sz="1600" spc="-50" dirty="0">
                <a:solidFill>
                  <a:srgbClr val="FFFFFF"/>
                </a:solidFill>
                <a:latin typeface="Times New Roman"/>
                <a:cs typeface="Times New Roman"/>
              </a:rPr>
              <a:t> </a:t>
            </a:r>
            <a:r>
              <a:rPr sz="1600" spc="-10" dirty="0">
                <a:solidFill>
                  <a:srgbClr val="FFFFFF"/>
                </a:solidFill>
                <a:latin typeface="Times New Roman"/>
                <a:cs typeface="Times New Roman"/>
              </a:rPr>
              <a:t>Διαδίκτυο</a:t>
            </a:r>
            <a:endParaRPr sz="1600">
              <a:latin typeface="Times New Roman"/>
              <a:cs typeface="Times New Roman"/>
            </a:endParaRPr>
          </a:p>
          <a:p>
            <a:pPr marL="711200" lvl="1" indent="-353695">
              <a:lnSpc>
                <a:spcPct val="100000"/>
              </a:lnSpc>
              <a:spcBef>
                <a:spcPts val="960"/>
              </a:spcBef>
              <a:buAutoNum type="arabicPeriod"/>
              <a:tabLst>
                <a:tab pos="711200" algn="l"/>
              </a:tabLst>
            </a:pPr>
            <a:r>
              <a:rPr sz="1600" dirty="0">
                <a:solidFill>
                  <a:srgbClr val="FFFFFF"/>
                </a:solidFill>
                <a:latin typeface="Times New Roman"/>
                <a:cs typeface="Times New Roman"/>
              </a:rPr>
              <a:t>Αναγνώριση</a:t>
            </a:r>
            <a:r>
              <a:rPr sz="1600" spc="-60" dirty="0">
                <a:solidFill>
                  <a:srgbClr val="FFFFFF"/>
                </a:solidFill>
                <a:latin typeface="Times New Roman"/>
                <a:cs typeface="Times New Roman"/>
              </a:rPr>
              <a:t> </a:t>
            </a:r>
            <a:r>
              <a:rPr sz="1600" dirty="0">
                <a:solidFill>
                  <a:srgbClr val="FFFFFF"/>
                </a:solidFill>
                <a:latin typeface="Times New Roman"/>
                <a:cs typeface="Times New Roman"/>
              </a:rPr>
              <a:t>μη</a:t>
            </a:r>
            <a:r>
              <a:rPr sz="1600" spc="-60" dirty="0">
                <a:solidFill>
                  <a:srgbClr val="FFFFFF"/>
                </a:solidFill>
                <a:latin typeface="Times New Roman"/>
                <a:cs typeface="Times New Roman"/>
              </a:rPr>
              <a:t> </a:t>
            </a:r>
            <a:r>
              <a:rPr sz="1600" dirty="0">
                <a:solidFill>
                  <a:srgbClr val="FFFFFF"/>
                </a:solidFill>
                <a:latin typeface="Times New Roman"/>
                <a:cs typeface="Times New Roman"/>
              </a:rPr>
              <a:t>ασφαλούς</a:t>
            </a:r>
            <a:r>
              <a:rPr sz="1600" spc="-60" dirty="0">
                <a:solidFill>
                  <a:srgbClr val="FFFFFF"/>
                </a:solidFill>
                <a:latin typeface="Times New Roman"/>
                <a:cs typeface="Times New Roman"/>
              </a:rPr>
              <a:t> </a:t>
            </a:r>
            <a:r>
              <a:rPr sz="1600" spc="-10" dirty="0">
                <a:solidFill>
                  <a:srgbClr val="FFFFFF"/>
                </a:solidFill>
                <a:latin typeface="Times New Roman"/>
                <a:cs typeface="Times New Roman"/>
              </a:rPr>
              <a:t>περιεχομένου</a:t>
            </a:r>
            <a:endParaRPr sz="1600">
              <a:latin typeface="Times New Roman"/>
              <a:cs typeface="Times New Roman"/>
            </a:endParaRPr>
          </a:p>
          <a:p>
            <a:pPr marL="711200" lvl="1" indent="-353695">
              <a:lnSpc>
                <a:spcPct val="100000"/>
              </a:lnSpc>
              <a:spcBef>
                <a:spcPts val="960"/>
              </a:spcBef>
              <a:buAutoNum type="arabicPeriod"/>
              <a:tabLst>
                <a:tab pos="711200" algn="l"/>
              </a:tabLst>
            </a:pPr>
            <a:r>
              <a:rPr sz="1600" spc="-10" dirty="0">
                <a:solidFill>
                  <a:srgbClr val="FFFFFF"/>
                </a:solidFill>
                <a:latin typeface="Times New Roman"/>
                <a:cs typeface="Times New Roman"/>
              </a:rPr>
              <a:t>Δραστηριότητα</a:t>
            </a:r>
            <a:r>
              <a:rPr sz="1600" spc="25" dirty="0">
                <a:solidFill>
                  <a:srgbClr val="FFFFFF"/>
                </a:solidFill>
                <a:latin typeface="Times New Roman"/>
                <a:cs typeface="Times New Roman"/>
              </a:rPr>
              <a:t> </a:t>
            </a:r>
            <a:r>
              <a:rPr sz="1600" spc="-10" dirty="0">
                <a:solidFill>
                  <a:srgbClr val="FFFFFF"/>
                </a:solidFill>
                <a:latin typeface="Times New Roman"/>
                <a:cs typeface="Times New Roman"/>
              </a:rPr>
              <a:t>κλεισίματος</a:t>
            </a:r>
            <a:endParaRPr sz="1600">
              <a:latin typeface="Times New Roman"/>
              <a:cs typeface="Times New Roman"/>
            </a:endParaRPr>
          </a:p>
        </p:txBody>
      </p:sp>
      <p:sp>
        <p:nvSpPr>
          <p:cNvPr id="13" name="object 13" descr="$PPTXTitle"/>
          <p:cNvSpPr txBox="1">
            <a:spLocks noGrp="1"/>
          </p:cNvSpPr>
          <p:nvPr>
            <p:ph type="title"/>
          </p:nvPr>
        </p:nvSpPr>
        <p:spPr>
          <a:xfrm>
            <a:off x="584403" y="2264854"/>
            <a:ext cx="12628244" cy="552523"/>
          </a:xfrm>
          <a:prstGeom prst="rect">
            <a:avLst/>
          </a:prstGeom>
        </p:spPr>
        <p:txBody>
          <a:bodyPr vert="horz" wrap="square" lIns="0" tIns="181419" rIns="0" bIns="0" rtlCol="0">
            <a:spAutoFit/>
          </a:bodyPr>
          <a:lstStyle/>
          <a:p>
            <a:pPr marL="177165">
              <a:lnSpc>
                <a:spcPct val="100000"/>
              </a:lnSpc>
              <a:spcBef>
                <a:spcPts val="100"/>
              </a:spcBef>
            </a:pPr>
            <a:r>
              <a:rPr sz="2400" spc="-10" dirty="0" err="1"/>
              <a:t>Ενότητ</a:t>
            </a:r>
            <a:r>
              <a:rPr sz="2400" spc="-10" dirty="0"/>
              <a:t>α</a:t>
            </a:r>
            <a:r>
              <a:rPr sz="2400" spc="-140" dirty="0"/>
              <a:t> </a:t>
            </a:r>
            <a:r>
              <a:rPr lang="el-GR" sz="2400" b="0" spc="-240" dirty="0">
                <a:latin typeface="Arial Black"/>
              </a:rPr>
              <a:t>2</a:t>
            </a:r>
            <a:r>
              <a:rPr lang="el-GR" sz="2400" b="0" spc="465" dirty="0">
                <a:latin typeface="Arial Black"/>
                <a:cs typeface="Arial Black"/>
              </a:rPr>
              <a:t> -</a:t>
            </a:r>
            <a:r>
              <a:rPr sz="2400" b="0" spc="-204" dirty="0">
                <a:latin typeface="Arial Black"/>
                <a:cs typeface="Arial Black"/>
              </a:rPr>
              <a:t> </a:t>
            </a:r>
            <a:r>
              <a:rPr sz="2400" dirty="0"/>
              <a:t>Ψηφιακή</a:t>
            </a:r>
            <a:r>
              <a:rPr sz="2400" spc="-145" dirty="0"/>
              <a:t> </a:t>
            </a:r>
            <a:r>
              <a:rPr sz="2400" dirty="0"/>
              <a:t>παιδεία</a:t>
            </a:r>
            <a:r>
              <a:rPr sz="2400" spc="-55" dirty="0"/>
              <a:t> </a:t>
            </a:r>
            <a:r>
              <a:rPr sz="2400" dirty="0"/>
              <a:t>για</a:t>
            </a:r>
            <a:r>
              <a:rPr sz="2400" spc="-50" dirty="0"/>
              <a:t> </a:t>
            </a:r>
            <a:r>
              <a:rPr sz="2400" spc="-10" dirty="0"/>
              <a:t>ηλικιωμένους</a:t>
            </a:r>
            <a:endParaRPr sz="2400" dirty="0">
              <a:latin typeface="Arial Black"/>
              <a:cs typeface="Arial Black"/>
            </a:endParaRPr>
          </a:p>
        </p:txBody>
      </p:sp>
      <p:sp>
        <p:nvSpPr>
          <p:cNvPr id="14" name="object 14"/>
          <p:cNvSpPr txBox="1"/>
          <p:nvPr/>
        </p:nvSpPr>
        <p:spPr>
          <a:xfrm>
            <a:off x="745337" y="3680970"/>
            <a:ext cx="2598420" cy="347345"/>
          </a:xfrm>
          <a:prstGeom prst="rect">
            <a:avLst/>
          </a:prstGeom>
        </p:spPr>
        <p:txBody>
          <a:bodyPr vert="horz" wrap="square" lIns="0" tIns="13970" rIns="0" bIns="0" rtlCol="0">
            <a:spAutoFit/>
          </a:bodyPr>
          <a:lstStyle/>
          <a:p>
            <a:pPr marL="12700">
              <a:lnSpc>
                <a:spcPct val="100000"/>
              </a:lnSpc>
              <a:spcBef>
                <a:spcPts val="110"/>
              </a:spcBef>
              <a:tabLst>
                <a:tab pos="728345" algn="l"/>
                <a:tab pos="1395095" algn="l"/>
              </a:tabLst>
            </a:pPr>
            <a:r>
              <a:rPr sz="2000" b="1" i="1" spc="-10" dirty="0">
                <a:solidFill>
                  <a:srgbClr val="53459C"/>
                </a:solidFill>
                <a:latin typeface="Times New Roman"/>
                <a:cs typeface="Times New Roman"/>
              </a:rPr>
              <a:t>Γιατί</a:t>
            </a:r>
            <a:r>
              <a:rPr sz="2000" b="1" i="1" dirty="0">
                <a:solidFill>
                  <a:srgbClr val="53459C"/>
                </a:solidFill>
                <a:latin typeface="Times New Roman"/>
                <a:cs typeface="Times New Roman"/>
              </a:rPr>
              <a:t>	</a:t>
            </a:r>
            <a:r>
              <a:rPr sz="2000" b="1" i="1" spc="-10" dirty="0">
                <a:solidFill>
                  <a:srgbClr val="53459C"/>
                </a:solidFill>
                <a:latin typeface="Times New Roman"/>
                <a:cs typeface="Times New Roman"/>
              </a:rPr>
              <a:t>είναι</a:t>
            </a:r>
            <a:r>
              <a:rPr sz="2000" b="1" i="1" dirty="0">
                <a:solidFill>
                  <a:srgbClr val="53459C"/>
                </a:solidFill>
                <a:latin typeface="Times New Roman"/>
                <a:cs typeface="Times New Roman"/>
              </a:rPr>
              <a:t>	</a:t>
            </a:r>
            <a:r>
              <a:rPr sz="2000" b="1" i="1" spc="-10" dirty="0">
                <a:solidFill>
                  <a:srgbClr val="53459C"/>
                </a:solidFill>
                <a:latin typeface="Times New Roman"/>
                <a:cs typeface="Times New Roman"/>
              </a:rPr>
              <a:t>σημαντικό</a:t>
            </a:r>
            <a:r>
              <a:rPr sz="2100" i="1" spc="-10" dirty="0">
                <a:solidFill>
                  <a:srgbClr val="53459C"/>
                </a:solidFill>
                <a:latin typeface="Arial Black"/>
                <a:cs typeface="Arial Black"/>
              </a:rPr>
              <a:t>:</a:t>
            </a:r>
            <a:endParaRPr sz="2100">
              <a:latin typeface="Arial Black"/>
              <a:cs typeface="Arial Black"/>
            </a:endParaRPr>
          </a:p>
        </p:txBody>
      </p:sp>
      <p:sp>
        <p:nvSpPr>
          <p:cNvPr id="15" name="object 15"/>
          <p:cNvSpPr txBox="1"/>
          <p:nvPr/>
        </p:nvSpPr>
        <p:spPr>
          <a:xfrm>
            <a:off x="3544176" y="3694734"/>
            <a:ext cx="7873365" cy="330835"/>
          </a:xfrm>
          <a:prstGeom prst="rect">
            <a:avLst/>
          </a:prstGeom>
        </p:spPr>
        <p:txBody>
          <a:bodyPr vert="horz" wrap="square" lIns="0" tIns="12700" rIns="0" bIns="0" rtlCol="0">
            <a:spAutoFit/>
          </a:bodyPr>
          <a:lstStyle/>
          <a:p>
            <a:pPr marL="12700">
              <a:lnSpc>
                <a:spcPct val="100000"/>
              </a:lnSpc>
              <a:spcBef>
                <a:spcPts val="100"/>
              </a:spcBef>
              <a:tabLst>
                <a:tab pos="363220" algn="l"/>
                <a:tab pos="1515110" algn="l"/>
                <a:tab pos="2733675" algn="l"/>
                <a:tab pos="4056379" algn="l"/>
                <a:tab pos="5166995" algn="l"/>
                <a:tab pos="5927725" algn="l"/>
                <a:tab pos="7611745" algn="l"/>
              </a:tabLst>
            </a:pPr>
            <a:r>
              <a:rPr sz="2000" spc="-50" dirty="0">
                <a:latin typeface="Times New Roman"/>
                <a:cs typeface="Times New Roman"/>
              </a:rPr>
              <a:t>Η</a:t>
            </a:r>
            <a:r>
              <a:rPr sz="2000" dirty="0">
                <a:latin typeface="Times New Roman"/>
                <a:cs typeface="Times New Roman"/>
              </a:rPr>
              <a:t>	</a:t>
            </a:r>
            <a:r>
              <a:rPr sz="2000" spc="-10" dirty="0">
                <a:latin typeface="Times New Roman"/>
                <a:cs typeface="Times New Roman"/>
              </a:rPr>
              <a:t>ανάπτυξη</a:t>
            </a:r>
            <a:r>
              <a:rPr sz="2000" dirty="0">
                <a:latin typeface="Times New Roman"/>
                <a:cs typeface="Times New Roman"/>
              </a:rPr>
              <a:t>	</a:t>
            </a:r>
            <a:r>
              <a:rPr sz="2000" spc="-10" dirty="0">
                <a:latin typeface="Times New Roman"/>
                <a:cs typeface="Times New Roman"/>
              </a:rPr>
              <a:t>ψηφιακών</a:t>
            </a:r>
            <a:r>
              <a:rPr sz="2000" dirty="0">
                <a:latin typeface="Times New Roman"/>
                <a:cs typeface="Times New Roman"/>
              </a:rPr>
              <a:t>	</a:t>
            </a:r>
            <a:r>
              <a:rPr sz="2000" spc="-10" dirty="0">
                <a:latin typeface="Times New Roman"/>
                <a:cs typeface="Times New Roman"/>
              </a:rPr>
              <a:t>δεξιοτήτων</a:t>
            </a:r>
            <a:r>
              <a:rPr sz="2000" dirty="0">
                <a:latin typeface="Times New Roman"/>
                <a:cs typeface="Times New Roman"/>
              </a:rPr>
              <a:t>	</a:t>
            </a:r>
            <a:r>
              <a:rPr sz="2000" spc="-10" dirty="0">
                <a:latin typeface="Times New Roman"/>
                <a:cs typeface="Times New Roman"/>
              </a:rPr>
              <a:t>επιτρέπει</a:t>
            </a:r>
            <a:r>
              <a:rPr sz="2000" dirty="0">
                <a:latin typeface="Times New Roman"/>
                <a:cs typeface="Times New Roman"/>
              </a:rPr>
              <a:t>	</a:t>
            </a:r>
            <a:r>
              <a:rPr sz="2000" spc="-10" dirty="0">
                <a:latin typeface="Times New Roman"/>
                <a:cs typeface="Times New Roman"/>
              </a:rPr>
              <a:t>στους</a:t>
            </a:r>
            <a:r>
              <a:rPr sz="2000" dirty="0">
                <a:latin typeface="Times New Roman"/>
                <a:cs typeface="Times New Roman"/>
              </a:rPr>
              <a:t>	</a:t>
            </a:r>
            <a:r>
              <a:rPr sz="2000" spc="-10" dirty="0">
                <a:latin typeface="Times New Roman"/>
                <a:cs typeface="Times New Roman"/>
              </a:rPr>
              <a:t>συμμετέχοντες</a:t>
            </a:r>
            <a:r>
              <a:rPr sz="2000" dirty="0">
                <a:latin typeface="Times New Roman"/>
                <a:cs typeface="Times New Roman"/>
              </a:rPr>
              <a:t>	</a:t>
            </a:r>
            <a:r>
              <a:rPr sz="2000" spc="-25" dirty="0">
                <a:latin typeface="Times New Roman"/>
                <a:cs typeface="Times New Roman"/>
              </a:rPr>
              <a:t>να</a:t>
            </a:r>
            <a:endParaRPr sz="2000">
              <a:latin typeface="Times New Roman"/>
              <a:cs typeface="Times New Roman"/>
            </a:endParaRPr>
          </a:p>
        </p:txBody>
      </p:sp>
      <p:sp>
        <p:nvSpPr>
          <p:cNvPr id="16" name="object 16"/>
          <p:cNvSpPr txBox="1"/>
          <p:nvPr/>
        </p:nvSpPr>
        <p:spPr>
          <a:xfrm>
            <a:off x="775030" y="4034294"/>
            <a:ext cx="10643235" cy="1819910"/>
          </a:xfrm>
          <a:prstGeom prst="rect">
            <a:avLst/>
          </a:prstGeom>
        </p:spPr>
        <p:txBody>
          <a:bodyPr vert="horz" wrap="square" lIns="0" tIns="24130" rIns="0" bIns="0" rtlCol="0">
            <a:spAutoFit/>
          </a:bodyPr>
          <a:lstStyle/>
          <a:p>
            <a:pPr marL="12700" marR="5080" algn="just">
              <a:lnSpc>
                <a:spcPct val="146200"/>
              </a:lnSpc>
              <a:spcBef>
                <a:spcPts val="190"/>
              </a:spcBef>
            </a:pPr>
            <a:r>
              <a:rPr sz="2000" dirty="0">
                <a:latin typeface="Times New Roman"/>
                <a:cs typeface="Times New Roman"/>
              </a:rPr>
              <a:t>διαχειρίζονται</a:t>
            </a:r>
            <a:r>
              <a:rPr sz="2000" spc="125" dirty="0">
                <a:latin typeface="Times New Roman"/>
                <a:cs typeface="Times New Roman"/>
              </a:rPr>
              <a:t> </a:t>
            </a:r>
            <a:r>
              <a:rPr sz="2000" dirty="0">
                <a:latin typeface="Times New Roman"/>
                <a:cs typeface="Times New Roman"/>
              </a:rPr>
              <a:t>τις</a:t>
            </a:r>
            <a:r>
              <a:rPr sz="2000" spc="120" dirty="0">
                <a:latin typeface="Times New Roman"/>
                <a:cs typeface="Times New Roman"/>
              </a:rPr>
              <a:t> </a:t>
            </a:r>
            <a:r>
              <a:rPr sz="2000" dirty="0">
                <a:latin typeface="Times New Roman"/>
                <a:cs typeface="Times New Roman"/>
              </a:rPr>
              <a:t>καθημερινές</a:t>
            </a:r>
            <a:r>
              <a:rPr sz="2000" spc="125" dirty="0">
                <a:latin typeface="Times New Roman"/>
                <a:cs typeface="Times New Roman"/>
              </a:rPr>
              <a:t> </a:t>
            </a:r>
            <a:r>
              <a:rPr sz="2000" dirty="0">
                <a:latin typeface="Times New Roman"/>
                <a:cs typeface="Times New Roman"/>
              </a:rPr>
              <a:t>τους</a:t>
            </a:r>
            <a:r>
              <a:rPr sz="2000" spc="120" dirty="0">
                <a:latin typeface="Times New Roman"/>
                <a:cs typeface="Times New Roman"/>
              </a:rPr>
              <a:t> </a:t>
            </a:r>
            <a:r>
              <a:rPr sz="2000" dirty="0">
                <a:latin typeface="Times New Roman"/>
                <a:cs typeface="Times New Roman"/>
              </a:rPr>
              <a:t>δραστηριότητες</a:t>
            </a:r>
            <a:r>
              <a:rPr sz="2000" spc="120" dirty="0">
                <a:latin typeface="Times New Roman"/>
                <a:cs typeface="Times New Roman"/>
              </a:rPr>
              <a:t> </a:t>
            </a:r>
            <a:r>
              <a:rPr sz="2000" dirty="0">
                <a:latin typeface="Times New Roman"/>
                <a:cs typeface="Times New Roman"/>
              </a:rPr>
              <a:t>με</a:t>
            </a:r>
            <a:r>
              <a:rPr sz="2000" spc="130" dirty="0">
                <a:latin typeface="Times New Roman"/>
                <a:cs typeface="Times New Roman"/>
              </a:rPr>
              <a:t> </a:t>
            </a:r>
            <a:r>
              <a:rPr sz="2000" dirty="0">
                <a:latin typeface="Times New Roman"/>
                <a:cs typeface="Times New Roman"/>
              </a:rPr>
              <a:t>μεγαλύτερη</a:t>
            </a:r>
            <a:r>
              <a:rPr sz="2000" spc="120" dirty="0">
                <a:latin typeface="Times New Roman"/>
                <a:cs typeface="Times New Roman"/>
              </a:rPr>
              <a:t> </a:t>
            </a:r>
            <a:r>
              <a:rPr sz="2000" dirty="0">
                <a:latin typeface="Times New Roman"/>
                <a:cs typeface="Times New Roman"/>
              </a:rPr>
              <a:t>αυτονομία.</a:t>
            </a:r>
            <a:r>
              <a:rPr sz="2000" spc="125" dirty="0">
                <a:latin typeface="Times New Roman"/>
                <a:cs typeface="Times New Roman"/>
              </a:rPr>
              <a:t> </a:t>
            </a:r>
            <a:r>
              <a:rPr sz="2000" dirty="0">
                <a:latin typeface="Times New Roman"/>
                <a:cs typeface="Times New Roman"/>
              </a:rPr>
              <a:t>Οι</a:t>
            </a:r>
            <a:r>
              <a:rPr sz="2000" spc="130" dirty="0">
                <a:latin typeface="Times New Roman"/>
                <a:cs typeface="Times New Roman"/>
              </a:rPr>
              <a:t> </a:t>
            </a:r>
            <a:r>
              <a:rPr sz="2000" dirty="0">
                <a:latin typeface="Times New Roman"/>
                <a:cs typeface="Times New Roman"/>
              </a:rPr>
              <a:t>νέοι</a:t>
            </a:r>
            <a:r>
              <a:rPr sz="2000" spc="125" dirty="0">
                <a:latin typeface="Times New Roman"/>
                <a:cs typeface="Times New Roman"/>
              </a:rPr>
              <a:t> </a:t>
            </a:r>
            <a:r>
              <a:rPr sz="2000" dirty="0">
                <a:latin typeface="Times New Roman"/>
                <a:cs typeface="Times New Roman"/>
              </a:rPr>
              <a:t>ενισχύουν</a:t>
            </a:r>
            <a:r>
              <a:rPr sz="2000" spc="130" dirty="0">
                <a:latin typeface="Times New Roman"/>
                <a:cs typeface="Times New Roman"/>
              </a:rPr>
              <a:t> </a:t>
            </a:r>
            <a:r>
              <a:rPr sz="2000" spc="-25" dirty="0">
                <a:latin typeface="Times New Roman"/>
                <a:cs typeface="Times New Roman"/>
              </a:rPr>
              <a:t>την </a:t>
            </a:r>
            <a:r>
              <a:rPr sz="2000" dirty="0">
                <a:latin typeface="Times New Roman"/>
                <a:cs typeface="Times New Roman"/>
              </a:rPr>
              <a:t>ευαισθητοποίησή</a:t>
            </a:r>
            <a:r>
              <a:rPr sz="2000" spc="370" dirty="0">
                <a:latin typeface="Times New Roman"/>
                <a:cs typeface="Times New Roman"/>
              </a:rPr>
              <a:t> </a:t>
            </a:r>
            <a:r>
              <a:rPr sz="2000" dirty="0">
                <a:latin typeface="Times New Roman"/>
                <a:cs typeface="Times New Roman"/>
              </a:rPr>
              <a:t>τους</a:t>
            </a:r>
            <a:r>
              <a:rPr sz="2000" spc="370" dirty="0">
                <a:latin typeface="Times New Roman"/>
                <a:cs typeface="Times New Roman"/>
              </a:rPr>
              <a:t> </a:t>
            </a:r>
            <a:r>
              <a:rPr sz="2000" dirty="0">
                <a:latin typeface="Times New Roman"/>
                <a:cs typeface="Times New Roman"/>
              </a:rPr>
              <a:t>σε</a:t>
            </a:r>
            <a:r>
              <a:rPr sz="2000" spc="370" dirty="0">
                <a:latin typeface="Times New Roman"/>
                <a:cs typeface="Times New Roman"/>
              </a:rPr>
              <a:t> </a:t>
            </a:r>
            <a:r>
              <a:rPr sz="2000" dirty="0">
                <a:latin typeface="Times New Roman"/>
                <a:cs typeface="Times New Roman"/>
              </a:rPr>
              <a:t>θέματα</a:t>
            </a:r>
            <a:r>
              <a:rPr sz="2000" spc="370" dirty="0">
                <a:latin typeface="Times New Roman"/>
                <a:cs typeface="Times New Roman"/>
              </a:rPr>
              <a:t> </a:t>
            </a:r>
            <a:r>
              <a:rPr sz="2000" dirty="0">
                <a:latin typeface="Times New Roman"/>
                <a:cs typeface="Times New Roman"/>
              </a:rPr>
              <a:t>ψηφιακής</a:t>
            </a:r>
            <a:r>
              <a:rPr sz="2000" spc="375" dirty="0">
                <a:latin typeface="Times New Roman"/>
                <a:cs typeface="Times New Roman"/>
              </a:rPr>
              <a:t> </a:t>
            </a:r>
            <a:r>
              <a:rPr sz="2000" dirty="0">
                <a:latin typeface="Times New Roman"/>
                <a:cs typeface="Times New Roman"/>
              </a:rPr>
              <a:t>ασφάλειας</a:t>
            </a:r>
            <a:r>
              <a:rPr sz="2000" spc="370" dirty="0">
                <a:latin typeface="Times New Roman"/>
                <a:cs typeface="Times New Roman"/>
              </a:rPr>
              <a:t> </a:t>
            </a:r>
            <a:r>
              <a:rPr sz="2000" dirty="0">
                <a:latin typeface="Times New Roman"/>
                <a:cs typeface="Times New Roman"/>
              </a:rPr>
              <a:t>και</a:t>
            </a:r>
            <a:r>
              <a:rPr sz="2000" spc="370" dirty="0">
                <a:latin typeface="Times New Roman"/>
                <a:cs typeface="Times New Roman"/>
              </a:rPr>
              <a:t> </a:t>
            </a:r>
            <a:r>
              <a:rPr sz="2000" dirty="0">
                <a:latin typeface="Times New Roman"/>
                <a:cs typeface="Times New Roman"/>
              </a:rPr>
              <a:t>προστασίας</a:t>
            </a:r>
            <a:r>
              <a:rPr sz="2000" spc="370" dirty="0">
                <a:latin typeface="Times New Roman"/>
                <a:cs typeface="Times New Roman"/>
              </a:rPr>
              <a:t> </a:t>
            </a:r>
            <a:r>
              <a:rPr sz="2000" dirty="0">
                <a:latin typeface="Times New Roman"/>
                <a:cs typeface="Times New Roman"/>
              </a:rPr>
              <a:t>της</a:t>
            </a:r>
            <a:r>
              <a:rPr sz="2000" spc="375" dirty="0">
                <a:latin typeface="Times New Roman"/>
                <a:cs typeface="Times New Roman"/>
              </a:rPr>
              <a:t> </a:t>
            </a:r>
            <a:r>
              <a:rPr sz="2000" dirty="0">
                <a:latin typeface="Times New Roman"/>
                <a:cs typeface="Times New Roman"/>
              </a:rPr>
              <a:t>ιδιωτικής</a:t>
            </a:r>
            <a:r>
              <a:rPr sz="2000" spc="370" dirty="0">
                <a:latin typeface="Times New Roman"/>
                <a:cs typeface="Times New Roman"/>
              </a:rPr>
              <a:t> </a:t>
            </a:r>
            <a:r>
              <a:rPr sz="2000" dirty="0">
                <a:latin typeface="Times New Roman"/>
                <a:cs typeface="Times New Roman"/>
              </a:rPr>
              <a:t>ζωής,</a:t>
            </a:r>
            <a:r>
              <a:rPr sz="2000" spc="370" dirty="0">
                <a:latin typeface="Times New Roman"/>
                <a:cs typeface="Times New Roman"/>
              </a:rPr>
              <a:t> </a:t>
            </a:r>
            <a:r>
              <a:rPr sz="2000" dirty="0">
                <a:latin typeface="Times New Roman"/>
                <a:cs typeface="Times New Roman"/>
              </a:rPr>
              <a:t>ενώ</a:t>
            </a:r>
            <a:r>
              <a:rPr sz="2000" spc="370" dirty="0">
                <a:latin typeface="Times New Roman"/>
                <a:cs typeface="Times New Roman"/>
              </a:rPr>
              <a:t> </a:t>
            </a:r>
            <a:r>
              <a:rPr sz="2000" spc="-25" dirty="0">
                <a:latin typeface="Times New Roman"/>
                <a:cs typeface="Times New Roman"/>
              </a:rPr>
              <a:t>οι </a:t>
            </a:r>
            <a:r>
              <a:rPr sz="2000" dirty="0">
                <a:latin typeface="Times New Roman"/>
                <a:cs typeface="Times New Roman"/>
              </a:rPr>
              <a:t>ηλικιωμένοι</a:t>
            </a:r>
            <a:r>
              <a:rPr sz="2000" spc="35" dirty="0">
                <a:latin typeface="Times New Roman"/>
                <a:cs typeface="Times New Roman"/>
              </a:rPr>
              <a:t>  </a:t>
            </a:r>
            <a:r>
              <a:rPr sz="2000" dirty="0">
                <a:latin typeface="Times New Roman"/>
                <a:cs typeface="Times New Roman"/>
              </a:rPr>
              <a:t>αποκτούν</a:t>
            </a:r>
            <a:r>
              <a:rPr sz="2000" spc="35" dirty="0">
                <a:latin typeface="Times New Roman"/>
                <a:cs typeface="Times New Roman"/>
              </a:rPr>
              <a:t>  </a:t>
            </a:r>
            <a:r>
              <a:rPr sz="2000" dirty="0">
                <a:latin typeface="Times New Roman"/>
                <a:cs typeface="Times New Roman"/>
              </a:rPr>
              <a:t>πρακτικές</a:t>
            </a:r>
            <a:r>
              <a:rPr sz="2000" spc="35" dirty="0">
                <a:latin typeface="Times New Roman"/>
                <a:cs typeface="Times New Roman"/>
              </a:rPr>
              <a:t>  </a:t>
            </a:r>
            <a:r>
              <a:rPr sz="2000" dirty="0">
                <a:latin typeface="Times New Roman"/>
                <a:cs typeface="Times New Roman"/>
              </a:rPr>
              <a:t>δεξιότητες</a:t>
            </a:r>
            <a:r>
              <a:rPr sz="2000" spc="40" dirty="0">
                <a:latin typeface="Times New Roman"/>
                <a:cs typeface="Times New Roman"/>
              </a:rPr>
              <a:t>  </a:t>
            </a:r>
            <a:r>
              <a:rPr sz="2000" dirty="0">
                <a:latin typeface="Times New Roman"/>
                <a:cs typeface="Times New Roman"/>
              </a:rPr>
              <a:t>—</a:t>
            </a:r>
            <a:r>
              <a:rPr sz="2000" spc="35" dirty="0">
                <a:latin typeface="Times New Roman"/>
                <a:cs typeface="Times New Roman"/>
              </a:rPr>
              <a:t>  </a:t>
            </a:r>
            <a:r>
              <a:rPr sz="2000" dirty="0">
                <a:latin typeface="Times New Roman"/>
                <a:cs typeface="Times New Roman"/>
              </a:rPr>
              <a:t>και</a:t>
            </a:r>
            <a:r>
              <a:rPr sz="2000" spc="35" dirty="0">
                <a:latin typeface="Times New Roman"/>
                <a:cs typeface="Times New Roman"/>
              </a:rPr>
              <a:t>  </a:t>
            </a:r>
            <a:r>
              <a:rPr sz="2000" dirty="0">
                <a:latin typeface="Times New Roman"/>
                <a:cs typeface="Times New Roman"/>
              </a:rPr>
              <a:t>γίνονται</a:t>
            </a:r>
            <a:r>
              <a:rPr sz="2000" spc="35" dirty="0">
                <a:latin typeface="Times New Roman"/>
                <a:cs typeface="Times New Roman"/>
              </a:rPr>
              <a:t>  </a:t>
            </a:r>
            <a:r>
              <a:rPr sz="2000" dirty="0">
                <a:latin typeface="Times New Roman"/>
                <a:cs typeface="Times New Roman"/>
              </a:rPr>
              <a:t>πιο</a:t>
            </a:r>
            <a:r>
              <a:rPr sz="2000" spc="40" dirty="0">
                <a:latin typeface="Times New Roman"/>
                <a:cs typeface="Times New Roman"/>
              </a:rPr>
              <a:t>  </a:t>
            </a:r>
            <a:r>
              <a:rPr sz="2000" dirty="0">
                <a:latin typeface="Times New Roman"/>
                <a:cs typeface="Times New Roman"/>
              </a:rPr>
              <a:t>σίγουροι,</a:t>
            </a:r>
            <a:r>
              <a:rPr sz="2000" spc="35" dirty="0">
                <a:latin typeface="Times New Roman"/>
                <a:cs typeface="Times New Roman"/>
              </a:rPr>
              <a:t>  </a:t>
            </a:r>
            <a:r>
              <a:rPr sz="2000" dirty="0">
                <a:latin typeface="Times New Roman"/>
                <a:cs typeface="Times New Roman"/>
              </a:rPr>
              <a:t>ασφαλείς</a:t>
            </a:r>
            <a:r>
              <a:rPr sz="2000" spc="35" dirty="0">
                <a:latin typeface="Times New Roman"/>
                <a:cs typeface="Times New Roman"/>
              </a:rPr>
              <a:t>  </a:t>
            </a:r>
            <a:r>
              <a:rPr sz="2000" dirty="0">
                <a:latin typeface="Times New Roman"/>
                <a:cs typeface="Times New Roman"/>
              </a:rPr>
              <a:t>και</a:t>
            </a:r>
            <a:r>
              <a:rPr sz="2000" spc="35" dirty="0">
                <a:latin typeface="Times New Roman"/>
                <a:cs typeface="Times New Roman"/>
              </a:rPr>
              <a:t>  </a:t>
            </a:r>
            <a:r>
              <a:rPr sz="2000" spc="-10" dirty="0">
                <a:latin typeface="Times New Roman"/>
                <a:cs typeface="Times New Roman"/>
              </a:rPr>
              <a:t>ενεργοί </a:t>
            </a:r>
            <a:r>
              <a:rPr sz="2000" dirty="0">
                <a:latin typeface="Times New Roman"/>
                <a:cs typeface="Times New Roman"/>
              </a:rPr>
              <a:t>χρήστες της </a:t>
            </a:r>
            <a:r>
              <a:rPr sz="2000" spc="-10" dirty="0">
                <a:latin typeface="Times New Roman"/>
                <a:cs typeface="Times New Roman"/>
              </a:rPr>
              <a:t>τεχνολογίας.</a:t>
            </a:r>
            <a:endParaRPr sz="2000">
              <a:latin typeface="Times New Roman"/>
              <a:cs typeface="Times New Roman"/>
            </a:endParaRPr>
          </a:p>
        </p:txBody>
      </p:sp>
      <p:sp>
        <p:nvSpPr>
          <p:cNvPr id="17" name="object 17"/>
          <p:cNvSpPr txBox="1"/>
          <p:nvPr/>
        </p:nvSpPr>
        <p:spPr>
          <a:xfrm>
            <a:off x="683158" y="6271286"/>
            <a:ext cx="7911465" cy="2172335"/>
          </a:xfrm>
          <a:prstGeom prst="rect">
            <a:avLst/>
          </a:prstGeom>
        </p:spPr>
        <p:txBody>
          <a:bodyPr vert="horz" wrap="square" lIns="0" tIns="167005" rIns="0" bIns="0" rtlCol="0">
            <a:spAutoFit/>
          </a:bodyPr>
          <a:lstStyle/>
          <a:p>
            <a:pPr marL="45085">
              <a:lnSpc>
                <a:spcPct val="100000"/>
              </a:lnSpc>
              <a:spcBef>
                <a:spcPts val="1315"/>
              </a:spcBef>
            </a:pPr>
            <a:r>
              <a:rPr sz="2000" b="1" i="1" dirty="0">
                <a:solidFill>
                  <a:srgbClr val="53459C"/>
                </a:solidFill>
                <a:latin typeface="Times New Roman"/>
                <a:cs typeface="Times New Roman"/>
              </a:rPr>
              <a:t>Τι</a:t>
            </a:r>
            <a:r>
              <a:rPr sz="2000" b="1" i="1" spc="-15" dirty="0">
                <a:solidFill>
                  <a:srgbClr val="53459C"/>
                </a:solidFill>
                <a:latin typeface="Times New Roman"/>
                <a:cs typeface="Times New Roman"/>
              </a:rPr>
              <a:t> </a:t>
            </a:r>
            <a:r>
              <a:rPr sz="2000" b="1" i="1" dirty="0">
                <a:solidFill>
                  <a:srgbClr val="53459C"/>
                </a:solidFill>
                <a:latin typeface="Times New Roman"/>
                <a:cs typeface="Times New Roman"/>
              </a:rPr>
              <a:t>θα</a:t>
            </a:r>
            <a:r>
              <a:rPr sz="2000" b="1" i="1" spc="-15" dirty="0">
                <a:solidFill>
                  <a:srgbClr val="53459C"/>
                </a:solidFill>
                <a:latin typeface="Times New Roman"/>
                <a:cs typeface="Times New Roman"/>
              </a:rPr>
              <a:t> </a:t>
            </a:r>
            <a:r>
              <a:rPr sz="2000" b="1" i="1" spc="-10" dirty="0">
                <a:solidFill>
                  <a:srgbClr val="53459C"/>
                </a:solidFill>
                <a:latin typeface="Times New Roman"/>
                <a:cs typeface="Times New Roman"/>
              </a:rPr>
              <a:t>δούμε</a:t>
            </a:r>
            <a:r>
              <a:rPr sz="2100" i="1" spc="-10" dirty="0">
                <a:solidFill>
                  <a:srgbClr val="53459C"/>
                </a:solidFill>
                <a:latin typeface="Arial Black"/>
                <a:cs typeface="Arial Black"/>
              </a:rPr>
              <a:t>:</a:t>
            </a:r>
            <a:endParaRPr sz="2100">
              <a:latin typeface="Arial Black"/>
              <a:cs typeface="Arial Black"/>
            </a:endParaRPr>
          </a:p>
          <a:p>
            <a:pPr marL="12700" marR="4401820">
              <a:lnSpc>
                <a:spcPct val="100000"/>
              </a:lnSpc>
              <a:spcBef>
                <a:spcPts val="1145"/>
              </a:spcBef>
            </a:pPr>
            <a:r>
              <a:rPr sz="2000" dirty="0">
                <a:latin typeface="Times New Roman"/>
                <a:cs typeface="Times New Roman"/>
              </a:rPr>
              <a:t>Βασικές</a:t>
            </a:r>
            <a:r>
              <a:rPr sz="2000" spc="-10" dirty="0">
                <a:latin typeface="Times New Roman"/>
                <a:cs typeface="Times New Roman"/>
              </a:rPr>
              <a:t> </a:t>
            </a:r>
            <a:r>
              <a:rPr sz="2000" dirty="0">
                <a:latin typeface="Times New Roman"/>
                <a:cs typeface="Times New Roman"/>
              </a:rPr>
              <a:t>γνώσεις</a:t>
            </a:r>
            <a:r>
              <a:rPr sz="2000" spc="-5" dirty="0">
                <a:latin typeface="Times New Roman"/>
                <a:cs typeface="Times New Roman"/>
              </a:rPr>
              <a:t> </a:t>
            </a:r>
            <a:r>
              <a:rPr sz="2000" dirty="0">
                <a:latin typeface="Times New Roman"/>
                <a:cs typeface="Times New Roman"/>
              </a:rPr>
              <a:t>για</a:t>
            </a:r>
            <a:r>
              <a:rPr sz="2000" spc="-5" dirty="0">
                <a:latin typeface="Times New Roman"/>
                <a:cs typeface="Times New Roman"/>
              </a:rPr>
              <a:t> </a:t>
            </a:r>
            <a:r>
              <a:rPr sz="2000" dirty="0">
                <a:latin typeface="Times New Roman"/>
                <a:cs typeface="Times New Roman"/>
              </a:rPr>
              <a:t>το</a:t>
            </a:r>
            <a:r>
              <a:rPr sz="2000" spc="-5" dirty="0">
                <a:latin typeface="Times New Roman"/>
                <a:cs typeface="Times New Roman"/>
              </a:rPr>
              <a:t> </a:t>
            </a:r>
            <a:r>
              <a:rPr sz="2000" spc="-10" dirty="0">
                <a:latin typeface="Times New Roman"/>
                <a:cs typeface="Times New Roman"/>
              </a:rPr>
              <a:t>Διαδίκτυο </a:t>
            </a:r>
            <a:r>
              <a:rPr sz="2000" dirty="0">
                <a:latin typeface="Times New Roman"/>
                <a:cs typeface="Times New Roman"/>
              </a:rPr>
              <a:t>Χρήση</a:t>
            </a:r>
            <a:r>
              <a:rPr sz="2000" spc="-50" dirty="0">
                <a:latin typeface="Times New Roman"/>
                <a:cs typeface="Times New Roman"/>
              </a:rPr>
              <a:t> </a:t>
            </a:r>
            <a:r>
              <a:rPr sz="2000" dirty="0">
                <a:latin typeface="Times New Roman"/>
                <a:cs typeface="Times New Roman"/>
              </a:rPr>
              <a:t>εφαρμογών</a:t>
            </a:r>
            <a:r>
              <a:rPr sz="2000" spc="-50" dirty="0">
                <a:latin typeface="Times New Roman"/>
                <a:cs typeface="Times New Roman"/>
              </a:rPr>
              <a:t> </a:t>
            </a:r>
            <a:r>
              <a:rPr sz="2000" spc="-10" dirty="0">
                <a:latin typeface="Times New Roman"/>
                <a:cs typeface="Times New Roman"/>
              </a:rPr>
              <a:t>επικοινωνίας</a:t>
            </a:r>
            <a:endParaRPr sz="2000">
              <a:latin typeface="Times New Roman"/>
              <a:cs typeface="Times New Roman"/>
            </a:endParaRPr>
          </a:p>
          <a:p>
            <a:pPr marL="12700">
              <a:lnSpc>
                <a:spcPct val="100000"/>
              </a:lnSpc>
              <a:spcBef>
                <a:spcPts val="10"/>
              </a:spcBef>
            </a:pPr>
            <a:r>
              <a:rPr sz="2000" dirty="0">
                <a:latin typeface="Times New Roman"/>
                <a:cs typeface="Times New Roman"/>
              </a:rPr>
              <a:t>Ψηφιακή</a:t>
            </a:r>
            <a:r>
              <a:rPr sz="2000" spc="-10" dirty="0">
                <a:latin typeface="Times New Roman"/>
                <a:cs typeface="Times New Roman"/>
              </a:rPr>
              <a:t> </a:t>
            </a:r>
            <a:r>
              <a:rPr sz="2000" dirty="0">
                <a:latin typeface="Times New Roman"/>
                <a:cs typeface="Times New Roman"/>
              </a:rPr>
              <a:t>ασφάλεια</a:t>
            </a:r>
            <a:r>
              <a:rPr sz="2000" spc="-5" dirty="0">
                <a:latin typeface="Times New Roman"/>
                <a:cs typeface="Times New Roman"/>
              </a:rPr>
              <a:t> </a:t>
            </a:r>
            <a:r>
              <a:rPr sz="2000" dirty="0">
                <a:latin typeface="Times New Roman"/>
                <a:cs typeface="Times New Roman"/>
              </a:rPr>
              <a:t>και</a:t>
            </a:r>
            <a:r>
              <a:rPr sz="2000" spc="-5" dirty="0">
                <a:latin typeface="Times New Roman"/>
                <a:cs typeface="Times New Roman"/>
              </a:rPr>
              <a:t> </a:t>
            </a:r>
            <a:r>
              <a:rPr sz="2000" dirty="0">
                <a:latin typeface="Times New Roman"/>
                <a:cs typeface="Times New Roman"/>
              </a:rPr>
              <a:t>προστασία</a:t>
            </a:r>
            <a:r>
              <a:rPr sz="2000" spc="-5" dirty="0">
                <a:latin typeface="Times New Roman"/>
                <a:cs typeface="Times New Roman"/>
              </a:rPr>
              <a:t> </a:t>
            </a:r>
            <a:r>
              <a:rPr sz="2000" dirty="0">
                <a:latin typeface="Times New Roman"/>
                <a:cs typeface="Times New Roman"/>
              </a:rPr>
              <a:t>της</a:t>
            </a:r>
            <a:r>
              <a:rPr sz="2000" spc="-5" dirty="0">
                <a:latin typeface="Times New Roman"/>
                <a:cs typeface="Times New Roman"/>
              </a:rPr>
              <a:t> </a:t>
            </a:r>
            <a:r>
              <a:rPr sz="2000" dirty="0">
                <a:latin typeface="Times New Roman"/>
                <a:cs typeface="Times New Roman"/>
              </a:rPr>
              <a:t>ιδιωτικής</a:t>
            </a:r>
            <a:r>
              <a:rPr sz="2000" spc="-10" dirty="0">
                <a:latin typeface="Times New Roman"/>
                <a:cs typeface="Times New Roman"/>
              </a:rPr>
              <a:t> </a:t>
            </a:r>
            <a:r>
              <a:rPr sz="2000" spc="-20" dirty="0">
                <a:latin typeface="Times New Roman"/>
                <a:cs typeface="Times New Roman"/>
              </a:rPr>
              <a:t>ζωής</a:t>
            </a:r>
            <a:endParaRPr sz="2000">
              <a:latin typeface="Times New Roman"/>
              <a:cs typeface="Times New Roman"/>
            </a:endParaRPr>
          </a:p>
          <a:p>
            <a:pPr marL="12700" marR="5080">
              <a:lnSpc>
                <a:spcPct val="100000"/>
              </a:lnSpc>
              <a:spcBef>
                <a:spcPts val="5"/>
              </a:spcBef>
            </a:pPr>
            <a:r>
              <a:rPr sz="2000" dirty="0">
                <a:latin typeface="Times New Roman"/>
                <a:cs typeface="Times New Roman"/>
              </a:rPr>
              <a:t>Επεξεργασία</a:t>
            </a:r>
            <a:r>
              <a:rPr sz="2000" spc="-20" dirty="0">
                <a:latin typeface="Times New Roman"/>
                <a:cs typeface="Times New Roman"/>
              </a:rPr>
              <a:t> </a:t>
            </a:r>
            <a:r>
              <a:rPr sz="2000" dirty="0">
                <a:latin typeface="Times New Roman"/>
                <a:cs typeface="Times New Roman"/>
              </a:rPr>
              <a:t>πληροφοριών</a:t>
            </a:r>
            <a:r>
              <a:rPr sz="2000" spc="-15" dirty="0">
                <a:latin typeface="Times New Roman"/>
                <a:cs typeface="Times New Roman"/>
              </a:rPr>
              <a:t> </a:t>
            </a:r>
            <a:r>
              <a:rPr sz="2000" dirty="0">
                <a:latin typeface="Times New Roman"/>
                <a:cs typeface="Times New Roman"/>
              </a:rPr>
              <a:t>στο</a:t>
            </a:r>
            <a:r>
              <a:rPr sz="2000" spc="-15" dirty="0">
                <a:latin typeface="Times New Roman"/>
                <a:cs typeface="Times New Roman"/>
              </a:rPr>
              <a:t> </a:t>
            </a:r>
            <a:r>
              <a:rPr sz="2000" dirty="0">
                <a:latin typeface="Times New Roman"/>
                <a:cs typeface="Times New Roman"/>
              </a:rPr>
              <a:t>Διαδίκτυο</a:t>
            </a:r>
            <a:r>
              <a:rPr sz="2000" spc="-15" dirty="0">
                <a:latin typeface="Times New Roman"/>
                <a:cs typeface="Times New Roman"/>
              </a:rPr>
              <a:t> </a:t>
            </a:r>
            <a:r>
              <a:rPr sz="2000" dirty="0">
                <a:latin typeface="Times New Roman"/>
                <a:cs typeface="Times New Roman"/>
              </a:rPr>
              <a:t>και</a:t>
            </a:r>
            <a:r>
              <a:rPr sz="2000" spc="-15" dirty="0">
                <a:latin typeface="Times New Roman"/>
                <a:cs typeface="Times New Roman"/>
              </a:rPr>
              <a:t> </a:t>
            </a:r>
            <a:r>
              <a:rPr sz="2000" dirty="0">
                <a:latin typeface="Times New Roman"/>
                <a:cs typeface="Times New Roman"/>
              </a:rPr>
              <a:t>αναγνώριση</a:t>
            </a:r>
            <a:r>
              <a:rPr sz="2000" spc="-20" dirty="0">
                <a:latin typeface="Times New Roman"/>
                <a:cs typeface="Times New Roman"/>
              </a:rPr>
              <a:t> </a:t>
            </a:r>
            <a:r>
              <a:rPr sz="2000" dirty="0">
                <a:latin typeface="Times New Roman"/>
                <a:cs typeface="Times New Roman"/>
              </a:rPr>
              <a:t>ψευδών</a:t>
            </a:r>
            <a:r>
              <a:rPr sz="2000" spc="-15" dirty="0">
                <a:latin typeface="Times New Roman"/>
                <a:cs typeface="Times New Roman"/>
              </a:rPr>
              <a:t> </a:t>
            </a:r>
            <a:r>
              <a:rPr sz="2000" spc="-10" dirty="0">
                <a:latin typeface="Times New Roman"/>
                <a:cs typeface="Times New Roman"/>
              </a:rPr>
              <a:t>ειδήσεων </a:t>
            </a:r>
            <a:r>
              <a:rPr sz="2000" dirty="0">
                <a:latin typeface="Times New Roman"/>
                <a:cs typeface="Times New Roman"/>
              </a:rPr>
              <a:t>Αναγνώριση</a:t>
            </a:r>
            <a:r>
              <a:rPr sz="2000" spc="-20" dirty="0">
                <a:latin typeface="Times New Roman"/>
                <a:cs typeface="Times New Roman"/>
              </a:rPr>
              <a:t> </a:t>
            </a:r>
            <a:r>
              <a:rPr sz="2000" dirty="0">
                <a:latin typeface="Times New Roman"/>
                <a:cs typeface="Times New Roman"/>
              </a:rPr>
              <a:t>μη</a:t>
            </a:r>
            <a:r>
              <a:rPr sz="2000" spc="-20" dirty="0">
                <a:latin typeface="Times New Roman"/>
                <a:cs typeface="Times New Roman"/>
              </a:rPr>
              <a:t> </a:t>
            </a:r>
            <a:r>
              <a:rPr sz="2000" dirty="0">
                <a:latin typeface="Times New Roman"/>
                <a:cs typeface="Times New Roman"/>
              </a:rPr>
              <a:t>ασφαλούς</a:t>
            </a:r>
            <a:r>
              <a:rPr sz="2000" spc="-20" dirty="0">
                <a:latin typeface="Times New Roman"/>
                <a:cs typeface="Times New Roman"/>
              </a:rPr>
              <a:t> </a:t>
            </a:r>
            <a:r>
              <a:rPr sz="2000" dirty="0">
                <a:latin typeface="Times New Roman"/>
                <a:cs typeface="Times New Roman"/>
              </a:rPr>
              <a:t>περιεχομένου</a:t>
            </a:r>
            <a:r>
              <a:rPr sz="2000" spc="-20" dirty="0">
                <a:latin typeface="Times New Roman"/>
                <a:cs typeface="Times New Roman"/>
              </a:rPr>
              <a:t> </a:t>
            </a:r>
            <a:r>
              <a:rPr sz="2000" spc="-10" dirty="0">
                <a:latin typeface="Times New Roman"/>
                <a:cs typeface="Times New Roman"/>
              </a:rPr>
              <a:t>(απάτες)</a:t>
            </a:r>
            <a:endParaRPr sz="2000">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429487" y="4905755"/>
            <a:ext cx="4232148" cy="3636264"/>
          </a:xfrm>
          <a:prstGeom prst="rect">
            <a:avLst/>
          </a:prstGeom>
        </p:spPr>
      </p:pic>
      <p:pic>
        <p:nvPicPr>
          <p:cNvPr id="3" name="object 3"/>
          <p:cNvPicPr/>
          <p:nvPr/>
        </p:nvPicPr>
        <p:blipFill>
          <a:blip r:embed="rId3" cstate="print"/>
          <a:stretch>
            <a:fillRect/>
          </a:stretch>
        </p:blipFill>
        <p:spPr>
          <a:xfrm>
            <a:off x="830245" y="635131"/>
            <a:ext cx="1348516" cy="777419"/>
          </a:xfrm>
          <a:prstGeom prst="rect">
            <a:avLst/>
          </a:prstGeom>
        </p:spPr>
      </p:pic>
      <p:pic>
        <p:nvPicPr>
          <p:cNvPr id="4" name="object 4"/>
          <p:cNvPicPr/>
          <p:nvPr/>
        </p:nvPicPr>
        <p:blipFill>
          <a:blip r:embed="rId4" cstate="print"/>
          <a:stretch>
            <a:fillRect/>
          </a:stretch>
        </p:blipFill>
        <p:spPr>
          <a:xfrm>
            <a:off x="5733841" y="8997264"/>
            <a:ext cx="6781870" cy="514393"/>
          </a:xfrm>
          <a:prstGeom prst="rect">
            <a:avLst/>
          </a:prstGeom>
        </p:spPr>
      </p:pic>
      <p:pic>
        <p:nvPicPr>
          <p:cNvPr id="5" name="object 5"/>
          <p:cNvPicPr/>
          <p:nvPr/>
        </p:nvPicPr>
        <p:blipFill>
          <a:blip r:embed="rId5" cstate="print"/>
          <a:stretch>
            <a:fillRect/>
          </a:stretch>
        </p:blipFill>
        <p:spPr>
          <a:xfrm>
            <a:off x="13435021" y="672462"/>
            <a:ext cx="725022" cy="695906"/>
          </a:xfrm>
          <a:prstGeom prst="rect">
            <a:avLst/>
          </a:prstGeom>
        </p:spPr>
      </p:pic>
      <p:pic>
        <p:nvPicPr>
          <p:cNvPr id="6" name="object 6"/>
          <p:cNvPicPr/>
          <p:nvPr/>
        </p:nvPicPr>
        <p:blipFill>
          <a:blip r:embed="rId6" cstate="print"/>
          <a:stretch>
            <a:fillRect/>
          </a:stretch>
        </p:blipFill>
        <p:spPr>
          <a:xfrm>
            <a:off x="14252565" y="900605"/>
            <a:ext cx="951038" cy="329652"/>
          </a:xfrm>
          <a:prstGeom prst="rect">
            <a:avLst/>
          </a:prstGeom>
        </p:spPr>
      </p:pic>
      <p:pic>
        <p:nvPicPr>
          <p:cNvPr id="7" name="object 7"/>
          <p:cNvPicPr/>
          <p:nvPr/>
        </p:nvPicPr>
        <p:blipFill>
          <a:blip r:embed="rId7" cstate="print"/>
          <a:stretch>
            <a:fillRect/>
          </a:stretch>
        </p:blipFill>
        <p:spPr>
          <a:xfrm>
            <a:off x="15350858" y="869981"/>
            <a:ext cx="771668" cy="308368"/>
          </a:xfrm>
          <a:prstGeom prst="rect">
            <a:avLst/>
          </a:prstGeom>
        </p:spPr>
      </p:pic>
      <p:grpSp>
        <p:nvGrpSpPr>
          <p:cNvPr id="8" name="object 8"/>
          <p:cNvGrpSpPr/>
          <p:nvPr/>
        </p:nvGrpSpPr>
        <p:grpSpPr>
          <a:xfrm>
            <a:off x="16026384" y="473963"/>
            <a:ext cx="1716405" cy="1109980"/>
            <a:chOff x="16026384" y="473963"/>
            <a:chExt cx="1716405" cy="1109980"/>
          </a:xfrm>
        </p:grpSpPr>
        <p:pic>
          <p:nvPicPr>
            <p:cNvPr id="9" name="object 9"/>
            <p:cNvPicPr/>
            <p:nvPr/>
          </p:nvPicPr>
          <p:blipFill>
            <a:blip r:embed="rId8" cstate="print"/>
            <a:stretch>
              <a:fillRect/>
            </a:stretch>
          </p:blipFill>
          <p:spPr>
            <a:xfrm>
              <a:off x="17126308" y="739139"/>
              <a:ext cx="615872" cy="567874"/>
            </a:xfrm>
            <a:prstGeom prst="rect">
              <a:avLst/>
            </a:prstGeom>
          </p:spPr>
        </p:pic>
        <p:pic>
          <p:nvPicPr>
            <p:cNvPr id="10" name="object 10"/>
            <p:cNvPicPr/>
            <p:nvPr/>
          </p:nvPicPr>
          <p:blipFill>
            <a:blip r:embed="rId9" cstate="print"/>
            <a:stretch>
              <a:fillRect/>
            </a:stretch>
          </p:blipFill>
          <p:spPr>
            <a:xfrm>
              <a:off x="16026384" y="473963"/>
              <a:ext cx="1110996" cy="1109472"/>
            </a:xfrm>
            <a:prstGeom prst="rect">
              <a:avLst/>
            </a:prstGeom>
          </p:spPr>
        </p:pic>
      </p:grpSp>
      <p:sp>
        <p:nvSpPr>
          <p:cNvPr id="11" name="object 11"/>
          <p:cNvSpPr/>
          <p:nvPr/>
        </p:nvSpPr>
        <p:spPr>
          <a:xfrm>
            <a:off x="0" y="0"/>
            <a:ext cx="13508990" cy="10287000"/>
          </a:xfrm>
          <a:custGeom>
            <a:avLst/>
            <a:gdLst/>
            <a:ahLst/>
            <a:cxnLst/>
            <a:rect l="l" t="t" r="r" b="b"/>
            <a:pathLst>
              <a:path w="13508990" h="10287000">
                <a:moveTo>
                  <a:pt x="13508736" y="2117725"/>
                </a:moveTo>
                <a:lnTo>
                  <a:pt x="13504190" y="2072728"/>
                </a:lnTo>
                <a:lnTo>
                  <a:pt x="13491185" y="2030806"/>
                </a:lnTo>
                <a:lnTo>
                  <a:pt x="13470598" y="1992858"/>
                </a:lnTo>
                <a:lnTo>
                  <a:pt x="13443344" y="1959787"/>
                </a:lnTo>
                <a:lnTo>
                  <a:pt x="13410298" y="1932508"/>
                </a:lnTo>
                <a:lnTo>
                  <a:pt x="13372376" y="1911896"/>
                </a:lnTo>
                <a:lnTo>
                  <a:pt x="13330466" y="1898878"/>
                </a:lnTo>
                <a:lnTo>
                  <a:pt x="13285470" y="1894332"/>
                </a:lnTo>
                <a:lnTo>
                  <a:pt x="342900" y="1894332"/>
                </a:lnTo>
                <a:lnTo>
                  <a:pt x="342900" y="0"/>
                </a:lnTo>
                <a:lnTo>
                  <a:pt x="0" y="0"/>
                </a:lnTo>
                <a:lnTo>
                  <a:pt x="0" y="2117725"/>
                </a:lnTo>
                <a:lnTo>
                  <a:pt x="0" y="2856611"/>
                </a:lnTo>
                <a:lnTo>
                  <a:pt x="0" y="10287000"/>
                </a:lnTo>
                <a:lnTo>
                  <a:pt x="342900" y="10287000"/>
                </a:lnTo>
                <a:lnTo>
                  <a:pt x="342900" y="3080004"/>
                </a:lnTo>
                <a:lnTo>
                  <a:pt x="13285470" y="3080004"/>
                </a:lnTo>
                <a:lnTo>
                  <a:pt x="13330466" y="3075470"/>
                </a:lnTo>
                <a:lnTo>
                  <a:pt x="13372376" y="3062452"/>
                </a:lnTo>
                <a:lnTo>
                  <a:pt x="13410298" y="3041840"/>
                </a:lnTo>
                <a:lnTo>
                  <a:pt x="13443344" y="3014561"/>
                </a:lnTo>
                <a:lnTo>
                  <a:pt x="13470598" y="2981490"/>
                </a:lnTo>
                <a:lnTo>
                  <a:pt x="13491185" y="2943542"/>
                </a:lnTo>
                <a:lnTo>
                  <a:pt x="13504190" y="2901619"/>
                </a:lnTo>
                <a:lnTo>
                  <a:pt x="13508736" y="2856611"/>
                </a:lnTo>
                <a:lnTo>
                  <a:pt x="13508736" y="2117725"/>
                </a:lnTo>
                <a:close/>
              </a:path>
            </a:pathLst>
          </a:custGeom>
          <a:solidFill>
            <a:srgbClr val="53459C"/>
          </a:solidFill>
        </p:spPr>
        <p:txBody>
          <a:bodyPr wrap="square" lIns="0" tIns="0" rIns="0" bIns="0" rtlCol="0"/>
          <a:lstStyle/>
          <a:p>
            <a:endParaRPr/>
          </a:p>
        </p:txBody>
      </p:sp>
      <p:sp>
        <p:nvSpPr>
          <p:cNvPr id="12" name="object 12" descr="$PPTXTitle"/>
          <p:cNvSpPr txBox="1">
            <a:spLocks noGrp="1"/>
          </p:cNvSpPr>
          <p:nvPr>
            <p:ph type="title"/>
          </p:nvPr>
        </p:nvSpPr>
        <p:spPr>
          <a:xfrm>
            <a:off x="584403" y="2264854"/>
            <a:ext cx="12628244" cy="558472"/>
          </a:xfrm>
          <a:prstGeom prst="rect">
            <a:avLst/>
          </a:prstGeom>
        </p:spPr>
        <p:txBody>
          <a:bodyPr vert="horz" wrap="square" lIns="0" tIns="194931" rIns="0" bIns="0" rtlCol="0">
            <a:spAutoFit/>
          </a:bodyPr>
          <a:lstStyle/>
          <a:p>
            <a:pPr marL="88900">
              <a:lnSpc>
                <a:spcPct val="100000"/>
              </a:lnSpc>
              <a:spcBef>
                <a:spcPts val="100"/>
              </a:spcBef>
            </a:pPr>
            <a:r>
              <a:rPr dirty="0"/>
              <a:t>Ενότητα</a:t>
            </a:r>
            <a:r>
              <a:rPr spc="-30" dirty="0"/>
              <a:t> </a:t>
            </a:r>
            <a:r>
              <a:rPr dirty="0"/>
              <a:t>2</a:t>
            </a:r>
            <a:r>
              <a:rPr spc="-95" dirty="0"/>
              <a:t> </a:t>
            </a:r>
            <a:r>
              <a:rPr lang="el-GR" b="0" spc="455" dirty="0">
                <a:latin typeface="Arial Black"/>
              </a:rPr>
              <a:t>-</a:t>
            </a:r>
            <a:r>
              <a:rPr spc="-20" dirty="0" err="1"/>
              <a:t>Δρ</a:t>
            </a:r>
            <a:r>
              <a:rPr spc="-20" dirty="0"/>
              <a:t>αστηριότητα</a:t>
            </a:r>
            <a:r>
              <a:rPr spc="-95" dirty="0"/>
              <a:t> </a:t>
            </a:r>
            <a:r>
              <a:rPr b="0" dirty="0">
                <a:latin typeface="Arial Black"/>
                <a:cs typeface="Arial Black"/>
              </a:rPr>
              <a:t>“</a:t>
            </a:r>
            <a:r>
              <a:rPr dirty="0"/>
              <a:t>Εξερευνήστε</a:t>
            </a:r>
            <a:r>
              <a:rPr spc="-10" dirty="0"/>
              <a:t> </a:t>
            </a:r>
            <a:r>
              <a:rPr dirty="0"/>
              <a:t>ένα</a:t>
            </a:r>
            <a:r>
              <a:rPr spc="-5" dirty="0"/>
              <a:t> </a:t>
            </a:r>
            <a:r>
              <a:rPr dirty="0"/>
              <a:t>μέρος</a:t>
            </a:r>
            <a:r>
              <a:rPr spc="-5" dirty="0"/>
              <a:t> </a:t>
            </a:r>
            <a:r>
              <a:rPr dirty="0"/>
              <a:t>χρησιμοποιώντας</a:t>
            </a:r>
            <a:r>
              <a:rPr spc="-5" dirty="0"/>
              <a:t> </a:t>
            </a:r>
            <a:r>
              <a:rPr dirty="0"/>
              <a:t>το</a:t>
            </a:r>
            <a:r>
              <a:rPr spc="-5" dirty="0"/>
              <a:t> </a:t>
            </a:r>
            <a:r>
              <a:rPr b="0" spc="-90" dirty="0">
                <a:latin typeface="Arial Black"/>
                <a:cs typeface="Arial Black"/>
              </a:rPr>
              <a:t>Google</a:t>
            </a:r>
            <a:r>
              <a:rPr b="0" spc="-290" dirty="0">
                <a:latin typeface="Arial Black"/>
                <a:cs typeface="Arial Black"/>
              </a:rPr>
              <a:t> </a:t>
            </a:r>
            <a:r>
              <a:rPr b="0" spc="-10" dirty="0">
                <a:latin typeface="Arial Black"/>
                <a:cs typeface="Arial Black"/>
              </a:rPr>
              <a:t>Maps”</a:t>
            </a:r>
          </a:p>
        </p:txBody>
      </p:sp>
      <p:sp>
        <p:nvSpPr>
          <p:cNvPr id="13" name="object 13"/>
          <p:cNvSpPr txBox="1"/>
          <p:nvPr/>
        </p:nvSpPr>
        <p:spPr>
          <a:xfrm>
            <a:off x="631647" y="3660698"/>
            <a:ext cx="12070080" cy="2464435"/>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Εκτιμώμενη</a:t>
            </a:r>
            <a:r>
              <a:rPr sz="2000" spc="15" dirty="0">
                <a:latin typeface="Times New Roman"/>
                <a:cs typeface="Times New Roman"/>
              </a:rPr>
              <a:t> </a:t>
            </a:r>
            <a:r>
              <a:rPr sz="2000" spc="-30" dirty="0">
                <a:latin typeface="Times New Roman"/>
                <a:cs typeface="Times New Roman"/>
              </a:rPr>
              <a:t>διάρκεια</a:t>
            </a:r>
            <a:r>
              <a:rPr sz="2000" spc="-30" dirty="0">
                <a:latin typeface="Lucida Sans Unicode"/>
                <a:cs typeface="Lucida Sans Unicode"/>
              </a:rPr>
              <a:t>:</a:t>
            </a:r>
            <a:r>
              <a:rPr sz="2000" spc="-114" dirty="0">
                <a:latin typeface="Lucida Sans Unicode"/>
                <a:cs typeface="Lucida Sans Unicode"/>
              </a:rPr>
              <a:t> </a:t>
            </a:r>
            <a:r>
              <a:rPr sz="2000" dirty="0">
                <a:latin typeface="Times New Roman"/>
                <a:cs typeface="Times New Roman"/>
              </a:rPr>
              <a:t>25</a:t>
            </a:r>
            <a:r>
              <a:rPr sz="2000" spc="15" dirty="0">
                <a:latin typeface="Times New Roman"/>
                <a:cs typeface="Times New Roman"/>
              </a:rPr>
              <a:t> </a:t>
            </a:r>
            <a:r>
              <a:rPr sz="2000" spc="-25" dirty="0">
                <a:latin typeface="Times New Roman"/>
                <a:cs typeface="Times New Roman"/>
              </a:rPr>
              <a:t>λ.</a:t>
            </a:r>
            <a:endParaRPr sz="2000">
              <a:latin typeface="Times New Roman"/>
              <a:cs typeface="Times New Roman"/>
            </a:endParaRPr>
          </a:p>
          <a:p>
            <a:pPr marL="12700" marR="237490">
              <a:lnSpc>
                <a:spcPct val="122200"/>
              </a:lnSpc>
              <a:spcBef>
                <a:spcPts val="1864"/>
              </a:spcBef>
            </a:pPr>
            <a:r>
              <a:rPr sz="2000" dirty="0">
                <a:solidFill>
                  <a:srgbClr val="77BE46"/>
                </a:solidFill>
                <a:latin typeface="Times New Roman"/>
                <a:cs typeface="Times New Roman"/>
              </a:rPr>
              <a:t>Οι</a:t>
            </a:r>
            <a:r>
              <a:rPr sz="2000" spc="-10" dirty="0">
                <a:solidFill>
                  <a:srgbClr val="77BE46"/>
                </a:solidFill>
                <a:latin typeface="Times New Roman"/>
                <a:cs typeface="Times New Roman"/>
              </a:rPr>
              <a:t> </a:t>
            </a:r>
            <a:r>
              <a:rPr sz="2000" dirty="0">
                <a:solidFill>
                  <a:srgbClr val="77BE46"/>
                </a:solidFill>
                <a:latin typeface="Times New Roman"/>
                <a:cs typeface="Times New Roman"/>
              </a:rPr>
              <a:t>συμμετέχοντες</a:t>
            </a:r>
            <a:r>
              <a:rPr sz="2000" spc="-10" dirty="0">
                <a:solidFill>
                  <a:srgbClr val="77BE46"/>
                </a:solidFill>
                <a:latin typeface="Times New Roman"/>
                <a:cs typeface="Times New Roman"/>
              </a:rPr>
              <a:t> </a:t>
            </a:r>
            <a:r>
              <a:rPr sz="2000" dirty="0">
                <a:solidFill>
                  <a:srgbClr val="77BE46"/>
                </a:solidFill>
                <a:latin typeface="Times New Roman"/>
                <a:cs typeface="Times New Roman"/>
              </a:rPr>
              <a:t>εφαρμόζουν</a:t>
            </a:r>
            <a:r>
              <a:rPr sz="2000" spc="-10" dirty="0">
                <a:solidFill>
                  <a:srgbClr val="77BE46"/>
                </a:solidFill>
                <a:latin typeface="Times New Roman"/>
                <a:cs typeface="Times New Roman"/>
              </a:rPr>
              <a:t> </a:t>
            </a:r>
            <a:r>
              <a:rPr sz="2000" dirty="0">
                <a:solidFill>
                  <a:srgbClr val="77BE46"/>
                </a:solidFill>
                <a:latin typeface="Times New Roman"/>
                <a:cs typeface="Times New Roman"/>
              </a:rPr>
              <a:t>τις</a:t>
            </a:r>
            <a:r>
              <a:rPr sz="2000" spc="-10" dirty="0">
                <a:solidFill>
                  <a:srgbClr val="77BE46"/>
                </a:solidFill>
                <a:latin typeface="Times New Roman"/>
                <a:cs typeface="Times New Roman"/>
              </a:rPr>
              <a:t> </a:t>
            </a:r>
            <a:r>
              <a:rPr sz="2000" dirty="0">
                <a:solidFill>
                  <a:srgbClr val="77BE46"/>
                </a:solidFill>
                <a:latin typeface="Times New Roman"/>
                <a:cs typeface="Times New Roman"/>
              </a:rPr>
              <a:t>ψηφιακές</a:t>
            </a:r>
            <a:r>
              <a:rPr sz="2000" spc="-10" dirty="0">
                <a:solidFill>
                  <a:srgbClr val="77BE46"/>
                </a:solidFill>
                <a:latin typeface="Times New Roman"/>
                <a:cs typeface="Times New Roman"/>
              </a:rPr>
              <a:t> </a:t>
            </a:r>
            <a:r>
              <a:rPr sz="2000" dirty="0">
                <a:solidFill>
                  <a:srgbClr val="77BE46"/>
                </a:solidFill>
                <a:latin typeface="Times New Roman"/>
                <a:cs typeface="Times New Roman"/>
              </a:rPr>
              <a:t>δεξιότητες</a:t>
            </a:r>
            <a:r>
              <a:rPr sz="2000" spc="-10" dirty="0">
                <a:solidFill>
                  <a:srgbClr val="77BE46"/>
                </a:solidFill>
                <a:latin typeface="Times New Roman"/>
                <a:cs typeface="Times New Roman"/>
              </a:rPr>
              <a:t> </a:t>
            </a:r>
            <a:r>
              <a:rPr sz="2000" dirty="0">
                <a:solidFill>
                  <a:srgbClr val="77BE46"/>
                </a:solidFill>
                <a:latin typeface="Times New Roman"/>
                <a:cs typeface="Times New Roman"/>
              </a:rPr>
              <a:t>που</a:t>
            </a:r>
            <a:r>
              <a:rPr sz="2000" spc="-10" dirty="0">
                <a:solidFill>
                  <a:srgbClr val="77BE46"/>
                </a:solidFill>
                <a:latin typeface="Times New Roman"/>
                <a:cs typeface="Times New Roman"/>
              </a:rPr>
              <a:t> </a:t>
            </a:r>
            <a:r>
              <a:rPr sz="2000" dirty="0">
                <a:solidFill>
                  <a:srgbClr val="77BE46"/>
                </a:solidFill>
                <a:latin typeface="Times New Roman"/>
                <a:cs typeface="Times New Roman"/>
              </a:rPr>
              <a:t>μόλις</a:t>
            </a:r>
            <a:r>
              <a:rPr sz="2000" spc="-10" dirty="0">
                <a:solidFill>
                  <a:srgbClr val="77BE46"/>
                </a:solidFill>
                <a:latin typeface="Times New Roman"/>
                <a:cs typeface="Times New Roman"/>
              </a:rPr>
              <a:t> </a:t>
            </a:r>
            <a:r>
              <a:rPr sz="2000" dirty="0">
                <a:solidFill>
                  <a:srgbClr val="77BE46"/>
                </a:solidFill>
                <a:latin typeface="Times New Roman"/>
                <a:cs typeface="Times New Roman"/>
              </a:rPr>
              <a:t>απέκτησαν</a:t>
            </a:r>
            <a:r>
              <a:rPr sz="2000" spc="-10" dirty="0">
                <a:solidFill>
                  <a:srgbClr val="77BE46"/>
                </a:solidFill>
                <a:latin typeface="Times New Roman"/>
                <a:cs typeface="Times New Roman"/>
              </a:rPr>
              <a:t> </a:t>
            </a:r>
            <a:r>
              <a:rPr sz="2000" dirty="0">
                <a:solidFill>
                  <a:srgbClr val="77BE46"/>
                </a:solidFill>
                <a:latin typeface="Times New Roman"/>
                <a:cs typeface="Times New Roman"/>
              </a:rPr>
              <a:t>εξερευνώντας</a:t>
            </a:r>
            <a:r>
              <a:rPr sz="2000" spc="-10" dirty="0">
                <a:solidFill>
                  <a:srgbClr val="77BE46"/>
                </a:solidFill>
                <a:latin typeface="Times New Roman"/>
                <a:cs typeface="Times New Roman"/>
              </a:rPr>
              <a:t> </a:t>
            </a:r>
            <a:r>
              <a:rPr sz="2000" dirty="0">
                <a:solidFill>
                  <a:srgbClr val="77BE46"/>
                </a:solidFill>
                <a:latin typeface="Times New Roman"/>
                <a:cs typeface="Times New Roman"/>
              </a:rPr>
              <a:t>ένα</a:t>
            </a:r>
            <a:r>
              <a:rPr sz="2000" spc="-10" dirty="0">
                <a:solidFill>
                  <a:srgbClr val="77BE46"/>
                </a:solidFill>
                <a:latin typeface="Times New Roman"/>
                <a:cs typeface="Times New Roman"/>
              </a:rPr>
              <a:t> </a:t>
            </a:r>
            <a:r>
              <a:rPr sz="2000" dirty="0">
                <a:solidFill>
                  <a:srgbClr val="77BE46"/>
                </a:solidFill>
                <a:latin typeface="Times New Roman"/>
                <a:cs typeface="Times New Roman"/>
              </a:rPr>
              <a:t>μέρος</a:t>
            </a:r>
            <a:r>
              <a:rPr sz="2000" spc="-10" dirty="0">
                <a:solidFill>
                  <a:srgbClr val="77BE46"/>
                </a:solidFill>
                <a:latin typeface="Times New Roman"/>
                <a:cs typeface="Times New Roman"/>
              </a:rPr>
              <a:t> </a:t>
            </a:r>
            <a:r>
              <a:rPr sz="2000" dirty="0">
                <a:solidFill>
                  <a:srgbClr val="77BE46"/>
                </a:solidFill>
                <a:latin typeface="Times New Roman"/>
                <a:cs typeface="Times New Roman"/>
              </a:rPr>
              <a:t>που</a:t>
            </a:r>
            <a:r>
              <a:rPr sz="2000" spc="-10" dirty="0">
                <a:solidFill>
                  <a:srgbClr val="77BE46"/>
                </a:solidFill>
                <a:latin typeface="Times New Roman"/>
                <a:cs typeface="Times New Roman"/>
              </a:rPr>
              <a:t> </a:t>
            </a:r>
            <a:r>
              <a:rPr sz="2000" spc="-20" dirty="0">
                <a:solidFill>
                  <a:srgbClr val="77BE46"/>
                </a:solidFill>
                <a:latin typeface="Times New Roman"/>
                <a:cs typeface="Times New Roman"/>
              </a:rPr>
              <a:t>τους </a:t>
            </a:r>
            <a:r>
              <a:rPr sz="2000" dirty="0">
                <a:solidFill>
                  <a:srgbClr val="77BE46"/>
                </a:solidFill>
                <a:latin typeface="Times New Roman"/>
                <a:cs typeface="Times New Roman"/>
              </a:rPr>
              <a:t>ενδιαφέρει</a:t>
            </a:r>
            <a:r>
              <a:rPr sz="2000" spc="-25" dirty="0">
                <a:solidFill>
                  <a:srgbClr val="77BE46"/>
                </a:solidFill>
                <a:latin typeface="Times New Roman"/>
                <a:cs typeface="Times New Roman"/>
              </a:rPr>
              <a:t> </a:t>
            </a:r>
            <a:r>
              <a:rPr sz="2000" dirty="0">
                <a:solidFill>
                  <a:srgbClr val="77BE46"/>
                </a:solidFill>
                <a:latin typeface="Times New Roman"/>
                <a:cs typeface="Times New Roman"/>
              </a:rPr>
              <a:t>προσωπικά,</a:t>
            </a:r>
            <a:r>
              <a:rPr sz="2000" spc="-20" dirty="0">
                <a:solidFill>
                  <a:srgbClr val="77BE46"/>
                </a:solidFill>
                <a:latin typeface="Times New Roman"/>
                <a:cs typeface="Times New Roman"/>
              </a:rPr>
              <a:t> </a:t>
            </a:r>
            <a:r>
              <a:rPr sz="2000" dirty="0">
                <a:solidFill>
                  <a:srgbClr val="77BE46"/>
                </a:solidFill>
                <a:latin typeface="Times New Roman"/>
                <a:cs typeface="Times New Roman"/>
              </a:rPr>
              <a:t>και</a:t>
            </a:r>
            <a:r>
              <a:rPr sz="2000" spc="-25" dirty="0">
                <a:solidFill>
                  <a:srgbClr val="77BE46"/>
                </a:solidFill>
                <a:latin typeface="Times New Roman"/>
                <a:cs typeface="Times New Roman"/>
              </a:rPr>
              <a:t> </a:t>
            </a:r>
            <a:r>
              <a:rPr sz="2000" dirty="0">
                <a:solidFill>
                  <a:srgbClr val="77BE46"/>
                </a:solidFill>
                <a:latin typeface="Times New Roman"/>
                <a:cs typeface="Times New Roman"/>
              </a:rPr>
              <a:t>στη</a:t>
            </a:r>
            <a:r>
              <a:rPr sz="2000" spc="-20" dirty="0">
                <a:solidFill>
                  <a:srgbClr val="77BE46"/>
                </a:solidFill>
                <a:latin typeface="Times New Roman"/>
                <a:cs typeface="Times New Roman"/>
              </a:rPr>
              <a:t> </a:t>
            </a:r>
            <a:r>
              <a:rPr sz="2000" dirty="0">
                <a:solidFill>
                  <a:srgbClr val="77BE46"/>
                </a:solidFill>
                <a:latin typeface="Times New Roman"/>
                <a:cs typeface="Times New Roman"/>
              </a:rPr>
              <a:t>συνέχεια</a:t>
            </a:r>
            <a:r>
              <a:rPr sz="2000" spc="-20" dirty="0">
                <a:solidFill>
                  <a:srgbClr val="77BE46"/>
                </a:solidFill>
                <a:latin typeface="Times New Roman"/>
                <a:cs typeface="Times New Roman"/>
              </a:rPr>
              <a:t> </a:t>
            </a:r>
            <a:r>
              <a:rPr sz="2000" dirty="0">
                <a:solidFill>
                  <a:srgbClr val="77BE46"/>
                </a:solidFill>
                <a:latin typeface="Times New Roman"/>
                <a:cs typeface="Times New Roman"/>
              </a:rPr>
              <a:t>μοιράζονται</a:t>
            </a:r>
            <a:r>
              <a:rPr sz="2000" spc="-25" dirty="0">
                <a:solidFill>
                  <a:srgbClr val="77BE46"/>
                </a:solidFill>
                <a:latin typeface="Times New Roman"/>
                <a:cs typeface="Times New Roman"/>
              </a:rPr>
              <a:t> </a:t>
            </a:r>
            <a:r>
              <a:rPr sz="2000" dirty="0">
                <a:solidFill>
                  <a:srgbClr val="77BE46"/>
                </a:solidFill>
                <a:latin typeface="Times New Roman"/>
                <a:cs typeface="Times New Roman"/>
              </a:rPr>
              <a:t>και</a:t>
            </a:r>
            <a:r>
              <a:rPr sz="2000" spc="-20" dirty="0">
                <a:solidFill>
                  <a:srgbClr val="77BE46"/>
                </a:solidFill>
                <a:latin typeface="Times New Roman"/>
                <a:cs typeface="Times New Roman"/>
              </a:rPr>
              <a:t> </a:t>
            </a:r>
            <a:r>
              <a:rPr sz="2000" dirty="0">
                <a:solidFill>
                  <a:srgbClr val="77BE46"/>
                </a:solidFill>
                <a:latin typeface="Times New Roman"/>
                <a:cs typeface="Times New Roman"/>
              </a:rPr>
              <a:t>συζητούν</a:t>
            </a:r>
            <a:r>
              <a:rPr sz="2000" spc="-20" dirty="0">
                <a:solidFill>
                  <a:srgbClr val="77BE46"/>
                </a:solidFill>
                <a:latin typeface="Times New Roman"/>
                <a:cs typeface="Times New Roman"/>
              </a:rPr>
              <a:t> </a:t>
            </a:r>
            <a:r>
              <a:rPr sz="2000" dirty="0">
                <a:solidFill>
                  <a:srgbClr val="77BE46"/>
                </a:solidFill>
                <a:latin typeface="Times New Roman"/>
                <a:cs typeface="Times New Roman"/>
              </a:rPr>
              <a:t>τις</a:t>
            </a:r>
            <a:r>
              <a:rPr sz="2000" spc="-25" dirty="0">
                <a:solidFill>
                  <a:srgbClr val="77BE46"/>
                </a:solidFill>
                <a:latin typeface="Times New Roman"/>
                <a:cs typeface="Times New Roman"/>
              </a:rPr>
              <a:t> </a:t>
            </a:r>
            <a:r>
              <a:rPr sz="2000" dirty="0">
                <a:solidFill>
                  <a:srgbClr val="77BE46"/>
                </a:solidFill>
                <a:latin typeface="Times New Roman"/>
                <a:cs typeface="Times New Roman"/>
              </a:rPr>
              <a:t>επιλογές</a:t>
            </a:r>
            <a:r>
              <a:rPr sz="2000" spc="-20" dirty="0">
                <a:solidFill>
                  <a:srgbClr val="77BE46"/>
                </a:solidFill>
                <a:latin typeface="Times New Roman"/>
                <a:cs typeface="Times New Roman"/>
              </a:rPr>
              <a:t> </a:t>
            </a:r>
            <a:r>
              <a:rPr sz="2000" dirty="0">
                <a:solidFill>
                  <a:srgbClr val="77BE46"/>
                </a:solidFill>
                <a:latin typeface="Times New Roman"/>
                <a:cs typeface="Times New Roman"/>
              </a:rPr>
              <a:t>τους</a:t>
            </a:r>
            <a:r>
              <a:rPr sz="2000" spc="-20" dirty="0">
                <a:solidFill>
                  <a:srgbClr val="77BE46"/>
                </a:solidFill>
                <a:latin typeface="Times New Roman"/>
                <a:cs typeface="Times New Roman"/>
              </a:rPr>
              <a:t> </a:t>
            </a:r>
            <a:r>
              <a:rPr sz="2000" dirty="0">
                <a:solidFill>
                  <a:srgbClr val="77BE46"/>
                </a:solidFill>
                <a:latin typeface="Times New Roman"/>
                <a:cs typeface="Times New Roman"/>
              </a:rPr>
              <a:t>μεταξύ</a:t>
            </a:r>
            <a:r>
              <a:rPr sz="2000" spc="-25" dirty="0">
                <a:solidFill>
                  <a:srgbClr val="77BE46"/>
                </a:solidFill>
                <a:latin typeface="Times New Roman"/>
                <a:cs typeface="Times New Roman"/>
              </a:rPr>
              <a:t> </a:t>
            </a:r>
            <a:r>
              <a:rPr sz="2000" dirty="0">
                <a:solidFill>
                  <a:srgbClr val="77BE46"/>
                </a:solidFill>
                <a:latin typeface="Times New Roman"/>
                <a:cs typeface="Times New Roman"/>
              </a:rPr>
              <a:t>διαφορετικών</a:t>
            </a:r>
            <a:r>
              <a:rPr sz="2000" spc="-20" dirty="0">
                <a:solidFill>
                  <a:srgbClr val="77BE46"/>
                </a:solidFill>
                <a:latin typeface="Times New Roman"/>
                <a:cs typeface="Times New Roman"/>
              </a:rPr>
              <a:t> </a:t>
            </a:r>
            <a:r>
              <a:rPr sz="2000" spc="-10" dirty="0">
                <a:solidFill>
                  <a:srgbClr val="77BE46"/>
                </a:solidFill>
                <a:latin typeface="Times New Roman"/>
                <a:cs typeface="Times New Roman"/>
              </a:rPr>
              <a:t>γενεών.</a:t>
            </a:r>
            <a:endParaRPr sz="2000">
              <a:latin typeface="Times New Roman"/>
              <a:cs typeface="Times New Roman"/>
            </a:endParaRPr>
          </a:p>
          <a:p>
            <a:pPr>
              <a:lnSpc>
                <a:spcPct val="100000"/>
              </a:lnSpc>
              <a:spcBef>
                <a:spcPts val="1970"/>
              </a:spcBef>
            </a:pPr>
            <a:endParaRPr sz="2000">
              <a:latin typeface="Times New Roman"/>
              <a:cs typeface="Times New Roman"/>
            </a:endParaRPr>
          </a:p>
          <a:p>
            <a:pPr marL="12700" marR="5080">
              <a:lnSpc>
                <a:spcPct val="100000"/>
              </a:lnSpc>
            </a:pPr>
            <a:r>
              <a:rPr sz="2000" dirty="0">
                <a:latin typeface="Times New Roman"/>
                <a:cs typeface="Times New Roman"/>
              </a:rPr>
              <a:t>Αυτό</a:t>
            </a:r>
            <a:r>
              <a:rPr sz="2000" spc="-20" dirty="0">
                <a:latin typeface="Times New Roman"/>
                <a:cs typeface="Times New Roman"/>
              </a:rPr>
              <a:t> </a:t>
            </a:r>
            <a:r>
              <a:rPr sz="2000" dirty="0">
                <a:latin typeface="Times New Roman"/>
                <a:cs typeface="Times New Roman"/>
              </a:rPr>
              <a:t>επιτρέπει</a:t>
            </a:r>
            <a:r>
              <a:rPr sz="2000" spc="-5" dirty="0">
                <a:latin typeface="Times New Roman"/>
                <a:cs typeface="Times New Roman"/>
              </a:rPr>
              <a:t> </a:t>
            </a:r>
            <a:r>
              <a:rPr sz="2000" dirty="0">
                <a:latin typeface="Times New Roman"/>
                <a:cs typeface="Times New Roman"/>
              </a:rPr>
              <a:t>επίσης</a:t>
            </a:r>
            <a:r>
              <a:rPr sz="2000" spc="-5" dirty="0">
                <a:latin typeface="Times New Roman"/>
                <a:cs typeface="Times New Roman"/>
              </a:rPr>
              <a:t> </a:t>
            </a:r>
            <a:r>
              <a:rPr sz="2000" dirty="0">
                <a:latin typeface="Times New Roman"/>
                <a:cs typeface="Times New Roman"/>
              </a:rPr>
              <a:t>στους</a:t>
            </a:r>
            <a:r>
              <a:rPr sz="2000" spc="-5" dirty="0">
                <a:latin typeface="Times New Roman"/>
                <a:cs typeface="Times New Roman"/>
              </a:rPr>
              <a:t> </a:t>
            </a:r>
            <a:r>
              <a:rPr sz="2000" dirty="0">
                <a:latin typeface="Times New Roman"/>
                <a:cs typeface="Times New Roman"/>
              </a:rPr>
              <a:t>συμμετέχοντες</a:t>
            </a:r>
            <a:r>
              <a:rPr sz="2000" spc="-10" dirty="0">
                <a:latin typeface="Times New Roman"/>
                <a:cs typeface="Times New Roman"/>
              </a:rPr>
              <a:t> </a:t>
            </a:r>
            <a:r>
              <a:rPr sz="2000" dirty="0">
                <a:latin typeface="Times New Roman"/>
                <a:cs typeface="Times New Roman"/>
              </a:rPr>
              <a:t>να</a:t>
            </a:r>
            <a:r>
              <a:rPr sz="2000" spc="-5" dirty="0">
                <a:latin typeface="Times New Roman"/>
                <a:cs typeface="Times New Roman"/>
              </a:rPr>
              <a:t> </a:t>
            </a:r>
            <a:r>
              <a:rPr sz="2000" dirty="0">
                <a:latin typeface="Times New Roman"/>
                <a:cs typeface="Times New Roman"/>
              </a:rPr>
              <a:t>συνδέσουν</a:t>
            </a:r>
            <a:r>
              <a:rPr sz="2000" spc="-5" dirty="0">
                <a:latin typeface="Times New Roman"/>
                <a:cs typeface="Times New Roman"/>
              </a:rPr>
              <a:t> </a:t>
            </a:r>
            <a:r>
              <a:rPr sz="2000" dirty="0">
                <a:latin typeface="Times New Roman"/>
                <a:cs typeface="Times New Roman"/>
              </a:rPr>
              <a:t>τις</a:t>
            </a:r>
            <a:r>
              <a:rPr sz="2000" spc="-5" dirty="0">
                <a:latin typeface="Times New Roman"/>
                <a:cs typeface="Times New Roman"/>
              </a:rPr>
              <a:t> </a:t>
            </a:r>
            <a:r>
              <a:rPr sz="2000" dirty="0">
                <a:latin typeface="Times New Roman"/>
                <a:cs typeface="Times New Roman"/>
              </a:rPr>
              <a:t>τεχνολογικές</a:t>
            </a:r>
            <a:r>
              <a:rPr sz="2000" spc="-10" dirty="0">
                <a:latin typeface="Times New Roman"/>
                <a:cs typeface="Times New Roman"/>
              </a:rPr>
              <a:t> </a:t>
            </a:r>
            <a:r>
              <a:rPr sz="2000" dirty="0">
                <a:latin typeface="Times New Roman"/>
                <a:cs typeface="Times New Roman"/>
              </a:rPr>
              <a:t>δραστηριότητες</a:t>
            </a:r>
            <a:r>
              <a:rPr sz="2000" spc="-5" dirty="0">
                <a:latin typeface="Times New Roman"/>
                <a:cs typeface="Times New Roman"/>
              </a:rPr>
              <a:t> </a:t>
            </a:r>
            <a:r>
              <a:rPr sz="2000" dirty="0">
                <a:latin typeface="Times New Roman"/>
                <a:cs typeface="Times New Roman"/>
              </a:rPr>
              <a:t>με</a:t>
            </a:r>
            <a:r>
              <a:rPr sz="2000" spc="-5" dirty="0">
                <a:latin typeface="Times New Roman"/>
                <a:cs typeface="Times New Roman"/>
              </a:rPr>
              <a:t> </a:t>
            </a:r>
            <a:r>
              <a:rPr sz="2000" dirty="0">
                <a:latin typeface="Times New Roman"/>
                <a:cs typeface="Times New Roman"/>
              </a:rPr>
              <a:t>το</a:t>
            </a:r>
            <a:r>
              <a:rPr sz="2000" spc="-5" dirty="0">
                <a:latin typeface="Times New Roman"/>
                <a:cs typeface="Times New Roman"/>
              </a:rPr>
              <a:t> </a:t>
            </a:r>
            <a:r>
              <a:rPr sz="2000" dirty="0">
                <a:latin typeface="Times New Roman"/>
                <a:cs typeface="Times New Roman"/>
              </a:rPr>
              <a:t>τελικό</a:t>
            </a:r>
            <a:r>
              <a:rPr sz="2000" spc="-5" dirty="0">
                <a:latin typeface="Times New Roman"/>
                <a:cs typeface="Times New Roman"/>
              </a:rPr>
              <a:t> </a:t>
            </a:r>
            <a:r>
              <a:rPr sz="2000" spc="-10" dirty="0">
                <a:latin typeface="Times New Roman"/>
                <a:cs typeface="Times New Roman"/>
              </a:rPr>
              <a:t>αποτέλεσμα </a:t>
            </a:r>
            <a:r>
              <a:rPr sz="2000" dirty="0">
                <a:latin typeface="Times New Roman"/>
                <a:cs typeface="Times New Roman"/>
              </a:rPr>
              <a:t>του</a:t>
            </a:r>
            <a:r>
              <a:rPr sz="2000" spc="-15" dirty="0">
                <a:latin typeface="Times New Roman"/>
                <a:cs typeface="Times New Roman"/>
              </a:rPr>
              <a:t> </a:t>
            </a:r>
            <a:r>
              <a:rPr sz="2000" dirty="0">
                <a:latin typeface="Times New Roman"/>
                <a:cs typeface="Times New Roman"/>
              </a:rPr>
              <a:t>έργου:</a:t>
            </a:r>
            <a:r>
              <a:rPr sz="2000" spc="-5" dirty="0">
                <a:latin typeface="Times New Roman"/>
                <a:cs typeface="Times New Roman"/>
              </a:rPr>
              <a:t> </a:t>
            </a:r>
            <a:r>
              <a:rPr sz="2000" dirty="0">
                <a:latin typeface="Times New Roman"/>
                <a:cs typeface="Times New Roman"/>
              </a:rPr>
              <a:t>έναν</a:t>
            </a:r>
            <a:r>
              <a:rPr sz="2000" spc="-5" dirty="0">
                <a:latin typeface="Times New Roman"/>
                <a:cs typeface="Times New Roman"/>
              </a:rPr>
              <a:t> </a:t>
            </a:r>
            <a:r>
              <a:rPr sz="2000" dirty="0">
                <a:latin typeface="Times New Roman"/>
                <a:cs typeface="Times New Roman"/>
              </a:rPr>
              <a:t>διαδικτυακό</a:t>
            </a:r>
            <a:r>
              <a:rPr sz="2000" spc="-5" dirty="0">
                <a:latin typeface="Times New Roman"/>
                <a:cs typeface="Times New Roman"/>
              </a:rPr>
              <a:t> </a:t>
            </a:r>
            <a:r>
              <a:rPr sz="2000" dirty="0">
                <a:latin typeface="Times New Roman"/>
                <a:cs typeface="Times New Roman"/>
              </a:rPr>
              <a:t>πολιτιστικό</a:t>
            </a:r>
            <a:r>
              <a:rPr sz="2000" spc="-5" dirty="0">
                <a:latin typeface="Times New Roman"/>
                <a:cs typeface="Times New Roman"/>
              </a:rPr>
              <a:t> </a:t>
            </a:r>
            <a:r>
              <a:rPr sz="2000" dirty="0">
                <a:latin typeface="Times New Roman"/>
                <a:cs typeface="Times New Roman"/>
              </a:rPr>
              <a:t>χάρτη,</a:t>
            </a:r>
            <a:r>
              <a:rPr sz="2000" spc="-5" dirty="0">
                <a:latin typeface="Times New Roman"/>
                <a:cs typeface="Times New Roman"/>
              </a:rPr>
              <a:t> </a:t>
            </a:r>
            <a:r>
              <a:rPr sz="2000" dirty="0">
                <a:latin typeface="Times New Roman"/>
                <a:cs typeface="Times New Roman"/>
              </a:rPr>
              <a:t>που</a:t>
            </a:r>
            <a:r>
              <a:rPr sz="2000" spc="-5" dirty="0">
                <a:latin typeface="Times New Roman"/>
                <a:cs typeface="Times New Roman"/>
              </a:rPr>
              <a:t> </a:t>
            </a:r>
            <a:r>
              <a:rPr sz="2000" dirty="0">
                <a:latin typeface="Times New Roman"/>
                <a:cs typeface="Times New Roman"/>
              </a:rPr>
              <a:t>δημιουργήθηκε</a:t>
            </a:r>
            <a:r>
              <a:rPr sz="2000" spc="-5" dirty="0">
                <a:latin typeface="Times New Roman"/>
                <a:cs typeface="Times New Roman"/>
              </a:rPr>
              <a:t> </a:t>
            </a:r>
            <a:r>
              <a:rPr sz="2000" dirty="0">
                <a:latin typeface="Times New Roman"/>
                <a:cs typeface="Times New Roman"/>
              </a:rPr>
              <a:t>με</a:t>
            </a:r>
            <a:r>
              <a:rPr sz="2000" spc="-5" dirty="0">
                <a:latin typeface="Times New Roman"/>
                <a:cs typeface="Times New Roman"/>
              </a:rPr>
              <a:t> </a:t>
            </a:r>
            <a:r>
              <a:rPr sz="2000" dirty="0">
                <a:latin typeface="Times New Roman"/>
                <a:cs typeface="Times New Roman"/>
              </a:rPr>
              <a:t>τη</a:t>
            </a:r>
            <a:r>
              <a:rPr sz="2000" spc="-5" dirty="0">
                <a:latin typeface="Times New Roman"/>
                <a:cs typeface="Times New Roman"/>
              </a:rPr>
              <a:t> </a:t>
            </a:r>
            <a:r>
              <a:rPr sz="2000" dirty="0">
                <a:latin typeface="Times New Roman"/>
                <a:cs typeface="Times New Roman"/>
              </a:rPr>
              <a:t>συμμετοχή</a:t>
            </a:r>
            <a:r>
              <a:rPr sz="2000" spc="-5" dirty="0">
                <a:latin typeface="Times New Roman"/>
                <a:cs typeface="Times New Roman"/>
              </a:rPr>
              <a:t> </a:t>
            </a:r>
            <a:r>
              <a:rPr sz="2000" dirty="0">
                <a:latin typeface="Times New Roman"/>
                <a:cs typeface="Times New Roman"/>
              </a:rPr>
              <a:t>όλων</a:t>
            </a:r>
            <a:r>
              <a:rPr sz="2000" spc="-5" dirty="0">
                <a:latin typeface="Times New Roman"/>
                <a:cs typeface="Times New Roman"/>
              </a:rPr>
              <a:t> </a:t>
            </a:r>
            <a:r>
              <a:rPr sz="2000" dirty="0">
                <a:latin typeface="Times New Roman"/>
                <a:cs typeface="Times New Roman"/>
              </a:rPr>
              <a:t>των </a:t>
            </a:r>
            <a:r>
              <a:rPr sz="2000" spc="-10" dirty="0">
                <a:latin typeface="Times New Roman"/>
                <a:cs typeface="Times New Roman"/>
              </a:rPr>
              <a:t>γενεών.</a:t>
            </a:r>
            <a:endParaRPr sz="2000">
              <a:latin typeface="Times New Roman"/>
              <a:cs typeface="Times New Roman"/>
            </a:endParaRPr>
          </a:p>
        </p:txBody>
      </p:sp>
      <p:sp>
        <p:nvSpPr>
          <p:cNvPr id="14" name="object 14"/>
          <p:cNvSpPr txBox="1"/>
          <p:nvPr/>
        </p:nvSpPr>
        <p:spPr>
          <a:xfrm>
            <a:off x="626363" y="6362700"/>
            <a:ext cx="12233275" cy="2446020"/>
          </a:xfrm>
          <a:prstGeom prst="rect">
            <a:avLst/>
          </a:prstGeom>
          <a:solidFill>
            <a:srgbClr val="77BE46"/>
          </a:solidFill>
        </p:spPr>
        <p:txBody>
          <a:bodyPr vert="horz" wrap="square" lIns="0" tIns="89535" rIns="0" bIns="0" rtlCol="0">
            <a:spAutoFit/>
          </a:bodyPr>
          <a:lstStyle/>
          <a:p>
            <a:pPr marL="235585">
              <a:lnSpc>
                <a:spcPct val="100000"/>
              </a:lnSpc>
              <a:spcBef>
                <a:spcPts val="705"/>
              </a:spcBef>
            </a:pPr>
            <a:r>
              <a:rPr sz="1800" b="1" dirty="0">
                <a:solidFill>
                  <a:srgbClr val="FFFFFF"/>
                </a:solidFill>
                <a:latin typeface="Times New Roman"/>
                <a:cs typeface="Times New Roman"/>
              </a:rPr>
              <a:t>Συμβουλές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προς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τον/τη</a:t>
            </a:r>
            <a:r>
              <a:rPr sz="1800" b="1" spc="-40" dirty="0">
                <a:solidFill>
                  <a:srgbClr val="FFFFFF"/>
                </a:solidFill>
                <a:latin typeface="Times New Roman"/>
                <a:cs typeface="Times New Roman"/>
              </a:rPr>
              <a:t> </a:t>
            </a:r>
            <a:r>
              <a:rPr sz="1800" b="1" spc="-10" dirty="0">
                <a:solidFill>
                  <a:srgbClr val="FFFFFF"/>
                </a:solidFill>
                <a:latin typeface="Times New Roman"/>
                <a:cs typeface="Times New Roman"/>
              </a:rPr>
              <a:t>συντονιστή/τρια:</a:t>
            </a:r>
            <a:endParaRPr sz="1800">
              <a:latin typeface="Times New Roman"/>
              <a:cs typeface="Times New Roman"/>
            </a:endParaRPr>
          </a:p>
          <a:p>
            <a:pPr>
              <a:lnSpc>
                <a:spcPct val="100000"/>
              </a:lnSpc>
              <a:spcBef>
                <a:spcPts val="565"/>
              </a:spcBef>
            </a:pPr>
            <a:endParaRPr sz="1800">
              <a:latin typeface="Times New Roman"/>
              <a:cs typeface="Times New Roman"/>
            </a:endParaRPr>
          </a:p>
          <a:p>
            <a:pPr marL="521970" marR="956310" indent="-287020">
              <a:lnSpc>
                <a:spcPct val="100000"/>
              </a:lnSpc>
              <a:buFont typeface="Arial"/>
              <a:buChar char="•"/>
              <a:tabLst>
                <a:tab pos="521970" algn="l"/>
              </a:tabLst>
            </a:pPr>
            <a:r>
              <a:rPr sz="1800" b="1" dirty="0">
                <a:solidFill>
                  <a:srgbClr val="FFFFFF"/>
                </a:solidFill>
                <a:latin typeface="Times New Roman"/>
                <a:cs typeface="Times New Roman"/>
              </a:rPr>
              <a:t>Κρατήστε</a:t>
            </a:r>
            <a:r>
              <a:rPr sz="1800" b="1" spc="-15" dirty="0">
                <a:solidFill>
                  <a:srgbClr val="FFFFFF"/>
                </a:solidFill>
                <a:latin typeface="Times New Roman"/>
                <a:cs typeface="Times New Roman"/>
              </a:rPr>
              <a:t> </a:t>
            </a:r>
            <a:r>
              <a:rPr sz="1800" b="1" dirty="0">
                <a:solidFill>
                  <a:srgbClr val="FFFFFF"/>
                </a:solidFill>
                <a:latin typeface="Times New Roman"/>
                <a:cs typeface="Times New Roman"/>
              </a:rPr>
              <a:t>το</a:t>
            </a:r>
            <a:r>
              <a:rPr sz="1800" b="1" spc="-5" dirty="0">
                <a:solidFill>
                  <a:srgbClr val="FFFFFF"/>
                </a:solidFill>
                <a:latin typeface="Times New Roman"/>
                <a:cs typeface="Times New Roman"/>
              </a:rPr>
              <a:t> </a:t>
            </a:r>
            <a:r>
              <a:rPr sz="1800" b="1" dirty="0">
                <a:solidFill>
                  <a:srgbClr val="FFFFFF"/>
                </a:solidFill>
                <a:latin typeface="Times New Roman"/>
                <a:cs typeface="Times New Roman"/>
              </a:rPr>
              <a:t>προσωπικό</a:t>
            </a:r>
            <a:r>
              <a:rPr sz="1800" b="1" spc="-5" dirty="0">
                <a:solidFill>
                  <a:srgbClr val="FFFFFF"/>
                </a:solidFill>
                <a:latin typeface="Times New Roman"/>
                <a:cs typeface="Times New Roman"/>
              </a:rPr>
              <a:t> </a:t>
            </a:r>
            <a:r>
              <a:rPr sz="1800" b="1" dirty="0">
                <a:solidFill>
                  <a:srgbClr val="FFFFFF"/>
                </a:solidFill>
                <a:latin typeface="Times New Roman"/>
                <a:cs typeface="Times New Roman"/>
              </a:rPr>
              <a:t>και</a:t>
            </a:r>
            <a:r>
              <a:rPr sz="1800" b="1" spc="-10" dirty="0">
                <a:solidFill>
                  <a:srgbClr val="FFFFFF"/>
                </a:solidFill>
                <a:latin typeface="Times New Roman"/>
                <a:cs typeface="Times New Roman"/>
              </a:rPr>
              <a:t> </a:t>
            </a:r>
            <a:r>
              <a:rPr sz="1800" b="1" spc="-30" dirty="0">
                <a:solidFill>
                  <a:srgbClr val="FFFFFF"/>
                </a:solidFill>
                <a:latin typeface="Times New Roman"/>
                <a:cs typeface="Times New Roman"/>
              </a:rPr>
              <a:t>ατομικό</a:t>
            </a:r>
            <a:r>
              <a:rPr sz="1800" spc="-30" dirty="0">
                <a:solidFill>
                  <a:srgbClr val="FFFFFF"/>
                </a:solidFill>
                <a:latin typeface="Lucida Sans Unicode"/>
                <a:cs typeface="Lucida Sans Unicode"/>
              </a:rPr>
              <a:t>:</a:t>
            </a:r>
            <a:r>
              <a:rPr sz="1800" spc="-120" dirty="0">
                <a:solidFill>
                  <a:srgbClr val="FFFFFF"/>
                </a:solidFill>
                <a:latin typeface="Lucida Sans Unicode"/>
                <a:cs typeface="Lucida Sans Unicode"/>
              </a:rPr>
              <a:t> </a:t>
            </a:r>
            <a:r>
              <a:rPr sz="1800" dirty="0">
                <a:solidFill>
                  <a:srgbClr val="FFFFFF"/>
                </a:solidFill>
                <a:latin typeface="Times New Roman"/>
                <a:cs typeface="Times New Roman"/>
              </a:rPr>
              <a:t>Το</a:t>
            </a:r>
            <a:r>
              <a:rPr sz="1800" spc="-5" dirty="0">
                <a:solidFill>
                  <a:srgbClr val="FFFFFF"/>
                </a:solidFill>
                <a:latin typeface="Times New Roman"/>
                <a:cs typeface="Times New Roman"/>
              </a:rPr>
              <a:t> </a:t>
            </a:r>
            <a:r>
              <a:rPr sz="1800" dirty="0">
                <a:solidFill>
                  <a:srgbClr val="FFFFFF"/>
                </a:solidFill>
                <a:latin typeface="Times New Roman"/>
                <a:cs typeface="Times New Roman"/>
              </a:rPr>
              <a:t>να</a:t>
            </a:r>
            <a:r>
              <a:rPr sz="1800" spc="-5" dirty="0">
                <a:solidFill>
                  <a:srgbClr val="FFFFFF"/>
                </a:solidFill>
                <a:latin typeface="Times New Roman"/>
                <a:cs typeface="Times New Roman"/>
              </a:rPr>
              <a:t> </a:t>
            </a:r>
            <a:r>
              <a:rPr sz="1800" dirty="0">
                <a:solidFill>
                  <a:srgbClr val="FFFFFF"/>
                </a:solidFill>
                <a:latin typeface="Times New Roman"/>
                <a:cs typeface="Times New Roman"/>
              </a:rPr>
              <a:t>ζητάμε</a:t>
            </a:r>
            <a:r>
              <a:rPr sz="1800" spc="-5" dirty="0">
                <a:solidFill>
                  <a:srgbClr val="FFFFFF"/>
                </a:solidFill>
                <a:latin typeface="Times New Roman"/>
                <a:cs typeface="Times New Roman"/>
              </a:rPr>
              <a:t> </a:t>
            </a:r>
            <a:r>
              <a:rPr sz="1800" dirty="0">
                <a:solidFill>
                  <a:srgbClr val="FFFFFF"/>
                </a:solidFill>
                <a:latin typeface="Times New Roman"/>
                <a:cs typeface="Times New Roman"/>
              </a:rPr>
              <a:t>από</a:t>
            </a:r>
            <a:r>
              <a:rPr sz="1800" spc="-5" dirty="0">
                <a:solidFill>
                  <a:srgbClr val="FFFFFF"/>
                </a:solidFill>
                <a:latin typeface="Times New Roman"/>
                <a:cs typeface="Times New Roman"/>
              </a:rPr>
              <a:t> </a:t>
            </a:r>
            <a:r>
              <a:rPr sz="1800" dirty="0">
                <a:solidFill>
                  <a:srgbClr val="FFFFFF"/>
                </a:solidFill>
                <a:latin typeface="Times New Roman"/>
                <a:cs typeface="Times New Roman"/>
              </a:rPr>
              <a:t>τους συμμετέχοντες</a:t>
            </a:r>
            <a:r>
              <a:rPr sz="1800" spc="-5" dirty="0">
                <a:solidFill>
                  <a:srgbClr val="FFFFFF"/>
                </a:solidFill>
                <a:latin typeface="Times New Roman"/>
                <a:cs typeface="Times New Roman"/>
              </a:rPr>
              <a:t> </a:t>
            </a:r>
            <a:r>
              <a:rPr sz="1800" dirty="0">
                <a:solidFill>
                  <a:srgbClr val="FFFFFF"/>
                </a:solidFill>
                <a:latin typeface="Times New Roman"/>
                <a:cs typeface="Times New Roman"/>
              </a:rPr>
              <a:t>να</a:t>
            </a:r>
            <a:r>
              <a:rPr sz="1800" spc="-5" dirty="0">
                <a:solidFill>
                  <a:srgbClr val="FFFFFF"/>
                </a:solidFill>
                <a:latin typeface="Times New Roman"/>
                <a:cs typeface="Times New Roman"/>
              </a:rPr>
              <a:t> </a:t>
            </a:r>
            <a:r>
              <a:rPr sz="1800" dirty="0">
                <a:solidFill>
                  <a:srgbClr val="FFFFFF"/>
                </a:solidFill>
                <a:latin typeface="Times New Roman"/>
                <a:cs typeface="Times New Roman"/>
              </a:rPr>
              <a:t>βρουν</a:t>
            </a:r>
            <a:r>
              <a:rPr sz="1800" spc="-10" dirty="0">
                <a:solidFill>
                  <a:srgbClr val="FFFFFF"/>
                </a:solidFill>
                <a:latin typeface="Times New Roman"/>
                <a:cs typeface="Times New Roman"/>
              </a:rPr>
              <a:t> </a:t>
            </a:r>
            <a:r>
              <a:rPr sz="1800" dirty="0">
                <a:solidFill>
                  <a:srgbClr val="FFFFFF"/>
                </a:solidFill>
                <a:latin typeface="Times New Roman"/>
                <a:cs typeface="Times New Roman"/>
              </a:rPr>
              <a:t>ένα</a:t>
            </a:r>
            <a:r>
              <a:rPr sz="1800" spc="-5" dirty="0">
                <a:solidFill>
                  <a:srgbClr val="FFFFFF"/>
                </a:solidFill>
                <a:latin typeface="Times New Roman"/>
                <a:cs typeface="Times New Roman"/>
              </a:rPr>
              <a:t> </a:t>
            </a:r>
            <a:r>
              <a:rPr sz="1800" dirty="0">
                <a:solidFill>
                  <a:srgbClr val="FFFFFF"/>
                </a:solidFill>
                <a:latin typeface="Times New Roman"/>
                <a:cs typeface="Times New Roman"/>
              </a:rPr>
              <a:t>μέρος</a:t>
            </a:r>
            <a:r>
              <a:rPr sz="1800" spc="-5" dirty="0">
                <a:solidFill>
                  <a:srgbClr val="FFFFFF"/>
                </a:solidFill>
                <a:latin typeface="Times New Roman"/>
                <a:cs typeface="Times New Roman"/>
              </a:rPr>
              <a:t> </a:t>
            </a:r>
            <a:r>
              <a:rPr sz="1800" dirty="0">
                <a:solidFill>
                  <a:srgbClr val="FFFFFF"/>
                </a:solidFill>
                <a:latin typeface="Times New Roman"/>
                <a:cs typeface="Times New Roman"/>
              </a:rPr>
              <a:t>που</a:t>
            </a:r>
            <a:r>
              <a:rPr sz="1800" spc="-10" dirty="0">
                <a:solidFill>
                  <a:srgbClr val="FFFFFF"/>
                </a:solidFill>
                <a:latin typeface="Times New Roman"/>
                <a:cs typeface="Times New Roman"/>
              </a:rPr>
              <a:t> </a:t>
            </a:r>
            <a:r>
              <a:rPr sz="1800" dirty="0">
                <a:solidFill>
                  <a:srgbClr val="FFFFFF"/>
                </a:solidFill>
                <a:latin typeface="Times New Roman"/>
                <a:cs typeface="Times New Roman"/>
              </a:rPr>
              <a:t>τους</a:t>
            </a:r>
            <a:r>
              <a:rPr sz="1800" spc="-5" dirty="0">
                <a:solidFill>
                  <a:srgbClr val="FFFFFF"/>
                </a:solidFill>
                <a:latin typeface="Times New Roman"/>
                <a:cs typeface="Times New Roman"/>
              </a:rPr>
              <a:t> </a:t>
            </a:r>
            <a:r>
              <a:rPr sz="1800" spc="-10" dirty="0">
                <a:solidFill>
                  <a:srgbClr val="FFFFFF"/>
                </a:solidFill>
                <a:latin typeface="Times New Roman"/>
                <a:cs typeface="Times New Roman"/>
              </a:rPr>
              <a:t>αρέσει/ </a:t>
            </a:r>
            <a:r>
              <a:rPr sz="1800" dirty="0">
                <a:solidFill>
                  <a:srgbClr val="FFFFFF"/>
                </a:solidFill>
                <a:latin typeface="Times New Roman"/>
                <a:cs typeface="Times New Roman"/>
              </a:rPr>
              <a:t>αγαπούν,</a:t>
            </a:r>
            <a:r>
              <a:rPr sz="1800" spc="-10" dirty="0">
                <a:solidFill>
                  <a:srgbClr val="FFFFFF"/>
                </a:solidFill>
                <a:latin typeface="Times New Roman"/>
                <a:cs typeface="Times New Roman"/>
              </a:rPr>
              <a:t> </a:t>
            </a:r>
            <a:r>
              <a:rPr sz="1800" dirty="0">
                <a:solidFill>
                  <a:srgbClr val="FFFFFF"/>
                </a:solidFill>
                <a:latin typeface="Times New Roman"/>
                <a:cs typeface="Times New Roman"/>
              </a:rPr>
              <a:t>μειώνει</a:t>
            </a:r>
            <a:r>
              <a:rPr sz="1800" spc="-15" dirty="0">
                <a:solidFill>
                  <a:srgbClr val="FFFFFF"/>
                </a:solidFill>
                <a:latin typeface="Times New Roman"/>
                <a:cs typeface="Times New Roman"/>
              </a:rPr>
              <a:t> </a:t>
            </a:r>
            <a:r>
              <a:rPr sz="1800" dirty="0">
                <a:solidFill>
                  <a:srgbClr val="FFFFFF"/>
                </a:solidFill>
                <a:latin typeface="Times New Roman"/>
                <a:cs typeface="Times New Roman"/>
              </a:rPr>
              <a:t>τα</a:t>
            </a:r>
            <a:r>
              <a:rPr sz="1800" spc="-10" dirty="0">
                <a:solidFill>
                  <a:srgbClr val="FFFFFF"/>
                </a:solidFill>
                <a:latin typeface="Times New Roman"/>
                <a:cs typeface="Times New Roman"/>
              </a:rPr>
              <a:t> εμπόδια</a:t>
            </a:r>
            <a:endParaRPr sz="1800">
              <a:latin typeface="Times New Roman"/>
              <a:cs typeface="Times New Roman"/>
            </a:endParaRPr>
          </a:p>
          <a:p>
            <a:pPr marL="521970" indent="-286385">
              <a:lnSpc>
                <a:spcPts val="1685"/>
              </a:lnSpc>
              <a:buFont typeface="Arial"/>
              <a:buChar char="•"/>
              <a:tabLst>
                <a:tab pos="521970" algn="l"/>
              </a:tabLst>
            </a:pPr>
            <a:r>
              <a:rPr sz="1800" dirty="0">
                <a:solidFill>
                  <a:srgbClr val="FFFFFF"/>
                </a:solidFill>
                <a:latin typeface="Times New Roman"/>
                <a:cs typeface="Times New Roman"/>
              </a:rPr>
              <a:t>Από</a:t>
            </a:r>
            <a:r>
              <a:rPr sz="1800" spc="-25" dirty="0">
                <a:solidFill>
                  <a:srgbClr val="FFFFFF"/>
                </a:solidFill>
                <a:latin typeface="Times New Roman"/>
                <a:cs typeface="Times New Roman"/>
              </a:rPr>
              <a:t> </a:t>
            </a:r>
            <a:r>
              <a:rPr sz="1800" dirty="0">
                <a:solidFill>
                  <a:srgbClr val="FFFFFF"/>
                </a:solidFill>
                <a:latin typeface="Times New Roman"/>
                <a:cs typeface="Times New Roman"/>
              </a:rPr>
              <a:t>τις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δοκιμές: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οι</a:t>
            </a:r>
            <a:r>
              <a:rPr sz="1800" spc="-25" dirty="0">
                <a:solidFill>
                  <a:srgbClr val="FFFFFF"/>
                </a:solidFill>
                <a:latin typeface="Times New Roman"/>
                <a:cs typeface="Times New Roman"/>
              </a:rPr>
              <a:t> </a:t>
            </a:r>
            <a:r>
              <a:rPr sz="1800" dirty="0">
                <a:solidFill>
                  <a:srgbClr val="FFFFFF"/>
                </a:solidFill>
                <a:latin typeface="Times New Roman"/>
                <a:cs typeface="Times New Roman"/>
              </a:rPr>
              <a:t>προσωπικές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ιστορίες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έχουν</a:t>
            </a:r>
            <a:r>
              <a:rPr sz="1800" spc="-25" dirty="0">
                <a:solidFill>
                  <a:srgbClr val="FFFFFF"/>
                </a:solidFill>
                <a:latin typeface="Times New Roman"/>
                <a:cs typeface="Times New Roman"/>
              </a:rPr>
              <a:t> </a:t>
            </a:r>
            <a:r>
              <a:rPr sz="1800" dirty="0">
                <a:solidFill>
                  <a:srgbClr val="FFFFFF"/>
                </a:solidFill>
                <a:latin typeface="Times New Roman"/>
                <a:cs typeface="Times New Roman"/>
              </a:rPr>
              <a:t>πολύ</a:t>
            </a:r>
            <a:r>
              <a:rPr sz="1800" spc="-30" dirty="0">
                <a:solidFill>
                  <a:srgbClr val="FFFFFF"/>
                </a:solidFill>
                <a:latin typeface="Times New Roman"/>
                <a:cs typeface="Times New Roman"/>
              </a:rPr>
              <a:t> </a:t>
            </a:r>
            <a:r>
              <a:rPr sz="1800" dirty="0">
                <a:solidFill>
                  <a:srgbClr val="FFFFFF"/>
                </a:solidFill>
                <a:latin typeface="Times New Roman"/>
                <a:cs typeface="Times New Roman"/>
              </a:rPr>
              <a:t>καλή</a:t>
            </a:r>
            <a:r>
              <a:rPr sz="1800" spc="-25" dirty="0">
                <a:solidFill>
                  <a:srgbClr val="FFFFFF"/>
                </a:solidFill>
                <a:latin typeface="Times New Roman"/>
                <a:cs typeface="Times New Roman"/>
              </a:rPr>
              <a:t> </a:t>
            </a:r>
            <a:r>
              <a:rPr sz="1800" dirty="0">
                <a:solidFill>
                  <a:srgbClr val="FFFFFF"/>
                </a:solidFill>
                <a:latin typeface="Times New Roman"/>
                <a:cs typeface="Times New Roman"/>
              </a:rPr>
              <a:t>απήχηση</a:t>
            </a:r>
            <a:r>
              <a:rPr sz="1800" spc="-20" dirty="0">
                <a:solidFill>
                  <a:srgbClr val="FFFFFF"/>
                </a:solidFill>
                <a:latin typeface="Times New Roman"/>
                <a:cs typeface="Times New Roman"/>
              </a:rPr>
              <a:t> </a:t>
            </a:r>
            <a:r>
              <a:rPr sz="1800" dirty="0">
                <a:solidFill>
                  <a:srgbClr val="FFFFFF"/>
                </a:solidFill>
                <a:latin typeface="Times New Roman"/>
                <a:cs typeface="Times New Roman"/>
              </a:rPr>
              <a:t>σε</a:t>
            </a:r>
            <a:r>
              <a:rPr sz="1800" spc="-25" dirty="0">
                <a:solidFill>
                  <a:srgbClr val="FFFFFF"/>
                </a:solidFill>
                <a:latin typeface="Times New Roman"/>
                <a:cs typeface="Times New Roman"/>
              </a:rPr>
              <a:t> </a:t>
            </a:r>
            <a:r>
              <a:rPr sz="1800" dirty="0">
                <a:solidFill>
                  <a:srgbClr val="FFFFFF"/>
                </a:solidFill>
                <a:latin typeface="Times New Roman"/>
                <a:cs typeface="Times New Roman"/>
              </a:rPr>
              <a:t>αυτή</a:t>
            </a:r>
            <a:r>
              <a:rPr sz="1800" spc="-25" dirty="0">
                <a:solidFill>
                  <a:srgbClr val="FFFFFF"/>
                </a:solidFill>
                <a:latin typeface="Times New Roman"/>
                <a:cs typeface="Times New Roman"/>
              </a:rPr>
              <a:t> </a:t>
            </a:r>
            <a:r>
              <a:rPr sz="1800" dirty="0">
                <a:solidFill>
                  <a:srgbClr val="FFFFFF"/>
                </a:solidFill>
                <a:latin typeface="Times New Roman"/>
                <a:cs typeface="Times New Roman"/>
              </a:rPr>
              <a:t>την</a:t>
            </a:r>
            <a:r>
              <a:rPr sz="1800" spc="-25" dirty="0">
                <a:solidFill>
                  <a:srgbClr val="FFFFFF"/>
                </a:solidFill>
                <a:latin typeface="Times New Roman"/>
                <a:cs typeface="Times New Roman"/>
              </a:rPr>
              <a:t> </a:t>
            </a:r>
            <a:r>
              <a:rPr sz="1800" dirty="0">
                <a:solidFill>
                  <a:srgbClr val="FFFFFF"/>
                </a:solidFill>
                <a:latin typeface="Times New Roman"/>
                <a:cs typeface="Times New Roman"/>
              </a:rPr>
              <a:t>ενότητα.</a:t>
            </a:r>
            <a:r>
              <a:rPr sz="1800" spc="-25" dirty="0">
                <a:solidFill>
                  <a:srgbClr val="FFFFFF"/>
                </a:solidFill>
                <a:latin typeface="Times New Roman"/>
                <a:cs typeface="Times New Roman"/>
              </a:rPr>
              <a:t> </a:t>
            </a:r>
            <a:r>
              <a:rPr sz="1800" dirty="0">
                <a:solidFill>
                  <a:srgbClr val="FFFFFF"/>
                </a:solidFill>
                <a:latin typeface="Times New Roman"/>
                <a:cs typeface="Times New Roman"/>
              </a:rPr>
              <a:t>Όταν</a:t>
            </a:r>
            <a:r>
              <a:rPr sz="1800" spc="-30" dirty="0">
                <a:solidFill>
                  <a:srgbClr val="FFFFFF"/>
                </a:solidFill>
                <a:latin typeface="Times New Roman"/>
                <a:cs typeface="Times New Roman"/>
              </a:rPr>
              <a:t> </a:t>
            </a:r>
            <a:r>
              <a:rPr sz="1800" dirty="0">
                <a:solidFill>
                  <a:srgbClr val="FFFFFF"/>
                </a:solidFill>
                <a:latin typeface="Times New Roman"/>
                <a:cs typeface="Times New Roman"/>
              </a:rPr>
              <a:t>οι</a:t>
            </a:r>
            <a:r>
              <a:rPr sz="1800" spc="-25" dirty="0">
                <a:solidFill>
                  <a:srgbClr val="FFFFFF"/>
                </a:solidFill>
                <a:latin typeface="Times New Roman"/>
                <a:cs typeface="Times New Roman"/>
              </a:rPr>
              <a:t> </a:t>
            </a:r>
            <a:r>
              <a:rPr sz="1800" spc="-10" dirty="0">
                <a:solidFill>
                  <a:srgbClr val="FFFFFF"/>
                </a:solidFill>
                <a:latin typeface="Times New Roman"/>
                <a:cs typeface="Times New Roman"/>
              </a:rPr>
              <a:t>εκπαιδευτικοί</a:t>
            </a:r>
            <a:r>
              <a:rPr sz="1800" spc="-30" dirty="0">
                <a:solidFill>
                  <a:srgbClr val="FFFFFF"/>
                </a:solidFill>
                <a:latin typeface="Times New Roman"/>
                <a:cs typeface="Times New Roman"/>
              </a:rPr>
              <a:t> </a:t>
            </a:r>
            <a:r>
              <a:rPr sz="1800" dirty="0">
                <a:solidFill>
                  <a:srgbClr val="FFFFFF"/>
                </a:solidFill>
                <a:latin typeface="Times New Roman"/>
                <a:cs typeface="Times New Roman"/>
              </a:rPr>
              <a:t>ή</a:t>
            </a:r>
            <a:r>
              <a:rPr sz="1800" spc="-25" dirty="0">
                <a:solidFill>
                  <a:srgbClr val="FFFFFF"/>
                </a:solidFill>
                <a:latin typeface="Times New Roman"/>
                <a:cs typeface="Times New Roman"/>
              </a:rPr>
              <a:t> οι</a:t>
            </a:r>
            <a:endParaRPr sz="1800">
              <a:latin typeface="Times New Roman"/>
              <a:cs typeface="Times New Roman"/>
            </a:endParaRPr>
          </a:p>
          <a:p>
            <a:pPr marL="521970" marR="549910">
              <a:lnSpc>
                <a:spcPct val="100000"/>
              </a:lnSpc>
              <a:spcBef>
                <a:spcPts val="5"/>
              </a:spcBef>
            </a:pPr>
            <a:r>
              <a:rPr sz="1800" spc="-10" dirty="0">
                <a:solidFill>
                  <a:srgbClr val="FFFFFF"/>
                </a:solidFill>
                <a:latin typeface="Times New Roman"/>
                <a:cs typeface="Times New Roman"/>
              </a:rPr>
              <a:t>ηλικιωμένοι</a:t>
            </a:r>
            <a:r>
              <a:rPr sz="1800" spc="-30" dirty="0">
                <a:solidFill>
                  <a:srgbClr val="FFFFFF"/>
                </a:solidFill>
                <a:latin typeface="Times New Roman"/>
                <a:cs typeface="Times New Roman"/>
              </a:rPr>
              <a:t> </a:t>
            </a:r>
            <a:r>
              <a:rPr sz="1800" dirty="0">
                <a:solidFill>
                  <a:srgbClr val="FFFFFF"/>
                </a:solidFill>
                <a:latin typeface="Times New Roman"/>
                <a:cs typeface="Times New Roman"/>
              </a:rPr>
              <a:t>μοιράζονταν</a:t>
            </a:r>
            <a:r>
              <a:rPr sz="1800" spc="-30" dirty="0">
                <a:solidFill>
                  <a:srgbClr val="FFFFFF"/>
                </a:solidFill>
                <a:latin typeface="Times New Roman"/>
                <a:cs typeface="Times New Roman"/>
              </a:rPr>
              <a:t> </a:t>
            </a:r>
            <a:r>
              <a:rPr sz="1800" dirty="0">
                <a:solidFill>
                  <a:srgbClr val="FFFFFF"/>
                </a:solidFill>
                <a:latin typeface="Times New Roman"/>
                <a:cs typeface="Times New Roman"/>
              </a:rPr>
              <a:t>ιστορίες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για</a:t>
            </a:r>
            <a:r>
              <a:rPr sz="1800" spc="-25" dirty="0">
                <a:solidFill>
                  <a:srgbClr val="FFFFFF"/>
                </a:solidFill>
                <a:latin typeface="Times New Roman"/>
                <a:cs typeface="Times New Roman"/>
              </a:rPr>
              <a:t> </a:t>
            </a:r>
            <a:r>
              <a:rPr sz="1800" dirty="0">
                <a:solidFill>
                  <a:srgbClr val="FFFFFF"/>
                </a:solidFill>
                <a:latin typeface="Times New Roman"/>
                <a:cs typeface="Times New Roman"/>
              </a:rPr>
              <a:t>ψευδείς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ειδήσεις</a:t>
            </a:r>
            <a:r>
              <a:rPr sz="1800" spc="-25" dirty="0">
                <a:solidFill>
                  <a:srgbClr val="FFFFFF"/>
                </a:solidFill>
                <a:latin typeface="Times New Roman"/>
                <a:cs typeface="Times New Roman"/>
              </a:rPr>
              <a:t> </a:t>
            </a:r>
            <a:r>
              <a:rPr sz="1800" dirty="0">
                <a:solidFill>
                  <a:srgbClr val="FFFFFF"/>
                </a:solidFill>
                <a:latin typeface="Times New Roman"/>
                <a:cs typeface="Times New Roman"/>
              </a:rPr>
              <a:t>στις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οποίες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είχαν</a:t>
            </a:r>
            <a:r>
              <a:rPr sz="1800" spc="-25" dirty="0">
                <a:solidFill>
                  <a:srgbClr val="FFFFFF"/>
                </a:solidFill>
                <a:latin typeface="Times New Roman"/>
                <a:cs typeface="Times New Roman"/>
              </a:rPr>
              <a:t> </a:t>
            </a:r>
            <a:r>
              <a:rPr sz="1800" dirty="0">
                <a:solidFill>
                  <a:srgbClr val="FFFFFF"/>
                </a:solidFill>
                <a:latin typeface="Times New Roman"/>
                <a:cs typeface="Times New Roman"/>
              </a:rPr>
              <a:t>πέσει</a:t>
            </a:r>
            <a:r>
              <a:rPr sz="1800" spc="-30" dirty="0">
                <a:solidFill>
                  <a:srgbClr val="FFFFFF"/>
                </a:solidFill>
                <a:latin typeface="Times New Roman"/>
                <a:cs typeface="Times New Roman"/>
              </a:rPr>
              <a:t> </a:t>
            </a:r>
            <a:r>
              <a:rPr sz="1800" dirty="0">
                <a:solidFill>
                  <a:srgbClr val="FFFFFF"/>
                </a:solidFill>
                <a:latin typeface="Times New Roman"/>
                <a:cs typeface="Times New Roman"/>
              </a:rPr>
              <a:t>θύματα</a:t>
            </a:r>
            <a:r>
              <a:rPr sz="1800" spc="-25" dirty="0">
                <a:solidFill>
                  <a:srgbClr val="FFFFFF"/>
                </a:solidFill>
                <a:latin typeface="Times New Roman"/>
                <a:cs typeface="Times New Roman"/>
              </a:rPr>
              <a:t> </a:t>
            </a:r>
            <a:r>
              <a:rPr sz="1800" dirty="0">
                <a:solidFill>
                  <a:srgbClr val="FFFFFF"/>
                </a:solidFill>
                <a:latin typeface="Times New Roman"/>
                <a:cs typeface="Times New Roman"/>
              </a:rPr>
              <a:t>ή</a:t>
            </a:r>
            <a:r>
              <a:rPr sz="1800" spc="-25" dirty="0">
                <a:solidFill>
                  <a:srgbClr val="FFFFFF"/>
                </a:solidFill>
                <a:latin typeface="Times New Roman"/>
                <a:cs typeface="Times New Roman"/>
              </a:rPr>
              <a:t> </a:t>
            </a:r>
            <a:r>
              <a:rPr sz="1800" dirty="0">
                <a:solidFill>
                  <a:srgbClr val="FFFFFF"/>
                </a:solidFill>
                <a:latin typeface="Times New Roman"/>
                <a:cs typeface="Times New Roman"/>
              </a:rPr>
              <a:t>για</a:t>
            </a:r>
            <a:r>
              <a:rPr sz="1800" spc="-25" dirty="0">
                <a:solidFill>
                  <a:srgbClr val="FFFFFF"/>
                </a:solidFill>
                <a:latin typeface="Times New Roman"/>
                <a:cs typeface="Times New Roman"/>
              </a:rPr>
              <a:t> </a:t>
            </a:r>
            <a:r>
              <a:rPr sz="1800" dirty="0">
                <a:solidFill>
                  <a:srgbClr val="FFFFFF"/>
                </a:solidFill>
                <a:latin typeface="Times New Roman"/>
                <a:cs typeface="Times New Roman"/>
              </a:rPr>
              <a:t>ύποπτους</a:t>
            </a:r>
            <a:r>
              <a:rPr sz="1800" spc="-25" dirty="0">
                <a:solidFill>
                  <a:srgbClr val="FFFFFF"/>
                </a:solidFill>
                <a:latin typeface="Times New Roman"/>
                <a:cs typeface="Times New Roman"/>
              </a:rPr>
              <a:t> </a:t>
            </a:r>
            <a:r>
              <a:rPr sz="1800" dirty="0">
                <a:solidFill>
                  <a:srgbClr val="FFFFFF"/>
                </a:solidFill>
                <a:latin typeface="Times New Roman"/>
                <a:cs typeface="Times New Roman"/>
              </a:rPr>
              <a:t>συνδέσμους</a:t>
            </a:r>
            <a:r>
              <a:rPr sz="1800" spc="-25" dirty="0">
                <a:solidFill>
                  <a:srgbClr val="FFFFFF"/>
                </a:solidFill>
                <a:latin typeface="Times New Roman"/>
                <a:cs typeface="Times New Roman"/>
              </a:rPr>
              <a:t> </a:t>
            </a:r>
            <a:r>
              <a:rPr sz="1800" spc="-10" dirty="0">
                <a:solidFill>
                  <a:srgbClr val="FFFFFF"/>
                </a:solidFill>
                <a:latin typeface="Times New Roman"/>
                <a:cs typeface="Times New Roman"/>
              </a:rPr>
              <a:t>στους </a:t>
            </a:r>
            <a:r>
              <a:rPr sz="1800" dirty="0">
                <a:solidFill>
                  <a:srgbClr val="FFFFFF"/>
                </a:solidFill>
                <a:latin typeface="Times New Roman"/>
                <a:cs typeface="Times New Roman"/>
              </a:rPr>
              <a:t>οποίους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είχαν</a:t>
            </a:r>
            <a:r>
              <a:rPr sz="1800" spc="-30" dirty="0">
                <a:solidFill>
                  <a:srgbClr val="FFFFFF"/>
                </a:solidFill>
                <a:latin typeface="Times New Roman"/>
                <a:cs typeface="Times New Roman"/>
              </a:rPr>
              <a:t> </a:t>
            </a:r>
            <a:r>
              <a:rPr sz="1800" dirty="0">
                <a:solidFill>
                  <a:srgbClr val="FFFFFF"/>
                </a:solidFill>
                <a:latin typeface="Times New Roman"/>
                <a:cs typeface="Times New Roman"/>
              </a:rPr>
              <a:t>κάνει</a:t>
            </a:r>
            <a:r>
              <a:rPr sz="1800" spc="-30" dirty="0">
                <a:solidFill>
                  <a:srgbClr val="FFFFFF"/>
                </a:solidFill>
                <a:latin typeface="Times New Roman"/>
                <a:cs typeface="Times New Roman"/>
              </a:rPr>
              <a:t> </a:t>
            </a:r>
            <a:r>
              <a:rPr sz="1800" dirty="0">
                <a:solidFill>
                  <a:srgbClr val="FFFFFF"/>
                </a:solidFill>
                <a:latin typeface="Times New Roman"/>
                <a:cs typeface="Times New Roman"/>
              </a:rPr>
              <a:t>κλικ,</a:t>
            </a:r>
            <a:r>
              <a:rPr sz="1800" spc="-25" dirty="0">
                <a:solidFill>
                  <a:srgbClr val="FFFFFF"/>
                </a:solidFill>
                <a:latin typeface="Times New Roman"/>
                <a:cs typeface="Times New Roman"/>
              </a:rPr>
              <a:t> </a:t>
            </a:r>
            <a:r>
              <a:rPr sz="1800" dirty="0">
                <a:solidFill>
                  <a:srgbClr val="FFFFFF"/>
                </a:solidFill>
                <a:latin typeface="Times New Roman"/>
                <a:cs typeface="Times New Roman"/>
              </a:rPr>
              <a:t>οι</a:t>
            </a:r>
            <a:r>
              <a:rPr sz="1800" spc="-30" dirty="0">
                <a:solidFill>
                  <a:srgbClr val="FFFFFF"/>
                </a:solidFill>
                <a:latin typeface="Times New Roman"/>
                <a:cs typeface="Times New Roman"/>
              </a:rPr>
              <a:t> </a:t>
            </a:r>
            <a:r>
              <a:rPr sz="1800" dirty="0">
                <a:solidFill>
                  <a:srgbClr val="FFFFFF"/>
                </a:solidFill>
                <a:latin typeface="Times New Roman"/>
                <a:cs typeface="Times New Roman"/>
              </a:rPr>
              <a:t>νεαροί</a:t>
            </a:r>
            <a:r>
              <a:rPr sz="1800" spc="-30" dirty="0">
                <a:solidFill>
                  <a:srgbClr val="FFFFFF"/>
                </a:solidFill>
                <a:latin typeface="Times New Roman"/>
                <a:cs typeface="Times New Roman"/>
              </a:rPr>
              <a:t> </a:t>
            </a:r>
            <a:r>
              <a:rPr sz="1800" dirty="0">
                <a:solidFill>
                  <a:srgbClr val="FFFFFF"/>
                </a:solidFill>
                <a:latin typeface="Times New Roman"/>
                <a:cs typeface="Times New Roman"/>
              </a:rPr>
              <a:t>συμμετέχοντες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έδειχναν</a:t>
            </a:r>
            <a:r>
              <a:rPr sz="1800" spc="-25" dirty="0">
                <a:solidFill>
                  <a:srgbClr val="FFFFFF"/>
                </a:solidFill>
                <a:latin typeface="Times New Roman"/>
                <a:cs typeface="Times New Roman"/>
              </a:rPr>
              <a:t> </a:t>
            </a:r>
            <a:r>
              <a:rPr sz="1800" dirty="0">
                <a:solidFill>
                  <a:srgbClr val="FFFFFF"/>
                </a:solidFill>
                <a:latin typeface="Times New Roman"/>
                <a:cs typeface="Times New Roman"/>
              </a:rPr>
              <a:t>αισθητά</a:t>
            </a:r>
            <a:r>
              <a:rPr sz="1800" spc="-25" dirty="0">
                <a:solidFill>
                  <a:srgbClr val="FFFFFF"/>
                </a:solidFill>
                <a:latin typeface="Times New Roman"/>
                <a:cs typeface="Times New Roman"/>
              </a:rPr>
              <a:t> </a:t>
            </a:r>
            <a:r>
              <a:rPr sz="1800" dirty="0">
                <a:solidFill>
                  <a:srgbClr val="FFFFFF"/>
                </a:solidFill>
                <a:latin typeface="Times New Roman"/>
                <a:cs typeface="Times New Roman"/>
              </a:rPr>
              <a:t>μεγαλύτερη</a:t>
            </a:r>
            <a:r>
              <a:rPr sz="1800" spc="-25" dirty="0">
                <a:solidFill>
                  <a:srgbClr val="FFFFFF"/>
                </a:solidFill>
                <a:latin typeface="Times New Roman"/>
                <a:cs typeface="Times New Roman"/>
              </a:rPr>
              <a:t> </a:t>
            </a:r>
            <a:r>
              <a:rPr sz="1800" dirty="0">
                <a:solidFill>
                  <a:srgbClr val="FFFFFF"/>
                </a:solidFill>
                <a:latin typeface="Times New Roman"/>
                <a:cs typeface="Times New Roman"/>
              </a:rPr>
              <a:t>συμμετοχή</a:t>
            </a:r>
            <a:r>
              <a:rPr sz="1800" spc="-25" dirty="0">
                <a:solidFill>
                  <a:srgbClr val="FFFFFF"/>
                </a:solidFill>
                <a:latin typeface="Times New Roman"/>
                <a:cs typeface="Times New Roman"/>
              </a:rPr>
              <a:t> </a:t>
            </a:r>
            <a:r>
              <a:rPr sz="1800" dirty="0">
                <a:solidFill>
                  <a:srgbClr val="FFFFFF"/>
                </a:solidFill>
                <a:latin typeface="Times New Roman"/>
                <a:cs typeface="Times New Roman"/>
              </a:rPr>
              <a:t>—</a:t>
            </a:r>
            <a:r>
              <a:rPr sz="1800" spc="-25" dirty="0">
                <a:solidFill>
                  <a:srgbClr val="FFFFFF"/>
                </a:solidFill>
                <a:latin typeface="Times New Roman"/>
                <a:cs typeface="Times New Roman"/>
              </a:rPr>
              <a:t> </a:t>
            </a:r>
            <a:r>
              <a:rPr sz="1800" b="1" dirty="0">
                <a:solidFill>
                  <a:srgbClr val="FFFFFF"/>
                </a:solidFill>
                <a:latin typeface="Times New Roman"/>
                <a:cs typeface="Times New Roman"/>
              </a:rPr>
              <a:t>και</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η</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όλη</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συνεδρία</a:t>
            </a:r>
            <a:r>
              <a:rPr sz="1800" b="1" spc="-30" dirty="0">
                <a:solidFill>
                  <a:srgbClr val="FFFFFF"/>
                </a:solidFill>
                <a:latin typeface="Times New Roman"/>
                <a:cs typeface="Times New Roman"/>
              </a:rPr>
              <a:t> </a:t>
            </a:r>
            <a:r>
              <a:rPr sz="1800" b="1" spc="-20" dirty="0">
                <a:solidFill>
                  <a:srgbClr val="FFFFFF"/>
                </a:solidFill>
                <a:latin typeface="Times New Roman"/>
                <a:cs typeface="Times New Roman"/>
              </a:rPr>
              <a:t>είχε</a:t>
            </a:r>
            <a:endParaRPr sz="1800">
              <a:latin typeface="Times New Roman"/>
              <a:cs typeface="Times New Roman"/>
            </a:endParaRPr>
          </a:p>
          <a:p>
            <a:pPr marL="521970">
              <a:lnSpc>
                <a:spcPct val="100000"/>
              </a:lnSpc>
              <a:spcBef>
                <a:spcPts val="475"/>
              </a:spcBef>
            </a:pPr>
            <a:r>
              <a:rPr sz="1800" b="1" dirty="0">
                <a:solidFill>
                  <a:srgbClr val="FFFFFF"/>
                </a:solidFill>
                <a:latin typeface="Times New Roman"/>
                <a:cs typeface="Times New Roman"/>
              </a:rPr>
              <a:t>μια</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πιο</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ζεστή</a:t>
            </a:r>
            <a:r>
              <a:rPr sz="1800" b="1" spc="-20" dirty="0">
                <a:solidFill>
                  <a:srgbClr val="FFFFFF"/>
                </a:solidFill>
                <a:latin typeface="Times New Roman"/>
                <a:cs typeface="Times New Roman"/>
              </a:rPr>
              <a:t> </a:t>
            </a:r>
            <a:r>
              <a:rPr sz="1800" b="1" dirty="0">
                <a:solidFill>
                  <a:srgbClr val="FFFFFF"/>
                </a:solidFill>
                <a:latin typeface="Times New Roman"/>
                <a:cs typeface="Times New Roman"/>
              </a:rPr>
              <a:t>και</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ανθρώπινη</a:t>
            </a:r>
            <a:r>
              <a:rPr sz="1800" b="1" spc="-20" dirty="0">
                <a:solidFill>
                  <a:srgbClr val="FFFFFF"/>
                </a:solidFill>
                <a:latin typeface="Times New Roman"/>
                <a:cs typeface="Times New Roman"/>
              </a:rPr>
              <a:t> </a:t>
            </a:r>
            <a:r>
              <a:rPr sz="1800" b="1" dirty="0">
                <a:solidFill>
                  <a:srgbClr val="FFFFFF"/>
                </a:solidFill>
                <a:latin typeface="Times New Roman"/>
                <a:cs typeface="Times New Roman"/>
              </a:rPr>
              <a:t>ατμόσφαιρα</a:t>
            </a:r>
            <a:r>
              <a:rPr sz="1800" dirty="0">
                <a:solidFill>
                  <a:srgbClr val="FFFFFF"/>
                </a:solidFill>
                <a:latin typeface="Times New Roman"/>
                <a:cs typeface="Times New Roman"/>
              </a:rPr>
              <a:t>.</a:t>
            </a:r>
            <a:r>
              <a:rPr sz="1800" spc="-20" dirty="0">
                <a:solidFill>
                  <a:srgbClr val="FFFFFF"/>
                </a:solidFill>
                <a:latin typeface="Times New Roman"/>
                <a:cs typeface="Times New Roman"/>
              </a:rPr>
              <a:t> </a:t>
            </a:r>
            <a:r>
              <a:rPr sz="1800" dirty="0">
                <a:solidFill>
                  <a:srgbClr val="FFFFFF"/>
                </a:solidFill>
                <a:latin typeface="Times New Roman"/>
                <a:cs typeface="Times New Roman"/>
              </a:rPr>
              <a:t>Φροντίστε</a:t>
            </a:r>
            <a:r>
              <a:rPr sz="1800" spc="-20" dirty="0">
                <a:solidFill>
                  <a:srgbClr val="FFFFFF"/>
                </a:solidFill>
                <a:latin typeface="Times New Roman"/>
                <a:cs typeface="Times New Roman"/>
              </a:rPr>
              <a:t> </a:t>
            </a:r>
            <a:r>
              <a:rPr sz="1800" dirty="0">
                <a:solidFill>
                  <a:srgbClr val="FFFFFF"/>
                </a:solidFill>
                <a:latin typeface="Times New Roman"/>
                <a:cs typeface="Times New Roman"/>
              </a:rPr>
              <a:t>να</a:t>
            </a:r>
            <a:r>
              <a:rPr sz="1800" spc="-20" dirty="0">
                <a:solidFill>
                  <a:srgbClr val="FFFFFF"/>
                </a:solidFill>
                <a:latin typeface="Times New Roman"/>
                <a:cs typeface="Times New Roman"/>
              </a:rPr>
              <a:t> </a:t>
            </a:r>
            <a:r>
              <a:rPr sz="1800" dirty="0">
                <a:solidFill>
                  <a:srgbClr val="FFFFFF"/>
                </a:solidFill>
                <a:latin typeface="Times New Roman"/>
                <a:cs typeface="Times New Roman"/>
              </a:rPr>
              <a:t>αφήσετε</a:t>
            </a:r>
            <a:r>
              <a:rPr sz="1800" spc="-20" dirty="0">
                <a:solidFill>
                  <a:srgbClr val="FFFFFF"/>
                </a:solidFill>
                <a:latin typeface="Times New Roman"/>
                <a:cs typeface="Times New Roman"/>
              </a:rPr>
              <a:t> </a:t>
            </a:r>
            <a:r>
              <a:rPr sz="1800" dirty="0">
                <a:solidFill>
                  <a:srgbClr val="FFFFFF"/>
                </a:solidFill>
                <a:latin typeface="Times New Roman"/>
                <a:cs typeface="Times New Roman"/>
              </a:rPr>
              <a:t>χώρο</a:t>
            </a:r>
            <a:r>
              <a:rPr sz="1800" spc="-20" dirty="0">
                <a:solidFill>
                  <a:srgbClr val="FFFFFF"/>
                </a:solidFill>
                <a:latin typeface="Times New Roman"/>
                <a:cs typeface="Times New Roman"/>
              </a:rPr>
              <a:t> </a:t>
            </a:r>
            <a:r>
              <a:rPr sz="1800" dirty="0">
                <a:solidFill>
                  <a:srgbClr val="FFFFFF"/>
                </a:solidFill>
                <a:latin typeface="Times New Roman"/>
                <a:cs typeface="Times New Roman"/>
              </a:rPr>
              <a:t>για</a:t>
            </a:r>
            <a:r>
              <a:rPr sz="1800" spc="-20" dirty="0">
                <a:solidFill>
                  <a:srgbClr val="FFFFFF"/>
                </a:solidFill>
                <a:latin typeface="Times New Roman"/>
                <a:cs typeface="Times New Roman"/>
              </a:rPr>
              <a:t> </a:t>
            </a:r>
            <a:r>
              <a:rPr sz="1800" dirty="0">
                <a:solidFill>
                  <a:srgbClr val="FFFFFF"/>
                </a:solidFill>
                <a:latin typeface="Times New Roman"/>
                <a:cs typeface="Times New Roman"/>
              </a:rPr>
              <a:t>αυτού</a:t>
            </a:r>
            <a:r>
              <a:rPr sz="1800" spc="-25" dirty="0">
                <a:solidFill>
                  <a:srgbClr val="FFFFFF"/>
                </a:solidFill>
                <a:latin typeface="Times New Roman"/>
                <a:cs typeface="Times New Roman"/>
              </a:rPr>
              <a:t> </a:t>
            </a:r>
            <a:r>
              <a:rPr sz="1800" dirty="0">
                <a:solidFill>
                  <a:srgbClr val="FFFFFF"/>
                </a:solidFill>
                <a:latin typeface="Times New Roman"/>
                <a:cs typeface="Times New Roman"/>
              </a:rPr>
              <a:t>του</a:t>
            </a:r>
            <a:r>
              <a:rPr sz="1800" spc="-25" dirty="0">
                <a:solidFill>
                  <a:srgbClr val="FFFFFF"/>
                </a:solidFill>
                <a:latin typeface="Times New Roman"/>
                <a:cs typeface="Times New Roman"/>
              </a:rPr>
              <a:t> </a:t>
            </a:r>
            <a:r>
              <a:rPr sz="1800" dirty="0">
                <a:solidFill>
                  <a:srgbClr val="FFFFFF"/>
                </a:solidFill>
                <a:latin typeface="Times New Roman"/>
                <a:cs typeface="Times New Roman"/>
              </a:rPr>
              <a:t>είδους</a:t>
            </a:r>
            <a:r>
              <a:rPr sz="1800" spc="-20" dirty="0">
                <a:solidFill>
                  <a:srgbClr val="FFFFFF"/>
                </a:solidFill>
                <a:latin typeface="Times New Roman"/>
                <a:cs typeface="Times New Roman"/>
              </a:rPr>
              <a:t> </a:t>
            </a:r>
            <a:r>
              <a:rPr sz="1800" dirty="0">
                <a:solidFill>
                  <a:srgbClr val="FFFFFF"/>
                </a:solidFill>
                <a:latin typeface="Times New Roman"/>
                <a:cs typeface="Times New Roman"/>
              </a:rPr>
              <a:t>την</a:t>
            </a:r>
            <a:r>
              <a:rPr sz="1800" spc="-25" dirty="0">
                <a:solidFill>
                  <a:srgbClr val="FFFFFF"/>
                </a:solidFill>
                <a:latin typeface="Times New Roman"/>
                <a:cs typeface="Times New Roman"/>
              </a:rPr>
              <a:t> </a:t>
            </a:r>
            <a:r>
              <a:rPr sz="1800" dirty="0">
                <a:solidFill>
                  <a:srgbClr val="FFFFFF"/>
                </a:solidFill>
                <a:latin typeface="Times New Roman"/>
                <a:cs typeface="Times New Roman"/>
              </a:rPr>
              <a:t>ανταλλαγή</a:t>
            </a:r>
            <a:r>
              <a:rPr sz="1800" spc="-20" dirty="0">
                <a:solidFill>
                  <a:srgbClr val="FFFFFF"/>
                </a:solidFill>
                <a:latin typeface="Times New Roman"/>
                <a:cs typeface="Times New Roman"/>
              </a:rPr>
              <a:t> </a:t>
            </a:r>
            <a:r>
              <a:rPr sz="1800" spc="-10" dirty="0">
                <a:solidFill>
                  <a:srgbClr val="FFFFFF"/>
                </a:solidFill>
                <a:latin typeface="Times New Roman"/>
                <a:cs typeface="Times New Roman"/>
              </a:rPr>
              <a:t>απόψεων.</a:t>
            </a:r>
            <a:endParaRPr sz="1800">
              <a:latin typeface="Times New Roman"/>
              <a:cs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84403" y="2308352"/>
            <a:ext cx="5987415" cy="391160"/>
          </a:xfrm>
          <a:prstGeom prst="rect">
            <a:avLst/>
          </a:prstGeom>
        </p:spPr>
        <p:txBody>
          <a:bodyPr vert="horz" wrap="square" lIns="0" tIns="12700" rIns="0" bIns="0" rtlCol="0">
            <a:spAutoFit/>
          </a:bodyPr>
          <a:lstStyle/>
          <a:p>
            <a:pPr marL="12700">
              <a:lnSpc>
                <a:spcPct val="100000"/>
              </a:lnSpc>
              <a:spcBef>
                <a:spcPts val="100"/>
              </a:spcBef>
            </a:pPr>
            <a:r>
              <a:rPr sz="2400" spc="-10" dirty="0"/>
              <a:t>Ενότητα</a:t>
            </a:r>
            <a:r>
              <a:rPr sz="2400" spc="-140" dirty="0"/>
              <a:t> </a:t>
            </a:r>
            <a:r>
              <a:rPr sz="2400" dirty="0"/>
              <a:t>3</a:t>
            </a:r>
            <a:r>
              <a:rPr sz="2400" spc="-150" dirty="0"/>
              <a:t> </a:t>
            </a:r>
            <a:r>
              <a:rPr lang="el-GR" sz="2400" b="0" spc="465" dirty="0">
                <a:latin typeface="Arial Black"/>
              </a:rPr>
              <a:t>-</a:t>
            </a:r>
            <a:r>
              <a:rPr sz="2400" dirty="0" err="1"/>
              <a:t>Συνεργ</a:t>
            </a:r>
            <a:r>
              <a:rPr sz="2400" dirty="0"/>
              <a:t>ατική</a:t>
            </a:r>
            <a:r>
              <a:rPr sz="2400" spc="-110" dirty="0"/>
              <a:t> </a:t>
            </a:r>
            <a:r>
              <a:rPr sz="2400" dirty="0"/>
              <a:t>Ψηφιακή</a:t>
            </a:r>
            <a:r>
              <a:rPr sz="2400" spc="-60" dirty="0"/>
              <a:t> </a:t>
            </a:r>
            <a:r>
              <a:rPr sz="2400" spc="-10" dirty="0"/>
              <a:t>Αφήγηση</a:t>
            </a:r>
            <a:endParaRPr sz="2400" dirty="0">
              <a:latin typeface="Arial Black"/>
              <a:cs typeface="Arial Black"/>
            </a:endParaRPr>
          </a:p>
        </p:txBody>
      </p:sp>
      <p:sp>
        <p:nvSpPr>
          <p:cNvPr id="3" name="object 3"/>
          <p:cNvSpPr/>
          <p:nvPr/>
        </p:nvSpPr>
        <p:spPr>
          <a:xfrm>
            <a:off x="0" y="0"/>
            <a:ext cx="342900" cy="10287000"/>
          </a:xfrm>
          <a:custGeom>
            <a:avLst/>
            <a:gdLst/>
            <a:ahLst/>
            <a:cxnLst/>
            <a:rect l="l" t="t" r="r" b="b"/>
            <a:pathLst>
              <a:path w="342900" h="10287000">
                <a:moveTo>
                  <a:pt x="342900" y="10287000"/>
                </a:moveTo>
                <a:lnTo>
                  <a:pt x="342900" y="0"/>
                </a:lnTo>
                <a:lnTo>
                  <a:pt x="0" y="0"/>
                </a:lnTo>
                <a:lnTo>
                  <a:pt x="0" y="10287000"/>
                </a:lnTo>
                <a:lnTo>
                  <a:pt x="342900" y="10287000"/>
                </a:lnTo>
                <a:close/>
              </a:path>
            </a:pathLst>
          </a:custGeom>
          <a:solidFill>
            <a:srgbClr val="77BE46"/>
          </a:solidFill>
        </p:spPr>
        <p:txBody>
          <a:bodyPr wrap="square" lIns="0" tIns="0" rIns="0" bIns="0" rtlCol="0"/>
          <a:lstStyle/>
          <a:p>
            <a:endParaRPr/>
          </a:p>
        </p:txBody>
      </p:sp>
      <p:sp>
        <p:nvSpPr>
          <p:cNvPr id="4" name="object 4"/>
          <p:cNvSpPr txBox="1"/>
          <p:nvPr/>
        </p:nvSpPr>
        <p:spPr>
          <a:xfrm>
            <a:off x="11963400" y="2906267"/>
            <a:ext cx="6172200" cy="5945505"/>
          </a:xfrm>
          <a:prstGeom prst="rect">
            <a:avLst/>
          </a:prstGeom>
          <a:solidFill>
            <a:srgbClr val="53459C"/>
          </a:solidFill>
        </p:spPr>
        <p:txBody>
          <a:bodyPr vert="horz" wrap="square" lIns="0" tIns="233679" rIns="0" bIns="0" rtlCol="0">
            <a:spAutoFit/>
          </a:bodyPr>
          <a:lstStyle/>
          <a:p>
            <a:pPr>
              <a:lnSpc>
                <a:spcPct val="100000"/>
              </a:lnSpc>
              <a:spcBef>
                <a:spcPts val="1839"/>
              </a:spcBef>
            </a:pPr>
            <a:endParaRPr sz="1800">
              <a:latin typeface="Times New Roman"/>
              <a:cs typeface="Times New Roman"/>
            </a:endParaRPr>
          </a:p>
          <a:p>
            <a:pPr marL="262890">
              <a:lnSpc>
                <a:spcPct val="100000"/>
              </a:lnSpc>
              <a:spcBef>
                <a:spcPts val="5"/>
              </a:spcBef>
            </a:pPr>
            <a:r>
              <a:rPr sz="1800" b="1" spc="-10" dirty="0">
                <a:solidFill>
                  <a:srgbClr val="FFFFFF"/>
                </a:solidFill>
                <a:latin typeface="Times New Roman"/>
                <a:cs typeface="Times New Roman"/>
              </a:rPr>
              <a:t>Υποενότητες</a:t>
            </a:r>
            <a:endParaRPr sz="1800">
              <a:latin typeface="Times New Roman"/>
              <a:cs typeface="Times New Roman"/>
            </a:endParaRPr>
          </a:p>
          <a:p>
            <a:pPr marL="616585" lvl="1" indent="-353695">
              <a:lnSpc>
                <a:spcPct val="100000"/>
              </a:lnSpc>
              <a:spcBef>
                <a:spcPts val="575"/>
              </a:spcBef>
              <a:buAutoNum type="arabicPeriod"/>
              <a:tabLst>
                <a:tab pos="616585" algn="l"/>
              </a:tabLst>
            </a:pPr>
            <a:r>
              <a:rPr sz="1600" dirty="0">
                <a:solidFill>
                  <a:srgbClr val="FFFFFF"/>
                </a:solidFill>
                <a:latin typeface="Times New Roman"/>
                <a:cs typeface="Times New Roman"/>
              </a:rPr>
              <a:t>Ο</a:t>
            </a:r>
            <a:r>
              <a:rPr sz="1600" spc="-50" dirty="0">
                <a:solidFill>
                  <a:srgbClr val="FFFFFF"/>
                </a:solidFill>
                <a:latin typeface="Times New Roman"/>
                <a:cs typeface="Times New Roman"/>
              </a:rPr>
              <a:t> </a:t>
            </a:r>
            <a:r>
              <a:rPr sz="1600" dirty="0">
                <a:solidFill>
                  <a:srgbClr val="FFFFFF"/>
                </a:solidFill>
                <a:latin typeface="Times New Roman"/>
                <a:cs typeface="Times New Roman"/>
              </a:rPr>
              <a:t>ρόλος</a:t>
            </a:r>
            <a:r>
              <a:rPr sz="1600" spc="-45" dirty="0">
                <a:solidFill>
                  <a:srgbClr val="FFFFFF"/>
                </a:solidFill>
                <a:latin typeface="Times New Roman"/>
                <a:cs typeface="Times New Roman"/>
              </a:rPr>
              <a:t> </a:t>
            </a:r>
            <a:r>
              <a:rPr sz="1600" dirty="0">
                <a:solidFill>
                  <a:srgbClr val="FFFFFF"/>
                </a:solidFill>
                <a:latin typeface="Times New Roman"/>
                <a:cs typeface="Times New Roman"/>
              </a:rPr>
              <a:t>της</a:t>
            </a:r>
            <a:r>
              <a:rPr sz="1600" spc="-45" dirty="0">
                <a:solidFill>
                  <a:srgbClr val="FFFFFF"/>
                </a:solidFill>
                <a:latin typeface="Times New Roman"/>
                <a:cs typeface="Times New Roman"/>
              </a:rPr>
              <a:t> </a:t>
            </a:r>
            <a:r>
              <a:rPr sz="1600" dirty="0">
                <a:solidFill>
                  <a:srgbClr val="FFFFFF"/>
                </a:solidFill>
                <a:latin typeface="Times New Roman"/>
                <a:cs typeface="Times New Roman"/>
              </a:rPr>
              <a:t>αφήγησης</a:t>
            </a:r>
            <a:r>
              <a:rPr sz="1600" spc="-45" dirty="0">
                <a:solidFill>
                  <a:srgbClr val="FFFFFF"/>
                </a:solidFill>
                <a:latin typeface="Times New Roman"/>
                <a:cs typeface="Times New Roman"/>
              </a:rPr>
              <a:t> </a:t>
            </a:r>
            <a:r>
              <a:rPr sz="1600" dirty="0">
                <a:solidFill>
                  <a:srgbClr val="FFFFFF"/>
                </a:solidFill>
                <a:latin typeface="Times New Roman"/>
                <a:cs typeface="Times New Roman"/>
              </a:rPr>
              <a:t>στην</a:t>
            </a:r>
            <a:r>
              <a:rPr sz="1600" spc="-45" dirty="0">
                <a:solidFill>
                  <a:srgbClr val="FFFFFF"/>
                </a:solidFill>
                <a:latin typeface="Times New Roman"/>
                <a:cs typeface="Times New Roman"/>
              </a:rPr>
              <a:t> </a:t>
            </a:r>
            <a:r>
              <a:rPr sz="1600" dirty="0">
                <a:solidFill>
                  <a:srgbClr val="FFFFFF"/>
                </a:solidFill>
                <a:latin typeface="Times New Roman"/>
                <a:cs typeface="Times New Roman"/>
              </a:rPr>
              <a:t>εκπαίδευση</a:t>
            </a:r>
            <a:r>
              <a:rPr sz="1600" spc="-45" dirty="0">
                <a:solidFill>
                  <a:srgbClr val="FFFFFF"/>
                </a:solidFill>
                <a:latin typeface="Times New Roman"/>
                <a:cs typeface="Times New Roman"/>
              </a:rPr>
              <a:t> </a:t>
            </a:r>
            <a:r>
              <a:rPr sz="1600" spc="-10" dirty="0">
                <a:solidFill>
                  <a:srgbClr val="FFFFFF"/>
                </a:solidFill>
                <a:latin typeface="Times New Roman"/>
                <a:cs typeface="Times New Roman"/>
              </a:rPr>
              <a:t>ενηλίκων</a:t>
            </a:r>
            <a:endParaRPr sz="1600">
              <a:latin typeface="Times New Roman"/>
              <a:cs typeface="Times New Roman"/>
            </a:endParaRPr>
          </a:p>
          <a:p>
            <a:pPr marL="616585" lvl="1" indent="-353695">
              <a:lnSpc>
                <a:spcPct val="100000"/>
              </a:lnSpc>
              <a:spcBef>
                <a:spcPts val="960"/>
              </a:spcBef>
              <a:buAutoNum type="arabicPeriod"/>
              <a:tabLst>
                <a:tab pos="616585" algn="l"/>
              </a:tabLst>
            </a:pPr>
            <a:r>
              <a:rPr sz="1600" dirty="0">
                <a:solidFill>
                  <a:srgbClr val="FFFFFF"/>
                </a:solidFill>
                <a:latin typeface="Times New Roman"/>
                <a:cs typeface="Times New Roman"/>
              </a:rPr>
              <a:t>Κατανόηση</a:t>
            </a:r>
            <a:r>
              <a:rPr sz="1600" spc="-60" dirty="0">
                <a:solidFill>
                  <a:srgbClr val="FFFFFF"/>
                </a:solidFill>
                <a:latin typeface="Times New Roman"/>
                <a:cs typeface="Times New Roman"/>
              </a:rPr>
              <a:t> </a:t>
            </a:r>
            <a:r>
              <a:rPr sz="1600" dirty="0">
                <a:solidFill>
                  <a:srgbClr val="FFFFFF"/>
                </a:solidFill>
                <a:latin typeface="Times New Roman"/>
                <a:cs typeface="Times New Roman"/>
              </a:rPr>
              <a:t>της</a:t>
            </a:r>
            <a:r>
              <a:rPr sz="1600" spc="-60" dirty="0">
                <a:solidFill>
                  <a:srgbClr val="FFFFFF"/>
                </a:solidFill>
                <a:latin typeface="Times New Roman"/>
                <a:cs typeface="Times New Roman"/>
              </a:rPr>
              <a:t> </a:t>
            </a:r>
            <a:r>
              <a:rPr sz="1600" dirty="0">
                <a:solidFill>
                  <a:srgbClr val="FFFFFF"/>
                </a:solidFill>
                <a:latin typeface="Times New Roman"/>
                <a:cs typeface="Times New Roman"/>
              </a:rPr>
              <a:t>ψηφιακής</a:t>
            </a:r>
            <a:r>
              <a:rPr sz="1600" spc="-55" dirty="0">
                <a:solidFill>
                  <a:srgbClr val="FFFFFF"/>
                </a:solidFill>
                <a:latin typeface="Times New Roman"/>
                <a:cs typeface="Times New Roman"/>
              </a:rPr>
              <a:t> </a:t>
            </a:r>
            <a:r>
              <a:rPr sz="1600" spc="-10" dirty="0">
                <a:solidFill>
                  <a:srgbClr val="FFFFFF"/>
                </a:solidFill>
                <a:latin typeface="Times New Roman"/>
                <a:cs typeface="Times New Roman"/>
              </a:rPr>
              <a:t>αφήγησης</a:t>
            </a:r>
            <a:endParaRPr sz="1600">
              <a:latin typeface="Times New Roman"/>
              <a:cs typeface="Times New Roman"/>
            </a:endParaRPr>
          </a:p>
          <a:p>
            <a:pPr marL="616585" lvl="1" indent="-353695">
              <a:lnSpc>
                <a:spcPct val="100000"/>
              </a:lnSpc>
              <a:spcBef>
                <a:spcPts val="960"/>
              </a:spcBef>
              <a:buAutoNum type="arabicPeriod"/>
              <a:tabLst>
                <a:tab pos="616585" algn="l"/>
              </a:tabLst>
            </a:pPr>
            <a:r>
              <a:rPr sz="1600" dirty="0">
                <a:solidFill>
                  <a:srgbClr val="FFFFFF"/>
                </a:solidFill>
                <a:latin typeface="Times New Roman"/>
                <a:cs typeface="Times New Roman"/>
              </a:rPr>
              <a:t>Η</a:t>
            </a:r>
            <a:r>
              <a:rPr sz="1600" spc="-45" dirty="0">
                <a:solidFill>
                  <a:srgbClr val="FFFFFF"/>
                </a:solidFill>
                <a:latin typeface="Times New Roman"/>
                <a:cs typeface="Times New Roman"/>
              </a:rPr>
              <a:t> </a:t>
            </a:r>
            <a:r>
              <a:rPr sz="1600" dirty="0">
                <a:solidFill>
                  <a:srgbClr val="FFFFFF"/>
                </a:solidFill>
                <a:latin typeface="Times New Roman"/>
                <a:cs typeface="Times New Roman"/>
              </a:rPr>
              <a:t>αξία</a:t>
            </a:r>
            <a:r>
              <a:rPr sz="1600" spc="-40" dirty="0">
                <a:solidFill>
                  <a:srgbClr val="FFFFFF"/>
                </a:solidFill>
                <a:latin typeface="Times New Roman"/>
                <a:cs typeface="Times New Roman"/>
              </a:rPr>
              <a:t> </a:t>
            </a:r>
            <a:r>
              <a:rPr sz="1600" dirty="0">
                <a:solidFill>
                  <a:srgbClr val="FFFFFF"/>
                </a:solidFill>
                <a:latin typeface="Times New Roman"/>
                <a:cs typeface="Times New Roman"/>
              </a:rPr>
              <a:t>της</a:t>
            </a:r>
            <a:r>
              <a:rPr sz="1600" spc="-40" dirty="0">
                <a:solidFill>
                  <a:srgbClr val="FFFFFF"/>
                </a:solidFill>
                <a:latin typeface="Times New Roman"/>
                <a:cs typeface="Times New Roman"/>
              </a:rPr>
              <a:t> </a:t>
            </a:r>
            <a:r>
              <a:rPr sz="1600" dirty="0">
                <a:solidFill>
                  <a:srgbClr val="FFFFFF"/>
                </a:solidFill>
                <a:latin typeface="Times New Roman"/>
                <a:cs typeface="Times New Roman"/>
              </a:rPr>
              <a:t>ψηφιακής</a:t>
            </a:r>
            <a:r>
              <a:rPr sz="1600" spc="-40" dirty="0">
                <a:solidFill>
                  <a:srgbClr val="FFFFFF"/>
                </a:solidFill>
                <a:latin typeface="Times New Roman"/>
                <a:cs typeface="Times New Roman"/>
              </a:rPr>
              <a:t> </a:t>
            </a:r>
            <a:r>
              <a:rPr sz="1600" dirty="0">
                <a:solidFill>
                  <a:srgbClr val="FFFFFF"/>
                </a:solidFill>
                <a:latin typeface="Times New Roman"/>
                <a:cs typeface="Times New Roman"/>
              </a:rPr>
              <a:t>αφήγησης:</a:t>
            </a:r>
            <a:r>
              <a:rPr sz="1600" spc="-40" dirty="0">
                <a:solidFill>
                  <a:srgbClr val="FFFFFF"/>
                </a:solidFill>
                <a:latin typeface="Times New Roman"/>
                <a:cs typeface="Times New Roman"/>
              </a:rPr>
              <a:t> </a:t>
            </a:r>
            <a:r>
              <a:rPr sz="1600" dirty="0">
                <a:solidFill>
                  <a:srgbClr val="FFFFFF"/>
                </a:solidFill>
                <a:latin typeface="Times New Roman"/>
                <a:cs typeface="Times New Roman"/>
              </a:rPr>
              <a:t>Ευκαιρίες</a:t>
            </a:r>
            <a:r>
              <a:rPr sz="1600" spc="-40"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40" dirty="0">
                <a:solidFill>
                  <a:srgbClr val="FFFFFF"/>
                </a:solidFill>
                <a:latin typeface="Times New Roman"/>
                <a:cs typeface="Times New Roman"/>
              </a:rPr>
              <a:t> </a:t>
            </a:r>
            <a:r>
              <a:rPr sz="1600" spc="-10" dirty="0">
                <a:solidFill>
                  <a:srgbClr val="FFFFFF"/>
                </a:solidFill>
                <a:latin typeface="Times New Roman"/>
                <a:cs typeface="Times New Roman"/>
              </a:rPr>
              <a:t>προκλήσεις</a:t>
            </a:r>
            <a:endParaRPr sz="1600">
              <a:latin typeface="Times New Roman"/>
              <a:cs typeface="Times New Roman"/>
            </a:endParaRPr>
          </a:p>
          <a:p>
            <a:pPr marL="262890" marR="570865" lvl="1" indent="353695">
              <a:lnSpc>
                <a:spcPct val="150000"/>
              </a:lnSpc>
              <a:buAutoNum type="arabicPeriod"/>
              <a:tabLst>
                <a:tab pos="616585" algn="l"/>
              </a:tabLst>
            </a:pPr>
            <a:r>
              <a:rPr sz="1600" dirty="0">
                <a:solidFill>
                  <a:srgbClr val="FFFFFF"/>
                </a:solidFill>
                <a:latin typeface="Times New Roman"/>
                <a:cs typeface="Times New Roman"/>
              </a:rPr>
              <a:t>Αφηγηματική</a:t>
            </a:r>
            <a:r>
              <a:rPr sz="1600" spc="-60" dirty="0">
                <a:solidFill>
                  <a:srgbClr val="FFFFFF"/>
                </a:solidFill>
                <a:latin typeface="Times New Roman"/>
                <a:cs typeface="Times New Roman"/>
              </a:rPr>
              <a:t> </a:t>
            </a:r>
            <a:r>
              <a:rPr sz="1600" dirty="0">
                <a:solidFill>
                  <a:srgbClr val="FFFFFF"/>
                </a:solidFill>
                <a:latin typeface="Times New Roman"/>
                <a:cs typeface="Times New Roman"/>
              </a:rPr>
              <a:t>δομή</a:t>
            </a:r>
            <a:r>
              <a:rPr sz="1600" spc="-55"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55" dirty="0">
                <a:solidFill>
                  <a:srgbClr val="FFFFFF"/>
                </a:solidFill>
                <a:latin typeface="Times New Roman"/>
                <a:cs typeface="Times New Roman"/>
              </a:rPr>
              <a:t> </a:t>
            </a:r>
            <a:r>
              <a:rPr sz="1600" dirty="0">
                <a:solidFill>
                  <a:srgbClr val="FFFFFF"/>
                </a:solidFill>
                <a:latin typeface="Times New Roman"/>
                <a:cs typeface="Times New Roman"/>
              </a:rPr>
              <a:t>τεχνικές</a:t>
            </a:r>
            <a:r>
              <a:rPr sz="1600" spc="-55" dirty="0">
                <a:solidFill>
                  <a:srgbClr val="FFFFFF"/>
                </a:solidFill>
                <a:latin typeface="Times New Roman"/>
                <a:cs typeface="Times New Roman"/>
              </a:rPr>
              <a:t> </a:t>
            </a:r>
            <a:r>
              <a:rPr sz="1600" dirty="0">
                <a:solidFill>
                  <a:srgbClr val="FFFFFF"/>
                </a:solidFill>
                <a:latin typeface="Times New Roman"/>
                <a:cs typeface="Times New Roman"/>
              </a:rPr>
              <a:t>αφήγησης</a:t>
            </a:r>
            <a:r>
              <a:rPr sz="1600" spc="-55" dirty="0">
                <a:solidFill>
                  <a:srgbClr val="FFFFFF"/>
                </a:solidFill>
                <a:latin typeface="Times New Roman"/>
                <a:cs typeface="Times New Roman"/>
              </a:rPr>
              <a:t> </a:t>
            </a:r>
            <a:r>
              <a:rPr sz="1600" dirty="0">
                <a:solidFill>
                  <a:srgbClr val="FFFFFF"/>
                </a:solidFill>
                <a:latin typeface="Times New Roman"/>
                <a:cs typeface="Times New Roman"/>
              </a:rPr>
              <a:t>3.5.</a:t>
            </a:r>
            <a:r>
              <a:rPr sz="1600" spc="-55" dirty="0">
                <a:solidFill>
                  <a:srgbClr val="FFFFFF"/>
                </a:solidFill>
                <a:latin typeface="Times New Roman"/>
                <a:cs typeface="Times New Roman"/>
              </a:rPr>
              <a:t> </a:t>
            </a:r>
            <a:r>
              <a:rPr sz="1600" dirty="0">
                <a:solidFill>
                  <a:srgbClr val="FFFFFF"/>
                </a:solidFill>
                <a:latin typeface="Times New Roman"/>
                <a:cs typeface="Times New Roman"/>
              </a:rPr>
              <a:t>Εργαλεία</a:t>
            </a:r>
            <a:r>
              <a:rPr sz="1600" spc="-55" dirty="0">
                <a:solidFill>
                  <a:srgbClr val="FFFFFF"/>
                </a:solidFill>
                <a:latin typeface="Times New Roman"/>
                <a:cs typeface="Times New Roman"/>
              </a:rPr>
              <a:t> </a:t>
            </a:r>
            <a:r>
              <a:rPr sz="1600" spc="-25" dirty="0">
                <a:solidFill>
                  <a:srgbClr val="FFFFFF"/>
                </a:solidFill>
                <a:latin typeface="Times New Roman"/>
                <a:cs typeface="Times New Roman"/>
              </a:rPr>
              <a:t>και </a:t>
            </a:r>
            <a:r>
              <a:rPr sz="1600" dirty="0">
                <a:solidFill>
                  <a:srgbClr val="FFFFFF"/>
                </a:solidFill>
                <a:latin typeface="Times New Roman"/>
                <a:cs typeface="Times New Roman"/>
              </a:rPr>
              <a:t>πλατφόρμες</a:t>
            </a:r>
            <a:r>
              <a:rPr sz="1600" spc="-55" dirty="0">
                <a:solidFill>
                  <a:srgbClr val="FFFFFF"/>
                </a:solidFill>
                <a:latin typeface="Times New Roman"/>
                <a:cs typeface="Times New Roman"/>
              </a:rPr>
              <a:t> </a:t>
            </a:r>
            <a:r>
              <a:rPr sz="1600" dirty="0">
                <a:solidFill>
                  <a:srgbClr val="FFFFFF"/>
                </a:solidFill>
                <a:latin typeface="Times New Roman"/>
                <a:cs typeface="Times New Roman"/>
              </a:rPr>
              <a:t>για</a:t>
            </a:r>
            <a:r>
              <a:rPr sz="1600" spc="-50" dirty="0">
                <a:solidFill>
                  <a:srgbClr val="FFFFFF"/>
                </a:solidFill>
                <a:latin typeface="Times New Roman"/>
                <a:cs typeface="Times New Roman"/>
              </a:rPr>
              <a:t> </a:t>
            </a:r>
            <a:r>
              <a:rPr sz="1600" dirty="0">
                <a:solidFill>
                  <a:srgbClr val="FFFFFF"/>
                </a:solidFill>
                <a:latin typeface="Times New Roman"/>
                <a:cs typeface="Times New Roman"/>
              </a:rPr>
              <a:t>την</a:t>
            </a:r>
            <a:r>
              <a:rPr sz="1600" spc="-50" dirty="0">
                <a:solidFill>
                  <a:srgbClr val="FFFFFF"/>
                </a:solidFill>
                <a:latin typeface="Times New Roman"/>
                <a:cs typeface="Times New Roman"/>
              </a:rPr>
              <a:t> </a:t>
            </a:r>
            <a:r>
              <a:rPr sz="1600" dirty="0">
                <a:solidFill>
                  <a:srgbClr val="FFFFFF"/>
                </a:solidFill>
                <a:latin typeface="Times New Roman"/>
                <a:cs typeface="Times New Roman"/>
              </a:rPr>
              <a:t>ψηφιακή</a:t>
            </a:r>
            <a:r>
              <a:rPr sz="1600" spc="-55" dirty="0">
                <a:solidFill>
                  <a:srgbClr val="FFFFFF"/>
                </a:solidFill>
                <a:latin typeface="Times New Roman"/>
                <a:cs typeface="Times New Roman"/>
              </a:rPr>
              <a:t> </a:t>
            </a:r>
            <a:r>
              <a:rPr sz="1600" spc="-10" dirty="0">
                <a:solidFill>
                  <a:srgbClr val="FFFFFF"/>
                </a:solidFill>
                <a:latin typeface="Times New Roman"/>
                <a:cs typeface="Times New Roman"/>
              </a:rPr>
              <a:t>αφήγηση</a:t>
            </a:r>
            <a:endParaRPr sz="1600">
              <a:latin typeface="Times New Roman"/>
              <a:cs typeface="Times New Roman"/>
            </a:endParaRPr>
          </a:p>
          <a:p>
            <a:pPr marL="616585" lvl="1" indent="-353695">
              <a:lnSpc>
                <a:spcPct val="100000"/>
              </a:lnSpc>
              <a:spcBef>
                <a:spcPts val="960"/>
              </a:spcBef>
              <a:buAutoNum type="arabicPeriod" startAt="6"/>
              <a:tabLst>
                <a:tab pos="616585" algn="l"/>
              </a:tabLst>
            </a:pPr>
            <a:r>
              <a:rPr sz="1600" dirty="0">
                <a:solidFill>
                  <a:srgbClr val="FFFFFF"/>
                </a:solidFill>
                <a:latin typeface="Times New Roman"/>
                <a:cs typeface="Times New Roman"/>
              </a:rPr>
              <a:t>Διαγενεακή</a:t>
            </a:r>
            <a:r>
              <a:rPr sz="1600" spc="-75" dirty="0">
                <a:solidFill>
                  <a:srgbClr val="FFFFFF"/>
                </a:solidFill>
                <a:latin typeface="Times New Roman"/>
                <a:cs typeface="Times New Roman"/>
              </a:rPr>
              <a:t> </a:t>
            </a:r>
            <a:r>
              <a:rPr sz="1600" dirty="0">
                <a:solidFill>
                  <a:srgbClr val="FFFFFF"/>
                </a:solidFill>
                <a:latin typeface="Times New Roman"/>
                <a:cs typeface="Times New Roman"/>
              </a:rPr>
              <a:t>ψηφιακή</a:t>
            </a:r>
            <a:r>
              <a:rPr sz="1600" spc="-70" dirty="0">
                <a:solidFill>
                  <a:srgbClr val="FFFFFF"/>
                </a:solidFill>
                <a:latin typeface="Times New Roman"/>
                <a:cs typeface="Times New Roman"/>
              </a:rPr>
              <a:t> </a:t>
            </a:r>
            <a:r>
              <a:rPr sz="1600" spc="-10" dirty="0">
                <a:solidFill>
                  <a:srgbClr val="FFFFFF"/>
                </a:solidFill>
                <a:latin typeface="Times New Roman"/>
                <a:cs typeface="Times New Roman"/>
              </a:rPr>
              <a:t>αφήγηση</a:t>
            </a:r>
            <a:endParaRPr sz="1600">
              <a:latin typeface="Times New Roman"/>
              <a:cs typeface="Times New Roman"/>
            </a:endParaRPr>
          </a:p>
          <a:p>
            <a:pPr marL="262890" marR="1198245" lvl="1" indent="353695">
              <a:lnSpc>
                <a:spcPct val="150000"/>
              </a:lnSpc>
              <a:buAutoNum type="arabicPeriod" startAt="6"/>
              <a:tabLst>
                <a:tab pos="616585" algn="l"/>
              </a:tabLst>
            </a:pPr>
            <a:r>
              <a:rPr sz="1600" dirty="0">
                <a:solidFill>
                  <a:srgbClr val="FFFFFF"/>
                </a:solidFill>
                <a:latin typeface="Times New Roman"/>
                <a:cs typeface="Times New Roman"/>
              </a:rPr>
              <a:t>Πρακτική</a:t>
            </a:r>
            <a:r>
              <a:rPr sz="1600" spc="-70" dirty="0">
                <a:solidFill>
                  <a:srgbClr val="FFFFFF"/>
                </a:solidFill>
                <a:latin typeface="Times New Roman"/>
                <a:cs typeface="Times New Roman"/>
              </a:rPr>
              <a:t> </a:t>
            </a:r>
            <a:r>
              <a:rPr sz="1600" dirty="0">
                <a:solidFill>
                  <a:srgbClr val="FFFFFF"/>
                </a:solidFill>
                <a:latin typeface="Times New Roman"/>
                <a:cs typeface="Times New Roman"/>
              </a:rPr>
              <a:t>εφαρμογή:</a:t>
            </a:r>
            <a:r>
              <a:rPr sz="1600" spc="-70" dirty="0">
                <a:solidFill>
                  <a:srgbClr val="FFFFFF"/>
                </a:solidFill>
                <a:latin typeface="Times New Roman"/>
                <a:cs typeface="Times New Roman"/>
              </a:rPr>
              <a:t> </a:t>
            </a:r>
            <a:r>
              <a:rPr sz="1600" spc="-10" dirty="0">
                <a:solidFill>
                  <a:srgbClr val="FFFFFF"/>
                </a:solidFill>
                <a:latin typeface="Times New Roman"/>
                <a:cs typeface="Times New Roman"/>
              </a:rPr>
              <a:t>Συν-</a:t>
            </a:r>
            <a:r>
              <a:rPr sz="1600" dirty="0">
                <a:solidFill>
                  <a:srgbClr val="FFFFFF"/>
                </a:solidFill>
                <a:latin typeface="Times New Roman"/>
                <a:cs typeface="Times New Roman"/>
              </a:rPr>
              <a:t>δημιουργία</a:t>
            </a:r>
            <a:r>
              <a:rPr sz="1600" spc="-70" dirty="0">
                <a:solidFill>
                  <a:srgbClr val="FFFFFF"/>
                </a:solidFill>
                <a:latin typeface="Times New Roman"/>
                <a:cs typeface="Times New Roman"/>
              </a:rPr>
              <a:t> </a:t>
            </a:r>
            <a:r>
              <a:rPr sz="1600" spc="-10" dirty="0">
                <a:solidFill>
                  <a:srgbClr val="FFFFFF"/>
                </a:solidFill>
                <a:latin typeface="Times New Roman"/>
                <a:cs typeface="Times New Roman"/>
              </a:rPr>
              <a:t>προτεινόμενων δραστηριοτήτων</a:t>
            </a:r>
            <a:endParaRPr sz="1600">
              <a:latin typeface="Times New Roman"/>
              <a:cs typeface="Times New Roman"/>
            </a:endParaRPr>
          </a:p>
          <a:p>
            <a:pPr marL="262890" marR="347345">
              <a:lnSpc>
                <a:spcPct val="150000"/>
              </a:lnSpc>
            </a:pPr>
            <a:r>
              <a:rPr sz="1600" spc="-10" dirty="0">
                <a:solidFill>
                  <a:srgbClr val="FFFFFF"/>
                </a:solidFill>
                <a:latin typeface="Times New Roman"/>
                <a:cs typeface="Times New Roman"/>
              </a:rPr>
              <a:t>Δραστηριότητα</a:t>
            </a:r>
            <a:r>
              <a:rPr sz="1600" spc="-30" dirty="0">
                <a:solidFill>
                  <a:srgbClr val="FFFFFF"/>
                </a:solidFill>
                <a:latin typeface="Times New Roman"/>
                <a:cs typeface="Times New Roman"/>
              </a:rPr>
              <a:t> </a:t>
            </a:r>
            <a:r>
              <a:rPr sz="1600" dirty="0">
                <a:solidFill>
                  <a:srgbClr val="FFFFFF"/>
                </a:solidFill>
                <a:latin typeface="Times New Roman"/>
                <a:cs typeface="Times New Roman"/>
              </a:rPr>
              <a:t>1:</a:t>
            </a:r>
            <a:r>
              <a:rPr sz="1600" spc="-25" dirty="0">
                <a:solidFill>
                  <a:srgbClr val="FFFFFF"/>
                </a:solidFill>
                <a:latin typeface="Times New Roman"/>
                <a:cs typeface="Times New Roman"/>
              </a:rPr>
              <a:t> </a:t>
            </a:r>
            <a:r>
              <a:rPr sz="1600" dirty="0">
                <a:solidFill>
                  <a:srgbClr val="FFFFFF"/>
                </a:solidFill>
                <a:latin typeface="Times New Roman"/>
                <a:cs typeface="Times New Roman"/>
              </a:rPr>
              <a:t>«Ένας</a:t>
            </a:r>
            <a:r>
              <a:rPr sz="1600" spc="-30" dirty="0">
                <a:solidFill>
                  <a:srgbClr val="FFFFFF"/>
                </a:solidFill>
                <a:latin typeface="Times New Roman"/>
                <a:cs typeface="Times New Roman"/>
              </a:rPr>
              <a:t> </a:t>
            </a:r>
            <a:r>
              <a:rPr sz="1600" dirty="0">
                <a:solidFill>
                  <a:srgbClr val="FFFFFF"/>
                </a:solidFill>
                <a:latin typeface="Times New Roman"/>
                <a:cs typeface="Times New Roman"/>
              </a:rPr>
              <a:t>τόπος</a:t>
            </a:r>
            <a:r>
              <a:rPr sz="1600" spc="-25" dirty="0">
                <a:solidFill>
                  <a:srgbClr val="FFFFFF"/>
                </a:solidFill>
                <a:latin typeface="Times New Roman"/>
                <a:cs typeface="Times New Roman"/>
              </a:rPr>
              <a:t> </a:t>
            </a:r>
            <a:r>
              <a:rPr sz="1600" dirty="0">
                <a:solidFill>
                  <a:srgbClr val="FFFFFF"/>
                </a:solidFill>
                <a:latin typeface="Times New Roman"/>
                <a:cs typeface="Times New Roman"/>
              </a:rPr>
              <a:t>τότε</a:t>
            </a:r>
            <a:r>
              <a:rPr sz="1600" spc="-25"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30" dirty="0">
                <a:solidFill>
                  <a:srgbClr val="FFFFFF"/>
                </a:solidFill>
                <a:latin typeface="Times New Roman"/>
                <a:cs typeface="Times New Roman"/>
              </a:rPr>
              <a:t> </a:t>
            </a:r>
            <a:r>
              <a:rPr sz="1600" dirty="0">
                <a:solidFill>
                  <a:srgbClr val="FFFFFF"/>
                </a:solidFill>
                <a:latin typeface="Times New Roman"/>
                <a:cs typeface="Times New Roman"/>
              </a:rPr>
              <a:t>τώρα»</a:t>
            </a:r>
            <a:r>
              <a:rPr sz="1600" spc="-25" dirty="0">
                <a:solidFill>
                  <a:srgbClr val="FFFFFF"/>
                </a:solidFill>
                <a:latin typeface="Times New Roman"/>
                <a:cs typeface="Times New Roman"/>
              </a:rPr>
              <a:t> </a:t>
            </a:r>
            <a:r>
              <a:rPr sz="1600" dirty="0">
                <a:solidFill>
                  <a:srgbClr val="FFFFFF"/>
                </a:solidFill>
                <a:latin typeface="Times New Roman"/>
                <a:cs typeface="Times New Roman"/>
              </a:rPr>
              <a:t>–</a:t>
            </a:r>
            <a:r>
              <a:rPr sz="1600" spc="-25" dirty="0">
                <a:solidFill>
                  <a:srgbClr val="FFFFFF"/>
                </a:solidFill>
                <a:latin typeface="Times New Roman"/>
                <a:cs typeface="Times New Roman"/>
              </a:rPr>
              <a:t> </a:t>
            </a:r>
            <a:r>
              <a:rPr sz="1600" dirty="0">
                <a:solidFill>
                  <a:srgbClr val="FFFFFF"/>
                </a:solidFill>
                <a:latin typeface="Times New Roman"/>
                <a:cs typeface="Times New Roman"/>
              </a:rPr>
              <a:t>Αφήγηση</a:t>
            </a:r>
            <a:r>
              <a:rPr sz="1600" spc="-30" dirty="0">
                <a:solidFill>
                  <a:srgbClr val="FFFFFF"/>
                </a:solidFill>
                <a:latin typeface="Times New Roman"/>
                <a:cs typeface="Times New Roman"/>
              </a:rPr>
              <a:t> </a:t>
            </a:r>
            <a:r>
              <a:rPr sz="1600" dirty="0">
                <a:solidFill>
                  <a:srgbClr val="FFFFFF"/>
                </a:solidFill>
                <a:latin typeface="Times New Roman"/>
                <a:cs typeface="Times New Roman"/>
              </a:rPr>
              <a:t>με</a:t>
            </a:r>
            <a:r>
              <a:rPr sz="1600" spc="-25" dirty="0">
                <a:solidFill>
                  <a:srgbClr val="FFFFFF"/>
                </a:solidFill>
                <a:latin typeface="Times New Roman"/>
                <a:cs typeface="Times New Roman"/>
              </a:rPr>
              <a:t> </a:t>
            </a:r>
            <a:r>
              <a:rPr sz="1600" spc="-20" dirty="0">
                <a:solidFill>
                  <a:srgbClr val="FFFFFF"/>
                </a:solidFill>
                <a:latin typeface="Times New Roman"/>
                <a:cs typeface="Times New Roman"/>
              </a:rPr>
              <a:t>βάση </a:t>
            </a:r>
            <a:r>
              <a:rPr sz="1600" spc="-10" dirty="0">
                <a:solidFill>
                  <a:srgbClr val="FFFFFF"/>
                </a:solidFill>
                <a:latin typeface="Times New Roman"/>
                <a:cs typeface="Times New Roman"/>
              </a:rPr>
              <a:t>φωτογραφίες</a:t>
            </a:r>
            <a:endParaRPr sz="1600">
              <a:latin typeface="Times New Roman"/>
              <a:cs typeface="Times New Roman"/>
            </a:endParaRPr>
          </a:p>
          <a:p>
            <a:pPr marL="262890" marR="568325">
              <a:lnSpc>
                <a:spcPct val="150000"/>
              </a:lnSpc>
            </a:pPr>
            <a:r>
              <a:rPr sz="1600" spc="-10" dirty="0">
                <a:solidFill>
                  <a:srgbClr val="FFFFFF"/>
                </a:solidFill>
                <a:latin typeface="Times New Roman"/>
                <a:cs typeface="Times New Roman"/>
              </a:rPr>
              <a:t>Δραστηριότητα</a:t>
            </a:r>
            <a:r>
              <a:rPr sz="1600" spc="-35" dirty="0">
                <a:solidFill>
                  <a:srgbClr val="FFFFFF"/>
                </a:solidFill>
                <a:latin typeface="Times New Roman"/>
                <a:cs typeface="Times New Roman"/>
              </a:rPr>
              <a:t> </a:t>
            </a:r>
            <a:r>
              <a:rPr sz="1600" dirty="0">
                <a:solidFill>
                  <a:srgbClr val="FFFFFF"/>
                </a:solidFill>
                <a:latin typeface="Times New Roman"/>
                <a:cs typeface="Times New Roman"/>
              </a:rPr>
              <a:t>2:</a:t>
            </a:r>
            <a:r>
              <a:rPr sz="1600" spc="-30" dirty="0">
                <a:solidFill>
                  <a:srgbClr val="FFFFFF"/>
                </a:solidFill>
                <a:latin typeface="Times New Roman"/>
                <a:cs typeface="Times New Roman"/>
              </a:rPr>
              <a:t> </a:t>
            </a:r>
            <a:r>
              <a:rPr sz="1600" dirty="0">
                <a:solidFill>
                  <a:srgbClr val="FFFFFF"/>
                </a:solidFill>
                <a:latin typeface="Times New Roman"/>
                <a:cs typeface="Times New Roman"/>
              </a:rPr>
              <a:t>«Ένα</a:t>
            </a:r>
            <a:r>
              <a:rPr sz="1600" spc="-30" dirty="0">
                <a:solidFill>
                  <a:srgbClr val="FFFFFF"/>
                </a:solidFill>
                <a:latin typeface="Times New Roman"/>
                <a:cs typeface="Times New Roman"/>
              </a:rPr>
              <a:t> </a:t>
            </a:r>
            <a:r>
              <a:rPr sz="1600" dirty="0">
                <a:solidFill>
                  <a:srgbClr val="FFFFFF"/>
                </a:solidFill>
                <a:latin typeface="Times New Roman"/>
                <a:cs typeface="Times New Roman"/>
              </a:rPr>
              <a:t>αντικείμενο</a:t>
            </a:r>
            <a:r>
              <a:rPr sz="1600" spc="-30" dirty="0">
                <a:solidFill>
                  <a:srgbClr val="FFFFFF"/>
                </a:solidFill>
                <a:latin typeface="Times New Roman"/>
                <a:cs typeface="Times New Roman"/>
              </a:rPr>
              <a:t> </a:t>
            </a:r>
            <a:r>
              <a:rPr sz="1600" dirty="0">
                <a:solidFill>
                  <a:srgbClr val="FFFFFF"/>
                </a:solidFill>
                <a:latin typeface="Times New Roman"/>
                <a:cs typeface="Times New Roman"/>
              </a:rPr>
              <a:t>με</a:t>
            </a:r>
            <a:r>
              <a:rPr sz="1600" spc="-30" dirty="0">
                <a:solidFill>
                  <a:srgbClr val="FFFFFF"/>
                </a:solidFill>
                <a:latin typeface="Times New Roman"/>
                <a:cs typeface="Times New Roman"/>
              </a:rPr>
              <a:t> </a:t>
            </a:r>
            <a:r>
              <a:rPr sz="1600" dirty="0">
                <a:solidFill>
                  <a:srgbClr val="FFFFFF"/>
                </a:solidFill>
                <a:latin typeface="Times New Roman"/>
                <a:cs typeface="Times New Roman"/>
              </a:rPr>
              <a:t>νόημα»</a:t>
            </a:r>
            <a:r>
              <a:rPr sz="1600" spc="-35" dirty="0">
                <a:solidFill>
                  <a:srgbClr val="FFFFFF"/>
                </a:solidFill>
                <a:latin typeface="Times New Roman"/>
                <a:cs typeface="Times New Roman"/>
              </a:rPr>
              <a:t> </a:t>
            </a:r>
            <a:r>
              <a:rPr sz="1600" dirty="0">
                <a:solidFill>
                  <a:srgbClr val="FFFFFF"/>
                </a:solidFill>
                <a:latin typeface="Times New Roman"/>
                <a:cs typeface="Times New Roman"/>
              </a:rPr>
              <a:t>–</a:t>
            </a:r>
            <a:r>
              <a:rPr sz="1600" spc="-30" dirty="0">
                <a:solidFill>
                  <a:srgbClr val="FFFFFF"/>
                </a:solidFill>
                <a:latin typeface="Times New Roman"/>
                <a:cs typeface="Times New Roman"/>
              </a:rPr>
              <a:t> </a:t>
            </a:r>
            <a:r>
              <a:rPr sz="1600" dirty="0">
                <a:solidFill>
                  <a:srgbClr val="FFFFFF"/>
                </a:solidFill>
                <a:latin typeface="Times New Roman"/>
                <a:cs typeface="Times New Roman"/>
              </a:rPr>
              <a:t>Μικρή</a:t>
            </a:r>
            <a:r>
              <a:rPr sz="1600" spc="-30" dirty="0">
                <a:solidFill>
                  <a:srgbClr val="FFFFFF"/>
                </a:solidFill>
                <a:latin typeface="Times New Roman"/>
                <a:cs typeface="Times New Roman"/>
              </a:rPr>
              <a:t> </a:t>
            </a:r>
            <a:r>
              <a:rPr sz="1600" spc="-10" dirty="0">
                <a:solidFill>
                  <a:srgbClr val="FFFFFF"/>
                </a:solidFill>
                <a:latin typeface="Times New Roman"/>
                <a:cs typeface="Times New Roman"/>
              </a:rPr>
              <a:t>ηχητική ιστορία</a:t>
            </a:r>
            <a:endParaRPr sz="1600">
              <a:latin typeface="Times New Roman"/>
              <a:cs typeface="Times New Roman"/>
            </a:endParaRPr>
          </a:p>
        </p:txBody>
      </p:sp>
      <p:sp>
        <p:nvSpPr>
          <p:cNvPr id="5" name="object 5"/>
          <p:cNvSpPr txBox="1"/>
          <p:nvPr/>
        </p:nvSpPr>
        <p:spPr>
          <a:xfrm>
            <a:off x="745337" y="3518918"/>
            <a:ext cx="10703560" cy="4493260"/>
          </a:xfrm>
          <a:prstGeom prst="rect">
            <a:avLst/>
          </a:prstGeom>
        </p:spPr>
        <p:txBody>
          <a:bodyPr vert="horz" wrap="square" lIns="0" tIns="13970" rIns="0" bIns="0" rtlCol="0">
            <a:spAutoFit/>
          </a:bodyPr>
          <a:lstStyle/>
          <a:p>
            <a:pPr marL="41910" algn="just">
              <a:lnSpc>
                <a:spcPct val="100000"/>
              </a:lnSpc>
              <a:spcBef>
                <a:spcPts val="110"/>
              </a:spcBef>
            </a:pPr>
            <a:r>
              <a:rPr sz="2000" b="1" i="1" dirty="0">
                <a:solidFill>
                  <a:srgbClr val="53459C"/>
                </a:solidFill>
                <a:latin typeface="Times New Roman"/>
                <a:cs typeface="Times New Roman"/>
              </a:rPr>
              <a:t>Γιατί</a:t>
            </a:r>
            <a:r>
              <a:rPr sz="2000" b="1" i="1" spc="5" dirty="0">
                <a:solidFill>
                  <a:srgbClr val="53459C"/>
                </a:solidFill>
                <a:latin typeface="Times New Roman"/>
                <a:cs typeface="Times New Roman"/>
              </a:rPr>
              <a:t>  </a:t>
            </a:r>
            <a:r>
              <a:rPr sz="2000" b="1" i="1" dirty="0">
                <a:solidFill>
                  <a:srgbClr val="53459C"/>
                </a:solidFill>
                <a:latin typeface="Times New Roman"/>
                <a:cs typeface="Times New Roman"/>
              </a:rPr>
              <a:t>είναι</a:t>
            </a:r>
            <a:r>
              <a:rPr sz="2000" b="1" i="1" spc="5" dirty="0">
                <a:solidFill>
                  <a:srgbClr val="53459C"/>
                </a:solidFill>
                <a:latin typeface="Times New Roman"/>
                <a:cs typeface="Times New Roman"/>
              </a:rPr>
              <a:t>  </a:t>
            </a:r>
            <a:r>
              <a:rPr sz="2000" b="1" i="1" dirty="0">
                <a:solidFill>
                  <a:srgbClr val="53459C"/>
                </a:solidFill>
                <a:latin typeface="Times New Roman"/>
                <a:cs typeface="Times New Roman"/>
              </a:rPr>
              <a:t>σημαντικό</a:t>
            </a:r>
            <a:r>
              <a:rPr sz="2100" i="1" dirty="0">
                <a:solidFill>
                  <a:srgbClr val="53459C"/>
                </a:solidFill>
                <a:latin typeface="Arial Black"/>
                <a:cs typeface="Arial Black"/>
              </a:rPr>
              <a:t>:</a:t>
            </a:r>
            <a:r>
              <a:rPr sz="2100" i="1" spc="320" dirty="0">
                <a:solidFill>
                  <a:srgbClr val="53459C"/>
                </a:solidFill>
                <a:latin typeface="Arial Black"/>
                <a:cs typeface="Arial Black"/>
              </a:rPr>
              <a:t> </a:t>
            </a:r>
            <a:r>
              <a:rPr sz="2000" dirty="0">
                <a:latin typeface="Times New Roman"/>
                <a:cs typeface="Times New Roman"/>
              </a:rPr>
              <a:t>Η</a:t>
            </a:r>
            <a:r>
              <a:rPr sz="2000" spc="5" dirty="0">
                <a:latin typeface="Times New Roman"/>
                <a:cs typeface="Times New Roman"/>
              </a:rPr>
              <a:t>  </a:t>
            </a:r>
            <a:r>
              <a:rPr sz="2000" dirty="0">
                <a:latin typeface="Times New Roman"/>
                <a:cs typeface="Times New Roman"/>
              </a:rPr>
              <a:t>ψηφιακή</a:t>
            </a:r>
            <a:r>
              <a:rPr sz="2000" spc="10" dirty="0">
                <a:latin typeface="Times New Roman"/>
                <a:cs typeface="Times New Roman"/>
              </a:rPr>
              <a:t>  </a:t>
            </a:r>
            <a:r>
              <a:rPr sz="2000" dirty="0">
                <a:latin typeface="Times New Roman"/>
                <a:cs typeface="Times New Roman"/>
              </a:rPr>
              <a:t>αφήγηση</a:t>
            </a:r>
            <a:r>
              <a:rPr sz="2000" spc="5" dirty="0">
                <a:latin typeface="Times New Roman"/>
                <a:cs typeface="Times New Roman"/>
              </a:rPr>
              <a:t>  </a:t>
            </a:r>
            <a:r>
              <a:rPr sz="2000" dirty="0">
                <a:latin typeface="Times New Roman"/>
                <a:cs typeface="Times New Roman"/>
              </a:rPr>
              <a:t>προσφέρει</a:t>
            </a:r>
            <a:r>
              <a:rPr sz="2000" spc="5" dirty="0">
                <a:latin typeface="Times New Roman"/>
                <a:cs typeface="Times New Roman"/>
              </a:rPr>
              <a:t>  </a:t>
            </a:r>
            <a:r>
              <a:rPr sz="2000" dirty="0">
                <a:latin typeface="Times New Roman"/>
                <a:cs typeface="Times New Roman"/>
              </a:rPr>
              <a:t>στους</a:t>
            </a:r>
            <a:r>
              <a:rPr sz="2000" spc="10" dirty="0">
                <a:latin typeface="Times New Roman"/>
                <a:cs typeface="Times New Roman"/>
              </a:rPr>
              <a:t>  </a:t>
            </a:r>
            <a:r>
              <a:rPr sz="2000" dirty="0">
                <a:latin typeface="Times New Roman"/>
                <a:cs typeface="Times New Roman"/>
              </a:rPr>
              <a:t>συμμετέχοντες</a:t>
            </a:r>
            <a:r>
              <a:rPr sz="2000" spc="5" dirty="0">
                <a:latin typeface="Times New Roman"/>
                <a:cs typeface="Times New Roman"/>
              </a:rPr>
              <a:t>  </a:t>
            </a:r>
            <a:r>
              <a:rPr sz="2000" dirty="0">
                <a:latin typeface="Times New Roman"/>
                <a:cs typeface="Times New Roman"/>
              </a:rPr>
              <a:t>έναν</a:t>
            </a:r>
            <a:r>
              <a:rPr sz="2000" spc="10" dirty="0">
                <a:latin typeface="Times New Roman"/>
                <a:cs typeface="Times New Roman"/>
              </a:rPr>
              <a:t>  </a:t>
            </a:r>
            <a:r>
              <a:rPr sz="2000" spc="-10" dirty="0">
                <a:latin typeface="Times New Roman"/>
                <a:cs typeface="Times New Roman"/>
              </a:rPr>
              <a:t>συγκεκριμένο</a:t>
            </a:r>
            <a:endParaRPr sz="2000">
              <a:latin typeface="Times New Roman"/>
              <a:cs typeface="Times New Roman"/>
            </a:endParaRPr>
          </a:p>
          <a:p>
            <a:pPr marL="71755" marR="5080" algn="just">
              <a:lnSpc>
                <a:spcPct val="146200"/>
              </a:lnSpc>
              <a:spcBef>
                <a:spcPts val="340"/>
              </a:spcBef>
            </a:pPr>
            <a:r>
              <a:rPr sz="2000" dirty="0">
                <a:latin typeface="Times New Roman"/>
                <a:cs typeface="Times New Roman"/>
              </a:rPr>
              <a:t>τρόπο,</a:t>
            </a:r>
            <a:r>
              <a:rPr sz="2000" spc="120" dirty="0">
                <a:latin typeface="Times New Roman"/>
                <a:cs typeface="Times New Roman"/>
              </a:rPr>
              <a:t> </a:t>
            </a:r>
            <a:r>
              <a:rPr sz="2000" dirty="0">
                <a:latin typeface="Times New Roman"/>
                <a:cs typeface="Times New Roman"/>
              </a:rPr>
              <a:t>χωρίς</a:t>
            </a:r>
            <a:r>
              <a:rPr sz="2000" spc="130" dirty="0">
                <a:latin typeface="Times New Roman"/>
                <a:cs typeface="Times New Roman"/>
              </a:rPr>
              <a:t> </a:t>
            </a:r>
            <a:r>
              <a:rPr sz="2000" dirty="0">
                <a:latin typeface="Times New Roman"/>
                <a:cs typeface="Times New Roman"/>
              </a:rPr>
              <a:t>πίεση,</a:t>
            </a:r>
            <a:r>
              <a:rPr sz="2000" spc="130" dirty="0">
                <a:latin typeface="Times New Roman"/>
                <a:cs typeface="Times New Roman"/>
              </a:rPr>
              <a:t> </a:t>
            </a:r>
            <a:r>
              <a:rPr sz="2000" dirty="0">
                <a:latin typeface="Times New Roman"/>
                <a:cs typeface="Times New Roman"/>
              </a:rPr>
              <a:t>να</a:t>
            </a:r>
            <a:r>
              <a:rPr sz="2000" spc="130" dirty="0">
                <a:latin typeface="Times New Roman"/>
                <a:cs typeface="Times New Roman"/>
              </a:rPr>
              <a:t> </a:t>
            </a:r>
            <a:r>
              <a:rPr sz="2000" dirty="0">
                <a:latin typeface="Times New Roman"/>
                <a:cs typeface="Times New Roman"/>
              </a:rPr>
              <a:t>διατηρήσουν</a:t>
            </a:r>
            <a:r>
              <a:rPr sz="2000" spc="130" dirty="0">
                <a:latin typeface="Times New Roman"/>
                <a:cs typeface="Times New Roman"/>
              </a:rPr>
              <a:t> </a:t>
            </a:r>
            <a:r>
              <a:rPr sz="2000" dirty="0">
                <a:latin typeface="Times New Roman"/>
                <a:cs typeface="Times New Roman"/>
              </a:rPr>
              <a:t>αναμνήσεις</a:t>
            </a:r>
            <a:r>
              <a:rPr sz="2000" spc="130" dirty="0">
                <a:latin typeface="Times New Roman"/>
                <a:cs typeface="Times New Roman"/>
              </a:rPr>
              <a:t> </a:t>
            </a:r>
            <a:r>
              <a:rPr sz="2000" dirty="0">
                <a:latin typeface="Times New Roman"/>
                <a:cs typeface="Times New Roman"/>
              </a:rPr>
              <a:t>που</a:t>
            </a:r>
            <a:r>
              <a:rPr sz="2000" spc="135" dirty="0">
                <a:latin typeface="Times New Roman"/>
                <a:cs typeface="Times New Roman"/>
              </a:rPr>
              <a:t> </a:t>
            </a:r>
            <a:r>
              <a:rPr sz="2000" dirty="0">
                <a:latin typeface="Times New Roman"/>
                <a:cs typeface="Times New Roman"/>
              </a:rPr>
              <a:t>διαφορετικά</a:t>
            </a:r>
            <a:r>
              <a:rPr sz="2000" spc="130" dirty="0">
                <a:latin typeface="Times New Roman"/>
                <a:cs typeface="Times New Roman"/>
              </a:rPr>
              <a:t> </a:t>
            </a:r>
            <a:r>
              <a:rPr sz="2000" dirty="0">
                <a:latin typeface="Times New Roman"/>
                <a:cs typeface="Times New Roman"/>
              </a:rPr>
              <a:t>ίσως</a:t>
            </a:r>
            <a:r>
              <a:rPr sz="2000" spc="130" dirty="0">
                <a:latin typeface="Times New Roman"/>
                <a:cs typeface="Times New Roman"/>
              </a:rPr>
              <a:t> </a:t>
            </a:r>
            <a:r>
              <a:rPr sz="2000" dirty="0">
                <a:latin typeface="Times New Roman"/>
                <a:cs typeface="Times New Roman"/>
              </a:rPr>
              <a:t>να</a:t>
            </a:r>
            <a:r>
              <a:rPr sz="2000" spc="130" dirty="0">
                <a:latin typeface="Times New Roman"/>
                <a:cs typeface="Times New Roman"/>
              </a:rPr>
              <a:t> </a:t>
            </a:r>
            <a:r>
              <a:rPr sz="2000" dirty="0">
                <a:latin typeface="Times New Roman"/>
                <a:cs typeface="Times New Roman"/>
              </a:rPr>
              <a:t>μην</a:t>
            </a:r>
            <a:r>
              <a:rPr sz="2000" spc="130" dirty="0">
                <a:latin typeface="Times New Roman"/>
                <a:cs typeface="Times New Roman"/>
              </a:rPr>
              <a:t> </a:t>
            </a:r>
            <a:r>
              <a:rPr sz="2000" dirty="0">
                <a:latin typeface="Times New Roman"/>
                <a:cs typeface="Times New Roman"/>
              </a:rPr>
              <a:t>καταγραφούν</a:t>
            </a:r>
            <a:r>
              <a:rPr sz="2000" spc="130" dirty="0">
                <a:latin typeface="Times New Roman"/>
                <a:cs typeface="Times New Roman"/>
              </a:rPr>
              <a:t> </a:t>
            </a:r>
            <a:r>
              <a:rPr sz="2000" dirty="0">
                <a:latin typeface="Times New Roman"/>
                <a:cs typeface="Times New Roman"/>
              </a:rPr>
              <a:t>ποτέ.</a:t>
            </a:r>
            <a:r>
              <a:rPr sz="2000" spc="135" dirty="0">
                <a:latin typeface="Times New Roman"/>
                <a:cs typeface="Times New Roman"/>
              </a:rPr>
              <a:t> </a:t>
            </a:r>
            <a:r>
              <a:rPr sz="2000" spc="-25" dirty="0">
                <a:latin typeface="Times New Roman"/>
                <a:cs typeface="Times New Roman"/>
              </a:rPr>
              <a:t>Οι </a:t>
            </a:r>
            <a:r>
              <a:rPr sz="2000" dirty="0">
                <a:latin typeface="Times New Roman"/>
                <a:cs typeface="Times New Roman"/>
              </a:rPr>
              <a:t>νεότεροι</a:t>
            </a:r>
            <a:r>
              <a:rPr sz="2000" spc="105" dirty="0">
                <a:latin typeface="Times New Roman"/>
                <a:cs typeface="Times New Roman"/>
              </a:rPr>
              <a:t> </a:t>
            </a:r>
            <a:r>
              <a:rPr sz="2000" dirty="0">
                <a:latin typeface="Times New Roman"/>
                <a:cs typeface="Times New Roman"/>
              </a:rPr>
              <a:t>συμμετέχοντες</a:t>
            </a:r>
            <a:r>
              <a:rPr sz="2000" spc="105" dirty="0">
                <a:latin typeface="Times New Roman"/>
                <a:cs typeface="Times New Roman"/>
              </a:rPr>
              <a:t> </a:t>
            </a:r>
            <a:r>
              <a:rPr sz="2000" dirty="0">
                <a:latin typeface="Times New Roman"/>
                <a:cs typeface="Times New Roman"/>
              </a:rPr>
              <a:t>μαθαίνουν</a:t>
            </a:r>
            <a:r>
              <a:rPr sz="2000" spc="105" dirty="0">
                <a:latin typeface="Times New Roman"/>
                <a:cs typeface="Times New Roman"/>
              </a:rPr>
              <a:t> </a:t>
            </a:r>
            <a:r>
              <a:rPr sz="2000" dirty="0">
                <a:latin typeface="Times New Roman"/>
                <a:cs typeface="Times New Roman"/>
              </a:rPr>
              <a:t>να</a:t>
            </a:r>
            <a:r>
              <a:rPr sz="2000" spc="105" dirty="0">
                <a:latin typeface="Times New Roman"/>
                <a:cs typeface="Times New Roman"/>
              </a:rPr>
              <a:t> </a:t>
            </a:r>
            <a:r>
              <a:rPr sz="2000" dirty="0">
                <a:latin typeface="Times New Roman"/>
                <a:cs typeface="Times New Roman"/>
              </a:rPr>
              <a:t>εκτιμούν</a:t>
            </a:r>
            <a:r>
              <a:rPr sz="2000" spc="110" dirty="0">
                <a:latin typeface="Times New Roman"/>
                <a:cs typeface="Times New Roman"/>
              </a:rPr>
              <a:t> </a:t>
            </a:r>
            <a:r>
              <a:rPr sz="2000" dirty="0">
                <a:latin typeface="Times New Roman"/>
                <a:cs typeface="Times New Roman"/>
              </a:rPr>
              <a:t>τις</a:t>
            </a:r>
            <a:r>
              <a:rPr sz="2000" spc="105" dirty="0">
                <a:latin typeface="Times New Roman"/>
                <a:cs typeface="Times New Roman"/>
              </a:rPr>
              <a:t> </a:t>
            </a:r>
            <a:r>
              <a:rPr sz="2000" dirty="0">
                <a:latin typeface="Times New Roman"/>
                <a:cs typeface="Times New Roman"/>
              </a:rPr>
              <a:t>εμπειρίες,</a:t>
            </a:r>
            <a:r>
              <a:rPr sz="2000" spc="105" dirty="0">
                <a:latin typeface="Times New Roman"/>
                <a:cs typeface="Times New Roman"/>
              </a:rPr>
              <a:t> </a:t>
            </a:r>
            <a:r>
              <a:rPr sz="2000" dirty="0">
                <a:latin typeface="Times New Roman"/>
                <a:cs typeface="Times New Roman"/>
              </a:rPr>
              <a:t>ενώ</a:t>
            </a:r>
            <a:r>
              <a:rPr sz="2000" spc="105" dirty="0">
                <a:latin typeface="Times New Roman"/>
                <a:cs typeface="Times New Roman"/>
              </a:rPr>
              <a:t> </a:t>
            </a:r>
            <a:r>
              <a:rPr sz="2000" dirty="0">
                <a:latin typeface="Times New Roman"/>
                <a:cs typeface="Times New Roman"/>
              </a:rPr>
              <a:t>οι</a:t>
            </a:r>
            <a:r>
              <a:rPr sz="2000" spc="110" dirty="0">
                <a:latin typeface="Times New Roman"/>
                <a:cs typeface="Times New Roman"/>
              </a:rPr>
              <a:t> </a:t>
            </a:r>
            <a:r>
              <a:rPr sz="2000" dirty="0">
                <a:latin typeface="Times New Roman"/>
                <a:cs typeface="Times New Roman"/>
              </a:rPr>
              <a:t>μεγαλύτεροι</a:t>
            </a:r>
            <a:r>
              <a:rPr sz="2000" spc="105" dirty="0">
                <a:latin typeface="Times New Roman"/>
                <a:cs typeface="Times New Roman"/>
              </a:rPr>
              <a:t> </a:t>
            </a:r>
            <a:r>
              <a:rPr sz="2000" dirty="0">
                <a:latin typeface="Times New Roman"/>
                <a:cs typeface="Times New Roman"/>
              </a:rPr>
              <a:t>σε</a:t>
            </a:r>
            <a:r>
              <a:rPr sz="2000" spc="105" dirty="0">
                <a:latin typeface="Times New Roman"/>
                <a:cs typeface="Times New Roman"/>
              </a:rPr>
              <a:t> </a:t>
            </a:r>
            <a:r>
              <a:rPr sz="2000" dirty="0">
                <a:latin typeface="Times New Roman"/>
                <a:cs typeface="Times New Roman"/>
              </a:rPr>
              <a:t>ηλικία</a:t>
            </a:r>
            <a:r>
              <a:rPr sz="2000" spc="105" dirty="0">
                <a:latin typeface="Times New Roman"/>
                <a:cs typeface="Times New Roman"/>
              </a:rPr>
              <a:t> </a:t>
            </a:r>
            <a:r>
              <a:rPr sz="2000" spc="-10" dirty="0">
                <a:latin typeface="Times New Roman"/>
                <a:cs typeface="Times New Roman"/>
              </a:rPr>
              <a:t>αποκτούν </a:t>
            </a:r>
            <a:r>
              <a:rPr sz="2000" dirty="0">
                <a:latin typeface="Times New Roman"/>
                <a:cs typeface="Times New Roman"/>
              </a:rPr>
              <a:t>πραγματική</a:t>
            </a:r>
            <a:r>
              <a:rPr sz="2000" spc="114" dirty="0">
                <a:latin typeface="Times New Roman"/>
                <a:cs typeface="Times New Roman"/>
              </a:rPr>
              <a:t>  </a:t>
            </a:r>
            <a:r>
              <a:rPr sz="2000" dirty="0">
                <a:latin typeface="Times New Roman"/>
                <a:cs typeface="Times New Roman"/>
              </a:rPr>
              <a:t>αυτοπεποίθηση</a:t>
            </a:r>
            <a:r>
              <a:rPr sz="2000" spc="120" dirty="0">
                <a:latin typeface="Times New Roman"/>
                <a:cs typeface="Times New Roman"/>
              </a:rPr>
              <a:t>  </a:t>
            </a:r>
            <a:r>
              <a:rPr sz="2000" dirty="0">
                <a:latin typeface="Times New Roman"/>
                <a:cs typeface="Times New Roman"/>
              </a:rPr>
              <a:t>χρησιμοποιώντας</a:t>
            </a:r>
            <a:r>
              <a:rPr sz="2000" spc="120" dirty="0">
                <a:latin typeface="Times New Roman"/>
                <a:cs typeface="Times New Roman"/>
              </a:rPr>
              <a:t>  </a:t>
            </a:r>
            <a:r>
              <a:rPr sz="2000" dirty="0">
                <a:latin typeface="Times New Roman"/>
                <a:cs typeface="Times New Roman"/>
              </a:rPr>
              <a:t>εργαλεία</a:t>
            </a:r>
            <a:r>
              <a:rPr sz="2000" spc="114" dirty="0">
                <a:latin typeface="Times New Roman"/>
                <a:cs typeface="Times New Roman"/>
              </a:rPr>
              <a:t>  </a:t>
            </a:r>
            <a:r>
              <a:rPr sz="2000" dirty="0">
                <a:latin typeface="Times New Roman"/>
                <a:cs typeface="Times New Roman"/>
              </a:rPr>
              <a:t>καταγραφής</a:t>
            </a:r>
            <a:r>
              <a:rPr sz="2000" spc="120" dirty="0">
                <a:latin typeface="Times New Roman"/>
                <a:cs typeface="Times New Roman"/>
              </a:rPr>
              <a:t>  </a:t>
            </a:r>
            <a:r>
              <a:rPr sz="2000" dirty="0">
                <a:latin typeface="Times New Roman"/>
                <a:cs typeface="Times New Roman"/>
              </a:rPr>
              <a:t>που</a:t>
            </a:r>
            <a:r>
              <a:rPr sz="2000" spc="120" dirty="0">
                <a:latin typeface="Times New Roman"/>
                <a:cs typeface="Times New Roman"/>
              </a:rPr>
              <a:t>  </a:t>
            </a:r>
            <a:r>
              <a:rPr sz="2000" dirty="0">
                <a:latin typeface="Times New Roman"/>
                <a:cs typeface="Times New Roman"/>
              </a:rPr>
              <a:t>κάποτε</a:t>
            </a:r>
            <a:r>
              <a:rPr sz="2000" spc="114" dirty="0">
                <a:latin typeface="Times New Roman"/>
                <a:cs typeface="Times New Roman"/>
              </a:rPr>
              <a:t>  </a:t>
            </a:r>
            <a:r>
              <a:rPr sz="2000" dirty="0">
                <a:latin typeface="Times New Roman"/>
                <a:cs typeface="Times New Roman"/>
              </a:rPr>
              <a:t>τους</a:t>
            </a:r>
            <a:r>
              <a:rPr sz="2000" spc="120" dirty="0">
                <a:latin typeface="Times New Roman"/>
                <a:cs typeface="Times New Roman"/>
              </a:rPr>
              <a:t>  </a:t>
            </a:r>
            <a:r>
              <a:rPr sz="2000" spc="-10" dirty="0">
                <a:latin typeface="Times New Roman"/>
                <a:cs typeface="Times New Roman"/>
              </a:rPr>
              <a:t>φαίνονταν απρόσιτα.</a:t>
            </a: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100"/>
              </a:spcBef>
            </a:pPr>
            <a:endParaRPr sz="2000">
              <a:latin typeface="Times New Roman"/>
              <a:cs typeface="Times New Roman"/>
            </a:endParaRPr>
          </a:p>
          <a:p>
            <a:pPr marL="12700" algn="just">
              <a:lnSpc>
                <a:spcPct val="100000"/>
              </a:lnSpc>
            </a:pPr>
            <a:r>
              <a:rPr sz="2000" b="1" i="1" dirty="0">
                <a:solidFill>
                  <a:srgbClr val="53459C"/>
                </a:solidFill>
                <a:latin typeface="Times New Roman"/>
                <a:cs typeface="Times New Roman"/>
              </a:rPr>
              <a:t>Τι</a:t>
            </a:r>
            <a:r>
              <a:rPr sz="2000" b="1" i="1" spc="-15" dirty="0">
                <a:solidFill>
                  <a:srgbClr val="53459C"/>
                </a:solidFill>
                <a:latin typeface="Times New Roman"/>
                <a:cs typeface="Times New Roman"/>
              </a:rPr>
              <a:t> </a:t>
            </a:r>
            <a:r>
              <a:rPr sz="2000" b="1" i="1" dirty="0">
                <a:solidFill>
                  <a:srgbClr val="53459C"/>
                </a:solidFill>
                <a:latin typeface="Times New Roman"/>
                <a:cs typeface="Times New Roman"/>
              </a:rPr>
              <a:t>θα</a:t>
            </a:r>
            <a:r>
              <a:rPr sz="2000" b="1" i="1" spc="-15" dirty="0">
                <a:solidFill>
                  <a:srgbClr val="53459C"/>
                </a:solidFill>
                <a:latin typeface="Times New Roman"/>
                <a:cs typeface="Times New Roman"/>
              </a:rPr>
              <a:t> </a:t>
            </a:r>
            <a:r>
              <a:rPr sz="2000" b="1" i="1" spc="-10" dirty="0">
                <a:solidFill>
                  <a:srgbClr val="53459C"/>
                </a:solidFill>
                <a:latin typeface="Times New Roman"/>
                <a:cs typeface="Times New Roman"/>
              </a:rPr>
              <a:t>δούμε</a:t>
            </a:r>
            <a:r>
              <a:rPr sz="2100" i="1" spc="-10" dirty="0">
                <a:solidFill>
                  <a:srgbClr val="53459C"/>
                </a:solidFill>
                <a:latin typeface="Arial Black"/>
                <a:cs typeface="Arial Black"/>
              </a:rPr>
              <a:t>:</a:t>
            </a:r>
            <a:endParaRPr sz="2100">
              <a:latin typeface="Arial Black"/>
              <a:cs typeface="Arial Black"/>
            </a:endParaRPr>
          </a:p>
          <a:p>
            <a:pPr marL="354965" indent="-342265">
              <a:lnSpc>
                <a:spcPct val="100000"/>
              </a:lnSpc>
              <a:spcBef>
                <a:spcPts val="1435"/>
              </a:spcBef>
              <a:buFont typeface="Arial"/>
              <a:buChar char="•"/>
              <a:tabLst>
                <a:tab pos="354965" algn="l"/>
              </a:tabLst>
            </a:pPr>
            <a:r>
              <a:rPr sz="2000" dirty="0">
                <a:latin typeface="Times New Roman"/>
                <a:cs typeface="Times New Roman"/>
              </a:rPr>
              <a:t>Ο</a:t>
            </a:r>
            <a:r>
              <a:rPr sz="2000" spc="-15" dirty="0">
                <a:latin typeface="Times New Roman"/>
                <a:cs typeface="Times New Roman"/>
              </a:rPr>
              <a:t> </a:t>
            </a:r>
            <a:r>
              <a:rPr sz="2000" dirty="0">
                <a:latin typeface="Times New Roman"/>
                <a:cs typeface="Times New Roman"/>
              </a:rPr>
              <a:t>ρόλος</a:t>
            </a:r>
            <a:r>
              <a:rPr sz="2000" spc="-10" dirty="0">
                <a:latin typeface="Times New Roman"/>
                <a:cs typeface="Times New Roman"/>
              </a:rPr>
              <a:t> </a:t>
            </a:r>
            <a:r>
              <a:rPr sz="2000" dirty="0">
                <a:latin typeface="Times New Roman"/>
                <a:cs typeface="Times New Roman"/>
              </a:rPr>
              <a:t>της</a:t>
            </a:r>
            <a:r>
              <a:rPr sz="2000" spc="-15" dirty="0">
                <a:latin typeface="Times New Roman"/>
                <a:cs typeface="Times New Roman"/>
              </a:rPr>
              <a:t> </a:t>
            </a:r>
            <a:r>
              <a:rPr sz="2000" dirty="0">
                <a:latin typeface="Times New Roman"/>
                <a:cs typeface="Times New Roman"/>
              </a:rPr>
              <a:t>αφήγησης</a:t>
            </a:r>
            <a:r>
              <a:rPr sz="2000" spc="-10" dirty="0">
                <a:latin typeface="Times New Roman"/>
                <a:cs typeface="Times New Roman"/>
              </a:rPr>
              <a:t> </a:t>
            </a:r>
            <a:r>
              <a:rPr sz="2000" dirty="0">
                <a:latin typeface="Times New Roman"/>
                <a:cs typeface="Times New Roman"/>
              </a:rPr>
              <a:t>στη</a:t>
            </a:r>
            <a:r>
              <a:rPr sz="2000" spc="-15" dirty="0">
                <a:latin typeface="Times New Roman"/>
                <a:cs typeface="Times New Roman"/>
              </a:rPr>
              <a:t> </a:t>
            </a:r>
            <a:r>
              <a:rPr sz="2000" dirty="0">
                <a:latin typeface="Times New Roman"/>
                <a:cs typeface="Times New Roman"/>
              </a:rPr>
              <a:t>μάθηση</a:t>
            </a:r>
            <a:r>
              <a:rPr sz="2000" spc="-10" dirty="0">
                <a:latin typeface="Times New Roman"/>
                <a:cs typeface="Times New Roman"/>
              </a:rPr>
              <a:t> </a:t>
            </a:r>
            <a:r>
              <a:rPr sz="2000" dirty="0">
                <a:latin typeface="Times New Roman"/>
                <a:cs typeface="Times New Roman"/>
              </a:rPr>
              <a:t>των</a:t>
            </a:r>
            <a:r>
              <a:rPr sz="2000" spc="-15" dirty="0">
                <a:latin typeface="Times New Roman"/>
                <a:cs typeface="Times New Roman"/>
              </a:rPr>
              <a:t> </a:t>
            </a:r>
            <a:r>
              <a:rPr sz="2000" spc="-10" dirty="0">
                <a:latin typeface="Times New Roman"/>
                <a:cs typeface="Times New Roman"/>
              </a:rPr>
              <a:t>ενηλίκων</a:t>
            </a:r>
            <a:endParaRPr sz="2000">
              <a:latin typeface="Times New Roman"/>
              <a:cs typeface="Times New Roman"/>
            </a:endParaRPr>
          </a:p>
          <a:p>
            <a:pPr marL="354965" indent="-342265">
              <a:lnSpc>
                <a:spcPct val="100000"/>
              </a:lnSpc>
              <a:spcBef>
                <a:spcPts val="5"/>
              </a:spcBef>
              <a:buFont typeface="Arial"/>
              <a:buChar char="•"/>
              <a:tabLst>
                <a:tab pos="354965" algn="l"/>
              </a:tabLst>
            </a:pPr>
            <a:r>
              <a:rPr sz="2000" dirty="0">
                <a:latin typeface="Times New Roman"/>
                <a:cs typeface="Times New Roman"/>
              </a:rPr>
              <a:t>Τι</a:t>
            </a:r>
            <a:r>
              <a:rPr sz="2000" spc="-5" dirty="0">
                <a:latin typeface="Times New Roman"/>
                <a:cs typeface="Times New Roman"/>
              </a:rPr>
              <a:t> </a:t>
            </a:r>
            <a:r>
              <a:rPr sz="2000" dirty="0">
                <a:latin typeface="Times New Roman"/>
                <a:cs typeface="Times New Roman"/>
              </a:rPr>
              <a:t>κάνει</a:t>
            </a:r>
            <a:r>
              <a:rPr sz="2000" spc="-5" dirty="0">
                <a:latin typeface="Times New Roman"/>
                <a:cs typeface="Times New Roman"/>
              </a:rPr>
              <a:t> </a:t>
            </a:r>
            <a:r>
              <a:rPr sz="2000" dirty="0">
                <a:latin typeface="Times New Roman"/>
                <a:cs typeface="Times New Roman"/>
              </a:rPr>
              <a:t>τη</a:t>
            </a:r>
            <a:r>
              <a:rPr sz="2000" spc="-5" dirty="0">
                <a:latin typeface="Times New Roman"/>
                <a:cs typeface="Times New Roman"/>
              </a:rPr>
              <a:t> </a:t>
            </a:r>
            <a:r>
              <a:rPr sz="2000" dirty="0">
                <a:latin typeface="Times New Roman"/>
                <a:cs typeface="Times New Roman"/>
              </a:rPr>
              <a:t>ψηφιακή</a:t>
            </a:r>
            <a:r>
              <a:rPr sz="2000" spc="-5" dirty="0">
                <a:latin typeface="Times New Roman"/>
                <a:cs typeface="Times New Roman"/>
              </a:rPr>
              <a:t> </a:t>
            </a:r>
            <a:r>
              <a:rPr sz="2000" dirty="0">
                <a:latin typeface="Times New Roman"/>
                <a:cs typeface="Times New Roman"/>
              </a:rPr>
              <a:t>αφήγηση</a:t>
            </a:r>
            <a:r>
              <a:rPr sz="2000" spc="-5" dirty="0">
                <a:latin typeface="Times New Roman"/>
                <a:cs typeface="Times New Roman"/>
              </a:rPr>
              <a:t> </a:t>
            </a:r>
            <a:r>
              <a:rPr sz="2000" dirty="0">
                <a:latin typeface="Times New Roman"/>
                <a:cs typeface="Times New Roman"/>
              </a:rPr>
              <a:t>να </a:t>
            </a:r>
            <a:r>
              <a:rPr sz="2000" spc="-10" dirty="0">
                <a:latin typeface="Times New Roman"/>
                <a:cs typeface="Times New Roman"/>
              </a:rPr>
              <a:t>ξεχωρίζει</a:t>
            </a:r>
            <a:endParaRPr sz="2000">
              <a:latin typeface="Times New Roman"/>
              <a:cs typeface="Times New Roman"/>
            </a:endParaRPr>
          </a:p>
          <a:p>
            <a:pPr marL="354965" indent="-342265">
              <a:lnSpc>
                <a:spcPct val="100000"/>
              </a:lnSpc>
              <a:spcBef>
                <a:spcPts val="5"/>
              </a:spcBef>
              <a:buFont typeface="Arial"/>
              <a:buChar char="•"/>
              <a:tabLst>
                <a:tab pos="354965" algn="l"/>
              </a:tabLst>
            </a:pPr>
            <a:r>
              <a:rPr sz="2000" dirty="0">
                <a:latin typeface="Times New Roman"/>
                <a:cs typeface="Times New Roman"/>
              </a:rPr>
              <a:t>Εργαλεία</a:t>
            </a:r>
            <a:r>
              <a:rPr sz="2000" spc="-10" dirty="0">
                <a:latin typeface="Times New Roman"/>
                <a:cs typeface="Times New Roman"/>
              </a:rPr>
              <a:t> </a:t>
            </a:r>
            <a:r>
              <a:rPr sz="2000" dirty="0">
                <a:latin typeface="Times New Roman"/>
                <a:cs typeface="Times New Roman"/>
              </a:rPr>
              <a:t>και</a:t>
            </a:r>
            <a:r>
              <a:rPr sz="2000" spc="-5" dirty="0">
                <a:latin typeface="Times New Roman"/>
                <a:cs typeface="Times New Roman"/>
              </a:rPr>
              <a:t> </a:t>
            </a:r>
            <a:r>
              <a:rPr sz="2000" dirty="0">
                <a:latin typeface="Times New Roman"/>
                <a:cs typeface="Times New Roman"/>
              </a:rPr>
              <a:t>πλατφόρμες</a:t>
            </a:r>
            <a:r>
              <a:rPr sz="2000" spc="-5" dirty="0">
                <a:latin typeface="Times New Roman"/>
                <a:cs typeface="Times New Roman"/>
              </a:rPr>
              <a:t> </a:t>
            </a:r>
            <a:r>
              <a:rPr sz="2000" dirty="0">
                <a:latin typeface="Times New Roman"/>
                <a:cs typeface="Times New Roman"/>
              </a:rPr>
              <a:t>(ανάλογα</a:t>
            </a:r>
            <a:r>
              <a:rPr sz="2000" spc="-5" dirty="0">
                <a:latin typeface="Times New Roman"/>
                <a:cs typeface="Times New Roman"/>
              </a:rPr>
              <a:t> </a:t>
            </a:r>
            <a:r>
              <a:rPr sz="2000" dirty="0">
                <a:latin typeface="Times New Roman"/>
                <a:cs typeface="Times New Roman"/>
              </a:rPr>
              <a:t>με</a:t>
            </a:r>
            <a:r>
              <a:rPr sz="2000" spc="-5" dirty="0">
                <a:latin typeface="Times New Roman"/>
                <a:cs typeface="Times New Roman"/>
              </a:rPr>
              <a:t> </a:t>
            </a:r>
            <a:r>
              <a:rPr sz="2000" dirty="0">
                <a:latin typeface="Times New Roman"/>
                <a:cs typeface="Times New Roman"/>
              </a:rPr>
              <a:t>το</a:t>
            </a:r>
            <a:r>
              <a:rPr sz="2000" spc="-5" dirty="0">
                <a:latin typeface="Times New Roman"/>
                <a:cs typeface="Times New Roman"/>
              </a:rPr>
              <a:t> </a:t>
            </a:r>
            <a:r>
              <a:rPr sz="2000" dirty="0">
                <a:latin typeface="Times New Roman"/>
                <a:cs typeface="Times New Roman"/>
              </a:rPr>
              <a:t>επίπεδο</a:t>
            </a:r>
            <a:r>
              <a:rPr sz="2000" spc="-5" dirty="0">
                <a:latin typeface="Times New Roman"/>
                <a:cs typeface="Times New Roman"/>
              </a:rPr>
              <a:t> </a:t>
            </a:r>
            <a:r>
              <a:rPr sz="2000" spc="-10" dirty="0">
                <a:latin typeface="Times New Roman"/>
                <a:cs typeface="Times New Roman"/>
              </a:rPr>
              <a:t>άνεσης)</a:t>
            </a:r>
            <a:endParaRPr sz="2000">
              <a:latin typeface="Times New Roman"/>
              <a:cs typeface="Times New Roman"/>
            </a:endParaRPr>
          </a:p>
          <a:p>
            <a:pPr marL="354965" indent="-342265">
              <a:lnSpc>
                <a:spcPct val="100000"/>
              </a:lnSpc>
              <a:spcBef>
                <a:spcPts val="5"/>
              </a:spcBef>
              <a:buFont typeface="Arial"/>
              <a:buChar char="•"/>
              <a:tabLst>
                <a:tab pos="354965" algn="l"/>
              </a:tabLst>
            </a:pPr>
            <a:r>
              <a:rPr sz="2000" dirty="0">
                <a:latin typeface="Times New Roman"/>
                <a:cs typeface="Times New Roman"/>
              </a:rPr>
              <a:t>Τι</a:t>
            </a:r>
            <a:r>
              <a:rPr sz="2000" spc="-30" dirty="0">
                <a:latin typeface="Times New Roman"/>
                <a:cs typeface="Times New Roman"/>
              </a:rPr>
              <a:t> </a:t>
            </a:r>
            <a:r>
              <a:rPr sz="2000" dirty="0">
                <a:latin typeface="Times New Roman"/>
                <a:cs typeface="Times New Roman"/>
              </a:rPr>
              <a:t>συνεισφέρει</a:t>
            </a:r>
            <a:r>
              <a:rPr sz="2000" spc="-30" dirty="0">
                <a:latin typeface="Times New Roman"/>
                <a:cs typeface="Times New Roman"/>
              </a:rPr>
              <a:t> </a:t>
            </a:r>
            <a:r>
              <a:rPr sz="2000" dirty="0">
                <a:latin typeface="Times New Roman"/>
                <a:cs typeface="Times New Roman"/>
              </a:rPr>
              <a:t>κάθε</a:t>
            </a:r>
            <a:r>
              <a:rPr sz="2000" spc="-25" dirty="0">
                <a:latin typeface="Times New Roman"/>
                <a:cs typeface="Times New Roman"/>
              </a:rPr>
              <a:t> </a:t>
            </a:r>
            <a:r>
              <a:rPr sz="2000" dirty="0">
                <a:latin typeface="Times New Roman"/>
                <a:cs typeface="Times New Roman"/>
              </a:rPr>
              <a:t>ηλικιακή</a:t>
            </a:r>
            <a:r>
              <a:rPr sz="2000" spc="-30" dirty="0">
                <a:latin typeface="Times New Roman"/>
                <a:cs typeface="Times New Roman"/>
              </a:rPr>
              <a:t> </a:t>
            </a:r>
            <a:r>
              <a:rPr sz="2000" dirty="0">
                <a:latin typeface="Times New Roman"/>
                <a:cs typeface="Times New Roman"/>
              </a:rPr>
              <a:t>γενιά</a:t>
            </a:r>
            <a:r>
              <a:rPr sz="2000" spc="-25" dirty="0">
                <a:latin typeface="Times New Roman"/>
                <a:cs typeface="Times New Roman"/>
              </a:rPr>
              <a:t> </a:t>
            </a:r>
            <a:r>
              <a:rPr sz="2000" dirty="0">
                <a:latin typeface="Times New Roman"/>
                <a:cs typeface="Times New Roman"/>
              </a:rPr>
              <a:t>στη</a:t>
            </a:r>
            <a:r>
              <a:rPr sz="2000" spc="-30" dirty="0">
                <a:latin typeface="Times New Roman"/>
                <a:cs typeface="Times New Roman"/>
              </a:rPr>
              <a:t> </a:t>
            </a:r>
            <a:r>
              <a:rPr sz="2000" spc="-10" dirty="0">
                <a:latin typeface="Times New Roman"/>
                <a:cs typeface="Times New Roman"/>
              </a:rPr>
              <a:t>διαδικασία</a:t>
            </a:r>
            <a:endParaRPr sz="2000">
              <a:latin typeface="Times New Roman"/>
              <a:cs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700760" y="2173223"/>
            <a:ext cx="4035552" cy="3483864"/>
          </a:xfrm>
          <a:prstGeom prst="rect">
            <a:avLst/>
          </a:prstGeom>
        </p:spPr>
      </p:pic>
      <p:pic>
        <p:nvPicPr>
          <p:cNvPr id="3" name="object 3"/>
          <p:cNvPicPr/>
          <p:nvPr/>
        </p:nvPicPr>
        <p:blipFill>
          <a:blip r:embed="rId3" cstate="print"/>
          <a:stretch>
            <a:fillRect/>
          </a:stretch>
        </p:blipFill>
        <p:spPr>
          <a:xfrm>
            <a:off x="830245" y="635131"/>
            <a:ext cx="1348516" cy="777419"/>
          </a:xfrm>
          <a:prstGeom prst="rect">
            <a:avLst/>
          </a:prstGeom>
        </p:spPr>
      </p:pic>
      <p:pic>
        <p:nvPicPr>
          <p:cNvPr id="4" name="object 4"/>
          <p:cNvPicPr/>
          <p:nvPr/>
        </p:nvPicPr>
        <p:blipFill>
          <a:blip r:embed="rId4" cstate="print"/>
          <a:stretch>
            <a:fillRect/>
          </a:stretch>
        </p:blipFill>
        <p:spPr>
          <a:xfrm>
            <a:off x="5733841" y="8997264"/>
            <a:ext cx="6781870" cy="514393"/>
          </a:xfrm>
          <a:prstGeom prst="rect">
            <a:avLst/>
          </a:prstGeom>
        </p:spPr>
      </p:pic>
      <p:pic>
        <p:nvPicPr>
          <p:cNvPr id="5" name="object 5"/>
          <p:cNvPicPr/>
          <p:nvPr/>
        </p:nvPicPr>
        <p:blipFill>
          <a:blip r:embed="rId5" cstate="print"/>
          <a:stretch>
            <a:fillRect/>
          </a:stretch>
        </p:blipFill>
        <p:spPr>
          <a:xfrm>
            <a:off x="13435021" y="672462"/>
            <a:ext cx="725022" cy="695906"/>
          </a:xfrm>
          <a:prstGeom prst="rect">
            <a:avLst/>
          </a:prstGeom>
        </p:spPr>
      </p:pic>
      <p:pic>
        <p:nvPicPr>
          <p:cNvPr id="6" name="object 6"/>
          <p:cNvPicPr/>
          <p:nvPr/>
        </p:nvPicPr>
        <p:blipFill>
          <a:blip r:embed="rId6" cstate="print"/>
          <a:stretch>
            <a:fillRect/>
          </a:stretch>
        </p:blipFill>
        <p:spPr>
          <a:xfrm>
            <a:off x="14252565" y="900605"/>
            <a:ext cx="951038" cy="329652"/>
          </a:xfrm>
          <a:prstGeom prst="rect">
            <a:avLst/>
          </a:prstGeom>
        </p:spPr>
      </p:pic>
      <p:pic>
        <p:nvPicPr>
          <p:cNvPr id="7" name="object 7"/>
          <p:cNvPicPr/>
          <p:nvPr/>
        </p:nvPicPr>
        <p:blipFill>
          <a:blip r:embed="rId7" cstate="print"/>
          <a:stretch>
            <a:fillRect/>
          </a:stretch>
        </p:blipFill>
        <p:spPr>
          <a:xfrm>
            <a:off x="15350858" y="869981"/>
            <a:ext cx="771668" cy="308368"/>
          </a:xfrm>
          <a:prstGeom prst="rect">
            <a:avLst/>
          </a:prstGeom>
        </p:spPr>
      </p:pic>
      <p:grpSp>
        <p:nvGrpSpPr>
          <p:cNvPr id="8" name="object 8"/>
          <p:cNvGrpSpPr/>
          <p:nvPr/>
        </p:nvGrpSpPr>
        <p:grpSpPr>
          <a:xfrm>
            <a:off x="16026384" y="473963"/>
            <a:ext cx="1716405" cy="1109980"/>
            <a:chOff x="16026384" y="473963"/>
            <a:chExt cx="1716405" cy="1109980"/>
          </a:xfrm>
        </p:grpSpPr>
        <p:pic>
          <p:nvPicPr>
            <p:cNvPr id="9" name="object 9"/>
            <p:cNvPicPr/>
            <p:nvPr/>
          </p:nvPicPr>
          <p:blipFill>
            <a:blip r:embed="rId8" cstate="print"/>
            <a:stretch>
              <a:fillRect/>
            </a:stretch>
          </p:blipFill>
          <p:spPr>
            <a:xfrm>
              <a:off x="17126308" y="739139"/>
              <a:ext cx="615872" cy="567874"/>
            </a:xfrm>
            <a:prstGeom prst="rect">
              <a:avLst/>
            </a:prstGeom>
          </p:spPr>
        </p:pic>
        <p:pic>
          <p:nvPicPr>
            <p:cNvPr id="10" name="object 10"/>
            <p:cNvPicPr/>
            <p:nvPr/>
          </p:nvPicPr>
          <p:blipFill>
            <a:blip r:embed="rId9" cstate="print"/>
            <a:stretch>
              <a:fillRect/>
            </a:stretch>
          </p:blipFill>
          <p:spPr>
            <a:xfrm>
              <a:off x="16026384" y="473963"/>
              <a:ext cx="1110996" cy="1109472"/>
            </a:xfrm>
            <a:prstGeom prst="rect">
              <a:avLst/>
            </a:prstGeom>
          </p:spPr>
        </p:pic>
      </p:grpSp>
      <p:sp>
        <p:nvSpPr>
          <p:cNvPr id="11" name="object 11"/>
          <p:cNvSpPr/>
          <p:nvPr/>
        </p:nvSpPr>
        <p:spPr>
          <a:xfrm>
            <a:off x="-33051" y="190500"/>
            <a:ext cx="13508990" cy="10287000"/>
          </a:xfrm>
          <a:custGeom>
            <a:avLst/>
            <a:gdLst/>
            <a:ahLst/>
            <a:cxnLst/>
            <a:rect l="l" t="t" r="r" b="b"/>
            <a:pathLst>
              <a:path w="13508990" h="10287000">
                <a:moveTo>
                  <a:pt x="13508736" y="2117725"/>
                </a:moveTo>
                <a:lnTo>
                  <a:pt x="13504190" y="2072728"/>
                </a:lnTo>
                <a:lnTo>
                  <a:pt x="13491185" y="2030806"/>
                </a:lnTo>
                <a:lnTo>
                  <a:pt x="13470598" y="1992858"/>
                </a:lnTo>
                <a:lnTo>
                  <a:pt x="13443344" y="1959787"/>
                </a:lnTo>
                <a:lnTo>
                  <a:pt x="13410298" y="1932508"/>
                </a:lnTo>
                <a:lnTo>
                  <a:pt x="13372376" y="1911896"/>
                </a:lnTo>
                <a:lnTo>
                  <a:pt x="13330466" y="1898878"/>
                </a:lnTo>
                <a:lnTo>
                  <a:pt x="13285470" y="1894332"/>
                </a:lnTo>
                <a:lnTo>
                  <a:pt x="342900" y="1894332"/>
                </a:lnTo>
                <a:lnTo>
                  <a:pt x="342900" y="0"/>
                </a:lnTo>
                <a:lnTo>
                  <a:pt x="0" y="0"/>
                </a:lnTo>
                <a:lnTo>
                  <a:pt x="0" y="2117725"/>
                </a:lnTo>
                <a:lnTo>
                  <a:pt x="0" y="2856611"/>
                </a:lnTo>
                <a:lnTo>
                  <a:pt x="0" y="10287000"/>
                </a:lnTo>
                <a:lnTo>
                  <a:pt x="342900" y="10287000"/>
                </a:lnTo>
                <a:lnTo>
                  <a:pt x="342900" y="3080004"/>
                </a:lnTo>
                <a:lnTo>
                  <a:pt x="13285470" y="3080004"/>
                </a:lnTo>
                <a:lnTo>
                  <a:pt x="13330466" y="3075470"/>
                </a:lnTo>
                <a:lnTo>
                  <a:pt x="13372376" y="3062452"/>
                </a:lnTo>
                <a:lnTo>
                  <a:pt x="13410298" y="3041840"/>
                </a:lnTo>
                <a:lnTo>
                  <a:pt x="13443344" y="3014561"/>
                </a:lnTo>
                <a:lnTo>
                  <a:pt x="13470598" y="2981490"/>
                </a:lnTo>
                <a:lnTo>
                  <a:pt x="13491185" y="2943542"/>
                </a:lnTo>
                <a:lnTo>
                  <a:pt x="13504190" y="2901619"/>
                </a:lnTo>
                <a:lnTo>
                  <a:pt x="13508736" y="2856611"/>
                </a:lnTo>
                <a:lnTo>
                  <a:pt x="13508736" y="2117725"/>
                </a:lnTo>
                <a:close/>
              </a:path>
            </a:pathLst>
          </a:custGeom>
          <a:solidFill>
            <a:srgbClr val="53459C"/>
          </a:solidFill>
        </p:spPr>
        <p:txBody>
          <a:bodyPr wrap="square" lIns="0" tIns="0" rIns="0" bIns="0" rtlCol="0"/>
          <a:lstStyle/>
          <a:p>
            <a:endParaRPr/>
          </a:p>
        </p:txBody>
      </p:sp>
      <p:sp>
        <p:nvSpPr>
          <p:cNvPr id="12" name="object 12" descr="$PPTXTitle"/>
          <p:cNvSpPr txBox="1">
            <a:spLocks noGrp="1"/>
          </p:cNvSpPr>
          <p:nvPr>
            <p:ph type="title"/>
          </p:nvPr>
        </p:nvSpPr>
        <p:spPr>
          <a:xfrm>
            <a:off x="990600" y="2575277"/>
            <a:ext cx="4300220" cy="384810"/>
          </a:xfrm>
          <a:prstGeom prst="rect">
            <a:avLst/>
          </a:prstGeom>
        </p:spPr>
        <p:txBody>
          <a:bodyPr vert="horz" wrap="square" lIns="0" tIns="13335" rIns="0" bIns="0" rtlCol="0">
            <a:spAutoFit/>
          </a:bodyPr>
          <a:lstStyle/>
          <a:p>
            <a:pPr marL="12700">
              <a:lnSpc>
                <a:spcPct val="100000"/>
              </a:lnSpc>
              <a:spcBef>
                <a:spcPts val="105"/>
              </a:spcBef>
            </a:pPr>
            <a:r>
              <a:rPr dirty="0"/>
              <a:t>Ενότητα</a:t>
            </a:r>
            <a:r>
              <a:rPr spc="-105" dirty="0"/>
              <a:t> </a:t>
            </a:r>
            <a:r>
              <a:rPr dirty="0"/>
              <a:t>3</a:t>
            </a:r>
            <a:r>
              <a:rPr spc="-95" dirty="0"/>
              <a:t> </a:t>
            </a:r>
            <a:r>
              <a:rPr lang="el-GR" b="0" spc="455" dirty="0">
                <a:latin typeface="Arial Black"/>
              </a:rPr>
              <a:t>-</a:t>
            </a:r>
            <a:r>
              <a:rPr dirty="0" err="1"/>
              <a:t>Δύο</a:t>
            </a:r>
            <a:r>
              <a:rPr spc="-10" dirty="0"/>
              <a:t> δραστηριότητες</a:t>
            </a:r>
          </a:p>
        </p:txBody>
      </p:sp>
      <p:sp>
        <p:nvSpPr>
          <p:cNvPr id="13" name="object 13"/>
          <p:cNvSpPr txBox="1"/>
          <p:nvPr/>
        </p:nvSpPr>
        <p:spPr>
          <a:xfrm>
            <a:off x="772159" y="3317750"/>
            <a:ext cx="4977130" cy="645048"/>
          </a:xfrm>
          <a:prstGeom prst="rect">
            <a:avLst/>
          </a:prstGeom>
        </p:spPr>
        <p:txBody>
          <a:bodyPr vert="horz" wrap="square" lIns="0" tIns="13970" rIns="0" bIns="0" rtlCol="0">
            <a:spAutoFit/>
          </a:bodyPr>
          <a:lstStyle/>
          <a:p>
            <a:pPr marL="12700">
              <a:lnSpc>
                <a:spcPct val="100000"/>
              </a:lnSpc>
              <a:spcBef>
                <a:spcPts val="110"/>
              </a:spcBef>
            </a:pPr>
            <a:r>
              <a:rPr sz="2000" b="1" i="1" dirty="0" err="1">
                <a:solidFill>
                  <a:srgbClr val="77BE46"/>
                </a:solidFill>
                <a:latin typeface="Times New Roman"/>
                <a:cs typeface="Times New Roman"/>
              </a:rPr>
              <a:t>Δρ</a:t>
            </a:r>
            <a:r>
              <a:rPr sz="2000" b="1" i="1" dirty="0">
                <a:solidFill>
                  <a:srgbClr val="77BE46"/>
                </a:solidFill>
                <a:latin typeface="Times New Roman"/>
                <a:cs typeface="Times New Roman"/>
              </a:rPr>
              <a:t>αστηριότητα</a:t>
            </a:r>
            <a:r>
              <a:rPr sz="2000" b="1" i="1" spc="-25" dirty="0">
                <a:solidFill>
                  <a:srgbClr val="77BE46"/>
                </a:solidFill>
                <a:latin typeface="Times New Roman"/>
                <a:cs typeface="Times New Roman"/>
              </a:rPr>
              <a:t> </a:t>
            </a:r>
            <a:r>
              <a:rPr sz="2000" b="1" i="1" spc="-1000" dirty="0">
                <a:solidFill>
                  <a:srgbClr val="77BE46"/>
                </a:solidFill>
                <a:latin typeface="Times New Roman"/>
                <a:cs typeface="Times New Roman"/>
              </a:rPr>
              <a:t>1</a:t>
            </a:r>
            <a:r>
              <a:rPr lang="el-GR" sz="2000" b="1" i="1" spc="-1000" dirty="0">
                <a:solidFill>
                  <a:srgbClr val="77BE46"/>
                </a:solidFill>
                <a:latin typeface="Times New Roman"/>
                <a:cs typeface="Times New Roman"/>
              </a:rPr>
              <a:t>           </a:t>
            </a:r>
            <a:r>
              <a:rPr lang="el-GR" sz="2100" b="1" i="1" spc="-70" dirty="0">
                <a:solidFill>
                  <a:srgbClr val="77BE46"/>
                </a:solidFill>
                <a:latin typeface="Arial Black"/>
                <a:cs typeface="Times New Roman"/>
              </a:rPr>
              <a:t>   </a:t>
            </a:r>
            <a:r>
              <a:rPr sz="2000" b="1" i="1" dirty="0">
                <a:solidFill>
                  <a:srgbClr val="77BE46"/>
                </a:solidFill>
                <a:latin typeface="Times New Roman"/>
                <a:cs typeface="Times New Roman"/>
              </a:rPr>
              <a:t>«Ένας</a:t>
            </a:r>
            <a:r>
              <a:rPr sz="2000" b="1" i="1" spc="-15" dirty="0">
                <a:solidFill>
                  <a:srgbClr val="77BE46"/>
                </a:solidFill>
                <a:latin typeface="Times New Roman"/>
                <a:cs typeface="Times New Roman"/>
              </a:rPr>
              <a:t> </a:t>
            </a:r>
            <a:r>
              <a:rPr sz="2000" b="1" i="1" dirty="0">
                <a:solidFill>
                  <a:srgbClr val="77BE46"/>
                </a:solidFill>
                <a:latin typeface="Times New Roman"/>
                <a:cs typeface="Times New Roman"/>
              </a:rPr>
              <a:t>τόπος</a:t>
            </a:r>
            <a:r>
              <a:rPr sz="2000" b="1" i="1" spc="-10" dirty="0">
                <a:solidFill>
                  <a:srgbClr val="77BE46"/>
                </a:solidFill>
                <a:latin typeface="Times New Roman"/>
                <a:cs typeface="Times New Roman"/>
              </a:rPr>
              <a:t> </a:t>
            </a:r>
            <a:r>
              <a:rPr sz="2000" b="1" i="1" dirty="0">
                <a:solidFill>
                  <a:srgbClr val="77BE46"/>
                </a:solidFill>
                <a:latin typeface="Times New Roman"/>
                <a:cs typeface="Times New Roman"/>
              </a:rPr>
              <a:t>τότε</a:t>
            </a:r>
            <a:r>
              <a:rPr sz="2000" b="1" i="1" spc="-10" dirty="0">
                <a:solidFill>
                  <a:srgbClr val="77BE46"/>
                </a:solidFill>
                <a:latin typeface="Times New Roman"/>
                <a:cs typeface="Times New Roman"/>
              </a:rPr>
              <a:t> </a:t>
            </a:r>
            <a:r>
              <a:rPr sz="2000" b="1" i="1" dirty="0">
                <a:solidFill>
                  <a:srgbClr val="77BE46"/>
                </a:solidFill>
                <a:latin typeface="Times New Roman"/>
                <a:cs typeface="Times New Roman"/>
              </a:rPr>
              <a:t>και</a:t>
            </a:r>
            <a:r>
              <a:rPr sz="2000" b="1" i="1" spc="-10" dirty="0">
                <a:solidFill>
                  <a:srgbClr val="77BE46"/>
                </a:solidFill>
                <a:latin typeface="Times New Roman"/>
                <a:cs typeface="Times New Roman"/>
              </a:rPr>
              <a:t> τώρα»</a:t>
            </a:r>
            <a:endParaRPr sz="2000" dirty="0">
              <a:latin typeface="Times New Roman"/>
              <a:cs typeface="Times New Roman"/>
            </a:endParaRPr>
          </a:p>
        </p:txBody>
      </p:sp>
      <p:sp>
        <p:nvSpPr>
          <p:cNvPr id="14" name="object 14"/>
          <p:cNvSpPr txBox="1"/>
          <p:nvPr/>
        </p:nvSpPr>
        <p:spPr>
          <a:xfrm>
            <a:off x="5914390" y="3331514"/>
            <a:ext cx="6609080" cy="330835"/>
          </a:xfrm>
          <a:prstGeom prst="rect">
            <a:avLst/>
          </a:prstGeom>
        </p:spPr>
        <p:txBody>
          <a:bodyPr vert="horz" wrap="square" lIns="0" tIns="12700" rIns="0" bIns="0" rtlCol="0">
            <a:spAutoFit/>
          </a:bodyPr>
          <a:lstStyle/>
          <a:p>
            <a:pPr marL="12700">
              <a:lnSpc>
                <a:spcPct val="100000"/>
              </a:lnSpc>
              <a:spcBef>
                <a:spcPts val="100"/>
              </a:spcBef>
              <a:tabLst>
                <a:tab pos="1107440" algn="l"/>
              </a:tabLst>
            </a:pPr>
            <a:r>
              <a:rPr sz="2000" dirty="0">
                <a:latin typeface="Times New Roman"/>
                <a:cs typeface="Times New Roman"/>
              </a:rPr>
              <a:t>(60</a:t>
            </a:r>
            <a:r>
              <a:rPr sz="2000" spc="-10" dirty="0">
                <a:latin typeface="Times New Roman"/>
                <a:cs typeface="Times New Roman"/>
              </a:rPr>
              <a:t> </a:t>
            </a:r>
            <a:r>
              <a:rPr sz="2000" dirty="0">
                <a:latin typeface="Times New Roman"/>
                <a:cs typeface="Times New Roman"/>
              </a:rPr>
              <a:t>λ.)</a:t>
            </a:r>
            <a:r>
              <a:rPr sz="2000" spc="30" dirty="0">
                <a:latin typeface="Times New Roman"/>
                <a:cs typeface="Times New Roman"/>
              </a:rPr>
              <a:t> </a:t>
            </a:r>
            <a:r>
              <a:rPr sz="2000" spc="-50" dirty="0">
                <a:latin typeface="Lucida Sans Unicode"/>
                <a:cs typeface="Lucida Sans Unicode"/>
              </a:rPr>
              <a:t>—</a:t>
            </a:r>
            <a:r>
              <a:rPr sz="2000" dirty="0">
                <a:latin typeface="Lucida Sans Unicode"/>
                <a:cs typeface="Lucida Sans Unicode"/>
              </a:rPr>
              <a:t>	</a:t>
            </a:r>
            <a:r>
              <a:rPr sz="2000" dirty="0">
                <a:latin typeface="Times New Roman"/>
                <a:cs typeface="Times New Roman"/>
              </a:rPr>
              <a:t>Ζεύγη</a:t>
            </a:r>
            <a:r>
              <a:rPr sz="2000" spc="-30" dirty="0">
                <a:latin typeface="Times New Roman"/>
                <a:cs typeface="Times New Roman"/>
              </a:rPr>
              <a:t> </a:t>
            </a:r>
            <a:r>
              <a:rPr sz="2000" dirty="0">
                <a:latin typeface="Times New Roman"/>
                <a:cs typeface="Times New Roman"/>
              </a:rPr>
              <a:t>διαφορετικών</a:t>
            </a:r>
            <a:r>
              <a:rPr sz="2000" spc="-30" dirty="0">
                <a:latin typeface="Times New Roman"/>
                <a:cs typeface="Times New Roman"/>
              </a:rPr>
              <a:t> </a:t>
            </a:r>
            <a:r>
              <a:rPr sz="2000" dirty="0">
                <a:latin typeface="Times New Roman"/>
                <a:cs typeface="Times New Roman"/>
              </a:rPr>
              <a:t>γενεών</a:t>
            </a:r>
            <a:r>
              <a:rPr sz="2000" spc="-30" dirty="0">
                <a:latin typeface="Times New Roman"/>
                <a:cs typeface="Times New Roman"/>
              </a:rPr>
              <a:t> </a:t>
            </a:r>
            <a:r>
              <a:rPr sz="2000" dirty="0">
                <a:latin typeface="Times New Roman"/>
                <a:cs typeface="Times New Roman"/>
              </a:rPr>
              <a:t>αποτυπώνουν</a:t>
            </a:r>
            <a:r>
              <a:rPr sz="2000" spc="-30" dirty="0">
                <a:latin typeface="Times New Roman"/>
                <a:cs typeface="Times New Roman"/>
              </a:rPr>
              <a:t> </a:t>
            </a:r>
            <a:r>
              <a:rPr sz="2000" dirty="0">
                <a:latin typeface="Times New Roman"/>
                <a:cs typeface="Times New Roman"/>
              </a:rPr>
              <a:t>έναν</a:t>
            </a:r>
            <a:r>
              <a:rPr sz="2000" spc="-25" dirty="0">
                <a:latin typeface="Times New Roman"/>
                <a:cs typeface="Times New Roman"/>
              </a:rPr>
              <a:t> </a:t>
            </a:r>
            <a:r>
              <a:rPr sz="2000" spc="-20" dirty="0">
                <a:latin typeface="Times New Roman"/>
                <a:cs typeface="Times New Roman"/>
              </a:rPr>
              <a:t>χώρο</a:t>
            </a:r>
            <a:endParaRPr sz="2000">
              <a:latin typeface="Times New Roman"/>
              <a:cs typeface="Times New Roman"/>
            </a:endParaRPr>
          </a:p>
        </p:txBody>
      </p:sp>
      <p:sp>
        <p:nvSpPr>
          <p:cNvPr id="15" name="object 15"/>
          <p:cNvSpPr txBox="1"/>
          <p:nvPr/>
        </p:nvSpPr>
        <p:spPr>
          <a:xfrm>
            <a:off x="772159" y="3822725"/>
            <a:ext cx="9699625" cy="330835"/>
          </a:xfrm>
          <a:prstGeom prst="rect">
            <a:avLst/>
          </a:prstGeom>
        </p:spPr>
        <p:txBody>
          <a:bodyPr vert="horz" wrap="square" lIns="0" tIns="13335" rIns="0" bIns="0" rtlCol="0">
            <a:spAutoFit/>
          </a:bodyPr>
          <a:lstStyle/>
          <a:p>
            <a:pPr marL="12700">
              <a:lnSpc>
                <a:spcPct val="100000"/>
              </a:lnSpc>
              <a:spcBef>
                <a:spcPts val="105"/>
              </a:spcBef>
            </a:pPr>
            <a:r>
              <a:rPr sz="2000" dirty="0">
                <a:latin typeface="Times New Roman"/>
                <a:cs typeface="Times New Roman"/>
              </a:rPr>
              <a:t>με</a:t>
            </a:r>
            <a:r>
              <a:rPr sz="2000" spc="-5" dirty="0">
                <a:latin typeface="Times New Roman"/>
                <a:cs typeface="Times New Roman"/>
              </a:rPr>
              <a:t> </a:t>
            </a:r>
            <a:r>
              <a:rPr sz="2000" dirty="0">
                <a:latin typeface="Times New Roman"/>
                <a:cs typeface="Times New Roman"/>
              </a:rPr>
              <a:t>ιδιαίτερη</a:t>
            </a:r>
            <a:r>
              <a:rPr sz="2000" spc="-5" dirty="0">
                <a:latin typeface="Times New Roman"/>
                <a:cs typeface="Times New Roman"/>
              </a:rPr>
              <a:t> </a:t>
            </a:r>
            <a:r>
              <a:rPr sz="2000" dirty="0">
                <a:latin typeface="Times New Roman"/>
                <a:cs typeface="Times New Roman"/>
              </a:rPr>
              <a:t>σημασία: μια</a:t>
            </a:r>
            <a:r>
              <a:rPr sz="2000" spc="-5" dirty="0">
                <a:latin typeface="Times New Roman"/>
                <a:cs typeface="Times New Roman"/>
              </a:rPr>
              <a:t> </a:t>
            </a:r>
            <a:r>
              <a:rPr sz="2000" dirty="0">
                <a:latin typeface="Times New Roman"/>
                <a:cs typeface="Times New Roman"/>
              </a:rPr>
              <a:t>πρόσφατη</a:t>
            </a:r>
            <a:r>
              <a:rPr sz="2000" spc="-5" dirty="0">
                <a:latin typeface="Times New Roman"/>
                <a:cs typeface="Times New Roman"/>
              </a:rPr>
              <a:t> </a:t>
            </a:r>
            <a:r>
              <a:rPr sz="2000" dirty="0">
                <a:latin typeface="Times New Roman"/>
                <a:cs typeface="Times New Roman"/>
              </a:rPr>
              <a:t>φωτογραφία +</a:t>
            </a:r>
            <a:r>
              <a:rPr sz="2000" spc="-5" dirty="0">
                <a:latin typeface="Times New Roman"/>
                <a:cs typeface="Times New Roman"/>
              </a:rPr>
              <a:t> </a:t>
            </a:r>
            <a:r>
              <a:rPr sz="2000" dirty="0">
                <a:latin typeface="Times New Roman"/>
                <a:cs typeface="Times New Roman"/>
              </a:rPr>
              <a:t>ηχητική αφήγηση</a:t>
            </a:r>
            <a:r>
              <a:rPr sz="2000" spc="-5" dirty="0">
                <a:latin typeface="Times New Roman"/>
                <a:cs typeface="Times New Roman"/>
              </a:rPr>
              <a:t> </a:t>
            </a:r>
            <a:r>
              <a:rPr sz="2000" dirty="0">
                <a:latin typeface="Times New Roman"/>
                <a:cs typeface="Times New Roman"/>
              </a:rPr>
              <a:t>για</a:t>
            </a:r>
            <a:r>
              <a:rPr sz="2000" spc="-5" dirty="0">
                <a:latin typeface="Times New Roman"/>
                <a:cs typeface="Times New Roman"/>
              </a:rPr>
              <a:t> </a:t>
            </a:r>
            <a:r>
              <a:rPr sz="2000" dirty="0">
                <a:latin typeface="Times New Roman"/>
                <a:cs typeface="Times New Roman"/>
              </a:rPr>
              <a:t>το πώς</a:t>
            </a:r>
            <a:r>
              <a:rPr sz="2000" spc="-5" dirty="0">
                <a:latin typeface="Times New Roman"/>
                <a:cs typeface="Times New Roman"/>
              </a:rPr>
              <a:t> </a:t>
            </a:r>
            <a:r>
              <a:rPr sz="2000" dirty="0">
                <a:latin typeface="Times New Roman"/>
                <a:cs typeface="Times New Roman"/>
              </a:rPr>
              <a:t>έχει </a:t>
            </a:r>
            <a:r>
              <a:rPr sz="2000" spc="-10" dirty="0">
                <a:latin typeface="Times New Roman"/>
                <a:cs typeface="Times New Roman"/>
              </a:rPr>
              <a:t>αλλάξει.</a:t>
            </a:r>
            <a:endParaRPr sz="2000">
              <a:latin typeface="Times New Roman"/>
              <a:cs typeface="Times New Roman"/>
            </a:endParaRPr>
          </a:p>
        </p:txBody>
      </p:sp>
      <p:sp>
        <p:nvSpPr>
          <p:cNvPr id="16" name="object 16"/>
          <p:cNvSpPr txBox="1"/>
          <p:nvPr/>
        </p:nvSpPr>
        <p:spPr>
          <a:xfrm>
            <a:off x="772159" y="4232353"/>
            <a:ext cx="1826895" cy="321883"/>
          </a:xfrm>
          <a:prstGeom prst="rect">
            <a:avLst/>
          </a:prstGeom>
        </p:spPr>
        <p:txBody>
          <a:bodyPr vert="horz" wrap="square" lIns="0" tIns="13970" rIns="0" bIns="0" rtlCol="0">
            <a:spAutoFit/>
          </a:bodyPr>
          <a:lstStyle/>
          <a:p>
            <a:pPr marL="12700">
              <a:lnSpc>
                <a:spcPct val="100000"/>
              </a:lnSpc>
              <a:spcBef>
                <a:spcPts val="110"/>
              </a:spcBef>
            </a:pPr>
            <a:r>
              <a:rPr sz="2000" b="1" i="1" dirty="0" err="1">
                <a:solidFill>
                  <a:srgbClr val="77BE46"/>
                </a:solidFill>
                <a:latin typeface="Times New Roman"/>
                <a:cs typeface="Times New Roman"/>
              </a:rPr>
              <a:t>Δρ</a:t>
            </a:r>
            <a:r>
              <a:rPr sz="2000" b="1" i="1" dirty="0">
                <a:solidFill>
                  <a:srgbClr val="77BE46"/>
                </a:solidFill>
                <a:latin typeface="Times New Roman"/>
                <a:cs typeface="Times New Roman"/>
              </a:rPr>
              <a:t>αστηριότητα</a:t>
            </a:r>
            <a:r>
              <a:rPr sz="2000" b="1" i="1" spc="-60" dirty="0">
                <a:solidFill>
                  <a:srgbClr val="77BE46"/>
                </a:solidFill>
                <a:latin typeface="Times New Roman"/>
                <a:cs typeface="Times New Roman"/>
              </a:rPr>
              <a:t> </a:t>
            </a:r>
            <a:r>
              <a:rPr sz="2000" b="1" i="1" spc="-1055" dirty="0">
                <a:solidFill>
                  <a:srgbClr val="77BE46"/>
                </a:solidFill>
                <a:latin typeface="Times New Roman"/>
                <a:cs typeface="Times New Roman"/>
              </a:rPr>
              <a:t>2</a:t>
            </a:r>
            <a:endParaRPr sz="2100" dirty="0">
              <a:latin typeface="Arial Black"/>
              <a:cs typeface="Arial Black"/>
            </a:endParaRPr>
          </a:p>
        </p:txBody>
      </p:sp>
      <p:sp>
        <p:nvSpPr>
          <p:cNvPr id="17" name="object 17"/>
          <p:cNvSpPr txBox="1"/>
          <p:nvPr/>
        </p:nvSpPr>
        <p:spPr>
          <a:xfrm>
            <a:off x="2744825" y="4245813"/>
            <a:ext cx="9357360" cy="331470"/>
          </a:xfrm>
          <a:prstGeom prst="rect">
            <a:avLst/>
          </a:prstGeom>
        </p:spPr>
        <p:txBody>
          <a:bodyPr vert="horz" wrap="square" lIns="0" tIns="13335" rIns="0" bIns="0" rtlCol="0">
            <a:spAutoFit/>
          </a:bodyPr>
          <a:lstStyle/>
          <a:p>
            <a:pPr marL="12700">
              <a:lnSpc>
                <a:spcPct val="100000"/>
              </a:lnSpc>
              <a:spcBef>
                <a:spcPts val="105"/>
              </a:spcBef>
            </a:pPr>
            <a:r>
              <a:rPr sz="2000" b="1" i="1" dirty="0">
                <a:solidFill>
                  <a:srgbClr val="77BE46"/>
                </a:solidFill>
                <a:latin typeface="Times New Roman"/>
                <a:cs typeface="Times New Roman"/>
              </a:rPr>
              <a:t>«Ένα</a:t>
            </a:r>
            <a:r>
              <a:rPr sz="2000" b="1" i="1" spc="-25" dirty="0">
                <a:solidFill>
                  <a:srgbClr val="77BE46"/>
                </a:solidFill>
                <a:latin typeface="Times New Roman"/>
                <a:cs typeface="Times New Roman"/>
              </a:rPr>
              <a:t> </a:t>
            </a:r>
            <a:r>
              <a:rPr sz="2000" b="1" i="1" dirty="0">
                <a:solidFill>
                  <a:srgbClr val="77BE46"/>
                </a:solidFill>
                <a:latin typeface="Times New Roman"/>
                <a:cs typeface="Times New Roman"/>
              </a:rPr>
              <a:t>αντικείμενο</a:t>
            </a:r>
            <a:r>
              <a:rPr sz="2000" b="1" i="1" spc="-10" dirty="0">
                <a:solidFill>
                  <a:srgbClr val="77BE46"/>
                </a:solidFill>
                <a:latin typeface="Times New Roman"/>
                <a:cs typeface="Times New Roman"/>
              </a:rPr>
              <a:t> </a:t>
            </a:r>
            <a:r>
              <a:rPr sz="2000" b="1" i="1" dirty="0">
                <a:solidFill>
                  <a:srgbClr val="77BE46"/>
                </a:solidFill>
                <a:latin typeface="Times New Roman"/>
                <a:cs typeface="Times New Roman"/>
              </a:rPr>
              <a:t>με</a:t>
            </a:r>
            <a:r>
              <a:rPr sz="2000" b="1" i="1" spc="-10" dirty="0">
                <a:solidFill>
                  <a:srgbClr val="77BE46"/>
                </a:solidFill>
                <a:latin typeface="Times New Roman"/>
                <a:cs typeface="Times New Roman"/>
              </a:rPr>
              <a:t> </a:t>
            </a:r>
            <a:r>
              <a:rPr sz="2000" b="1" i="1" dirty="0">
                <a:solidFill>
                  <a:srgbClr val="77BE46"/>
                </a:solidFill>
                <a:latin typeface="Times New Roman"/>
                <a:cs typeface="Times New Roman"/>
              </a:rPr>
              <a:t>νόημα»</a:t>
            </a:r>
            <a:r>
              <a:rPr sz="2000" b="1" i="1" spc="-10" dirty="0">
                <a:solidFill>
                  <a:srgbClr val="77BE46"/>
                </a:solidFill>
                <a:latin typeface="Times New Roman"/>
                <a:cs typeface="Times New Roman"/>
              </a:rPr>
              <a:t> </a:t>
            </a:r>
            <a:r>
              <a:rPr sz="2000" dirty="0">
                <a:latin typeface="Times New Roman"/>
                <a:cs typeface="Times New Roman"/>
              </a:rPr>
              <a:t>(60</a:t>
            </a:r>
            <a:r>
              <a:rPr sz="2000" spc="-10" dirty="0">
                <a:latin typeface="Times New Roman"/>
                <a:cs typeface="Times New Roman"/>
              </a:rPr>
              <a:t> </a:t>
            </a:r>
            <a:r>
              <a:rPr sz="2000" dirty="0">
                <a:latin typeface="Times New Roman"/>
                <a:cs typeface="Times New Roman"/>
              </a:rPr>
              <a:t>λ.)</a:t>
            </a:r>
            <a:r>
              <a:rPr sz="2000" spc="25" dirty="0">
                <a:latin typeface="Times New Roman"/>
                <a:cs typeface="Times New Roman"/>
              </a:rPr>
              <a:t> </a:t>
            </a:r>
            <a:r>
              <a:rPr sz="2000" spc="-240" dirty="0">
                <a:latin typeface="Lucida Sans Unicode"/>
                <a:cs typeface="Lucida Sans Unicode"/>
              </a:rPr>
              <a:t>—</a:t>
            </a:r>
            <a:r>
              <a:rPr sz="2000" spc="-135" dirty="0">
                <a:latin typeface="Lucida Sans Unicode"/>
                <a:cs typeface="Lucida Sans Unicode"/>
              </a:rPr>
              <a:t> </a:t>
            </a:r>
            <a:r>
              <a:rPr sz="2000" dirty="0">
                <a:latin typeface="Times New Roman"/>
                <a:cs typeface="Times New Roman"/>
              </a:rPr>
              <a:t>Ο</a:t>
            </a:r>
            <a:r>
              <a:rPr sz="2000" spc="-10" dirty="0">
                <a:latin typeface="Times New Roman"/>
                <a:cs typeface="Times New Roman"/>
              </a:rPr>
              <a:t> </a:t>
            </a:r>
            <a:r>
              <a:rPr sz="2000" dirty="0">
                <a:latin typeface="Times New Roman"/>
                <a:cs typeface="Times New Roman"/>
              </a:rPr>
              <a:t>μεγαλύτερος</a:t>
            </a:r>
            <a:r>
              <a:rPr sz="2000" spc="-10" dirty="0">
                <a:latin typeface="Times New Roman"/>
                <a:cs typeface="Times New Roman"/>
              </a:rPr>
              <a:t> </a:t>
            </a:r>
            <a:r>
              <a:rPr sz="2000" dirty="0">
                <a:latin typeface="Times New Roman"/>
                <a:cs typeface="Times New Roman"/>
              </a:rPr>
              <a:t>σε</a:t>
            </a:r>
            <a:r>
              <a:rPr sz="2000" spc="-10" dirty="0">
                <a:latin typeface="Times New Roman"/>
                <a:cs typeface="Times New Roman"/>
              </a:rPr>
              <a:t> </a:t>
            </a:r>
            <a:r>
              <a:rPr sz="2000" dirty="0">
                <a:latin typeface="Times New Roman"/>
                <a:cs typeface="Times New Roman"/>
              </a:rPr>
              <a:t>ηλικία</a:t>
            </a:r>
            <a:r>
              <a:rPr sz="2000" spc="-10" dirty="0">
                <a:latin typeface="Times New Roman"/>
                <a:cs typeface="Times New Roman"/>
              </a:rPr>
              <a:t> </a:t>
            </a:r>
            <a:r>
              <a:rPr sz="2000" dirty="0">
                <a:latin typeface="Times New Roman"/>
                <a:cs typeface="Times New Roman"/>
              </a:rPr>
              <a:t>συμμετέχων</a:t>
            </a:r>
            <a:r>
              <a:rPr sz="2000" spc="-10" dirty="0">
                <a:latin typeface="Times New Roman"/>
                <a:cs typeface="Times New Roman"/>
              </a:rPr>
              <a:t> </a:t>
            </a:r>
            <a:r>
              <a:rPr sz="2000" dirty="0">
                <a:latin typeface="Times New Roman"/>
                <a:cs typeface="Times New Roman"/>
              </a:rPr>
              <a:t>επιλέγει</a:t>
            </a:r>
            <a:r>
              <a:rPr sz="2000" spc="-10" dirty="0">
                <a:latin typeface="Times New Roman"/>
                <a:cs typeface="Times New Roman"/>
              </a:rPr>
              <a:t> </a:t>
            </a:r>
            <a:r>
              <a:rPr sz="2000" spc="-25" dirty="0">
                <a:latin typeface="Times New Roman"/>
                <a:cs typeface="Times New Roman"/>
              </a:rPr>
              <a:t>ένα</a:t>
            </a:r>
            <a:endParaRPr sz="2000">
              <a:latin typeface="Times New Roman"/>
              <a:cs typeface="Times New Roman"/>
            </a:endParaRPr>
          </a:p>
        </p:txBody>
      </p:sp>
      <p:sp>
        <p:nvSpPr>
          <p:cNvPr id="18" name="object 18"/>
          <p:cNvSpPr txBox="1"/>
          <p:nvPr/>
        </p:nvSpPr>
        <p:spPr>
          <a:xfrm>
            <a:off x="772159" y="4585687"/>
            <a:ext cx="11618595" cy="941069"/>
          </a:xfrm>
          <a:prstGeom prst="rect">
            <a:avLst/>
          </a:prstGeom>
        </p:spPr>
        <p:txBody>
          <a:bodyPr vert="horz" wrap="square" lIns="0" tIns="12700" rIns="0" bIns="0" rtlCol="0">
            <a:spAutoFit/>
          </a:bodyPr>
          <a:lstStyle/>
          <a:p>
            <a:pPr marL="12700" marR="5080">
              <a:lnSpc>
                <a:spcPct val="150100"/>
              </a:lnSpc>
              <a:spcBef>
                <a:spcPts val="100"/>
              </a:spcBef>
            </a:pPr>
            <a:r>
              <a:rPr sz="2000" dirty="0">
                <a:latin typeface="Times New Roman"/>
                <a:cs typeface="Times New Roman"/>
              </a:rPr>
              <a:t>προσωπικό</a:t>
            </a:r>
            <a:r>
              <a:rPr sz="2000" spc="-15" dirty="0">
                <a:latin typeface="Times New Roman"/>
                <a:cs typeface="Times New Roman"/>
              </a:rPr>
              <a:t> </a:t>
            </a:r>
            <a:r>
              <a:rPr sz="2000" dirty="0">
                <a:latin typeface="Times New Roman"/>
                <a:cs typeface="Times New Roman"/>
              </a:rPr>
              <a:t>αντικείμενο</a:t>
            </a:r>
            <a:r>
              <a:rPr sz="2000" spc="-10" dirty="0">
                <a:latin typeface="Times New Roman"/>
                <a:cs typeface="Times New Roman"/>
              </a:rPr>
              <a:t> </a:t>
            </a:r>
            <a:r>
              <a:rPr sz="2000" dirty="0">
                <a:latin typeface="Times New Roman"/>
                <a:cs typeface="Times New Roman"/>
              </a:rPr>
              <a:t>και</a:t>
            </a:r>
            <a:r>
              <a:rPr sz="2000" spc="-10" dirty="0">
                <a:latin typeface="Times New Roman"/>
                <a:cs typeface="Times New Roman"/>
              </a:rPr>
              <a:t> </a:t>
            </a:r>
            <a:r>
              <a:rPr sz="2000" dirty="0">
                <a:latin typeface="Times New Roman"/>
                <a:cs typeface="Times New Roman"/>
              </a:rPr>
              <a:t>αφηγείται</a:t>
            </a:r>
            <a:r>
              <a:rPr sz="2000" spc="-15" dirty="0">
                <a:latin typeface="Times New Roman"/>
                <a:cs typeface="Times New Roman"/>
              </a:rPr>
              <a:t> </a:t>
            </a:r>
            <a:r>
              <a:rPr sz="2000" dirty="0">
                <a:latin typeface="Times New Roman"/>
                <a:cs typeface="Times New Roman"/>
              </a:rPr>
              <a:t>την</a:t>
            </a:r>
            <a:r>
              <a:rPr sz="2000" spc="-10" dirty="0">
                <a:latin typeface="Times New Roman"/>
                <a:cs typeface="Times New Roman"/>
              </a:rPr>
              <a:t> </a:t>
            </a:r>
            <a:r>
              <a:rPr sz="2000" dirty="0">
                <a:latin typeface="Times New Roman"/>
                <a:cs typeface="Times New Roman"/>
              </a:rPr>
              <a:t>ιστορία</a:t>
            </a:r>
            <a:r>
              <a:rPr sz="2000" spc="-10" dirty="0">
                <a:latin typeface="Times New Roman"/>
                <a:cs typeface="Times New Roman"/>
              </a:rPr>
              <a:t> </a:t>
            </a:r>
            <a:r>
              <a:rPr sz="2000" dirty="0">
                <a:latin typeface="Times New Roman"/>
                <a:cs typeface="Times New Roman"/>
              </a:rPr>
              <a:t>του,</a:t>
            </a:r>
            <a:r>
              <a:rPr sz="2000" spc="-10" dirty="0">
                <a:latin typeface="Times New Roman"/>
                <a:cs typeface="Times New Roman"/>
              </a:rPr>
              <a:t> </a:t>
            </a:r>
            <a:r>
              <a:rPr sz="2000" dirty="0">
                <a:latin typeface="Times New Roman"/>
                <a:cs typeface="Times New Roman"/>
              </a:rPr>
              <a:t>ο</a:t>
            </a:r>
            <a:r>
              <a:rPr sz="2000" spc="-15" dirty="0">
                <a:latin typeface="Times New Roman"/>
                <a:cs typeface="Times New Roman"/>
              </a:rPr>
              <a:t> </a:t>
            </a:r>
            <a:r>
              <a:rPr sz="2000" dirty="0">
                <a:latin typeface="Times New Roman"/>
                <a:cs typeface="Times New Roman"/>
              </a:rPr>
              <a:t>νεότερος</a:t>
            </a:r>
            <a:r>
              <a:rPr sz="2000" spc="-10" dirty="0">
                <a:latin typeface="Times New Roman"/>
                <a:cs typeface="Times New Roman"/>
              </a:rPr>
              <a:t> </a:t>
            </a:r>
            <a:r>
              <a:rPr sz="2000" dirty="0">
                <a:latin typeface="Times New Roman"/>
                <a:cs typeface="Times New Roman"/>
              </a:rPr>
              <a:t>σε</a:t>
            </a:r>
            <a:r>
              <a:rPr sz="2000" spc="-10" dirty="0">
                <a:latin typeface="Times New Roman"/>
                <a:cs typeface="Times New Roman"/>
              </a:rPr>
              <a:t> </a:t>
            </a:r>
            <a:r>
              <a:rPr sz="2000" dirty="0">
                <a:latin typeface="Times New Roman"/>
                <a:cs typeface="Times New Roman"/>
              </a:rPr>
              <a:t>ηλικία</a:t>
            </a:r>
            <a:r>
              <a:rPr sz="2000" spc="-15" dirty="0">
                <a:latin typeface="Times New Roman"/>
                <a:cs typeface="Times New Roman"/>
              </a:rPr>
              <a:t> </a:t>
            </a:r>
            <a:r>
              <a:rPr sz="2000" dirty="0">
                <a:latin typeface="Times New Roman"/>
                <a:cs typeface="Times New Roman"/>
              </a:rPr>
              <a:t>συμμετέχων</a:t>
            </a:r>
            <a:r>
              <a:rPr sz="2000" spc="-10" dirty="0">
                <a:latin typeface="Times New Roman"/>
                <a:cs typeface="Times New Roman"/>
              </a:rPr>
              <a:t> </a:t>
            </a:r>
            <a:r>
              <a:rPr sz="2000" dirty="0">
                <a:latin typeface="Times New Roman"/>
                <a:cs typeface="Times New Roman"/>
              </a:rPr>
              <a:t>ηχογραφεί</a:t>
            </a:r>
            <a:r>
              <a:rPr sz="2000" spc="-10" dirty="0">
                <a:latin typeface="Times New Roman"/>
                <a:cs typeface="Times New Roman"/>
              </a:rPr>
              <a:t> </a:t>
            </a:r>
            <a:r>
              <a:rPr sz="2000" dirty="0">
                <a:latin typeface="Times New Roman"/>
                <a:cs typeface="Times New Roman"/>
              </a:rPr>
              <a:t>μια</a:t>
            </a:r>
            <a:r>
              <a:rPr sz="2000" spc="-10" dirty="0">
                <a:latin typeface="Times New Roman"/>
                <a:cs typeface="Times New Roman"/>
              </a:rPr>
              <a:t> σύντομη </a:t>
            </a:r>
            <a:r>
              <a:rPr sz="2000" dirty="0">
                <a:latin typeface="Times New Roman"/>
                <a:cs typeface="Times New Roman"/>
              </a:rPr>
              <a:t>ηχητική </a:t>
            </a:r>
            <a:r>
              <a:rPr sz="2000" spc="-10" dirty="0">
                <a:latin typeface="Times New Roman"/>
                <a:cs typeface="Times New Roman"/>
              </a:rPr>
              <a:t>αφήγηση.</a:t>
            </a:r>
            <a:endParaRPr sz="2000" dirty="0">
              <a:latin typeface="Times New Roman"/>
              <a:cs typeface="Times New Roman"/>
            </a:endParaRPr>
          </a:p>
        </p:txBody>
      </p:sp>
      <p:sp>
        <p:nvSpPr>
          <p:cNvPr id="19" name="object 19"/>
          <p:cNvSpPr txBox="1"/>
          <p:nvPr/>
        </p:nvSpPr>
        <p:spPr>
          <a:xfrm>
            <a:off x="633983" y="5981700"/>
            <a:ext cx="16904335" cy="2870200"/>
          </a:xfrm>
          <a:prstGeom prst="rect">
            <a:avLst/>
          </a:prstGeom>
          <a:solidFill>
            <a:srgbClr val="77BE46"/>
          </a:solidFill>
        </p:spPr>
        <p:txBody>
          <a:bodyPr vert="horz" wrap="square" lIns="0" tIns="67945" rIns="0" bIns="0" rtlCol="0">
            <a:spAutoFit/>
          </a:bodyPr>
          <a:lstStyle/>
          <a:p>
            <a:pPr marL="187325">
              <a:lnSpc>
                <a:spcPct val="100000"/>
              </a:lnSpc>
              <a:spcBef>
                <a:spcPts val="535"/>
              </a:spcBef>
            </a:pPr>
            <a:r>
              <a:rPr sz="1800" b="1" dirty="0">
                <a:solidFill>
                  <a:srgbClr val="FFFFFF"/>
                </a:solidFill>
                <a:latin typeface="Times New Roman"/>
                <a:cs typeface="Times New Roman"/>
              </a:rPr>
              <a:t>Συμβουλές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προς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τον/τη</a:t>
            </a:r>
            <a:r>
              <a:rPr sz="1800" b="1" spc="-40" dirty="0">
                <a:solidFill>
                  <a:srgbClr val="FFFFFF"/>
                </a:solidFill>
                <a:latin typeface="Times New Roman"/>
                <a:cs typeface="Times New Roman"/>
              </a:rPr>
              <a:t> </a:t>
            </a:r>
            <a:r>
              <a:rPr sz="1800" b="1" spc="-10" dirty="0">
                <a:solidFill>
                  <a:srgbClr val="FFFFFF"/>
                </a:solidFill>
                <a:latin typeface="Times New Roman"/>
                <a:cs typeface="Times New Roman"/>
              </a:rPr>
              <a:t>συντονιστή/τρια:</a:t>
            </a:r>
            <a:endParaRPr sz="1800">
              <a:latin typeface="Times New Roman"/>
              <a:cs typeface="Times New Roman"/>
            </a:endParaRPr>
          </a:p>
          <a:p>
            <a:pPr>
              <a:lnSpc>
                <a:spcPct val="100000"/>
              </a:lnSpc>
              <a:spcBef>
                <a:spcPts val="85"/>
              </a:spcBef>
            </a:pPr>
            <a:endParaRPr sz="1800">
              <a:latin typeface="Times New Roman"/>
              <a:cs typeface="Times New Roman"/>
            </a:endParaRPr>
          </a:p>
          <a:p>
            <a:pPr marL="619125" indent="-304800">
              <a:lnSpc>
                <a:spcPct val="100000"/>
              </a:lnSpc>
              <a:spcBef>
                <a:spcPts val="5"/>
              </a:spcBef>
              <a:buFont typeface="Symbol"/>
              <a:buChar char=""/>
              <a:tabLst>
                <a:tab pos="619125" algn="l"/>
              </a:tabLst>
            </a:pPr>
            <a:r>
              <a:rPr sz="1800" dirty="0">
                <a:solidFill>
                  <a:srgbClr val="FFFFFF"/>
                </a:solidFill>
                <a:latin typeface="Times New Roman"/>
                <a:cs typeface="Times New Roman"/>
              </a:rPr>
              <a:t>Παρουσιάστε</a:t>
            </a:r>
            <a:r>
              <a:rPr sz="1800" spc="-25" dirty="0">
                <a:solidFill>
                  <a:srgbClr val="FFFFFF"/>
                </a:solidFill>
                <a:latin typeface="Times New Roman"/>
                <a:cs typeface="Times New Roman"/>
              </a:rPr>
              <a:t> </a:t>
            </a:r>
            <a:r>
              <a:rPr sz="1800" dirty="0">
                <a:solidFill>
                  <a:srgbClr val="FFFFFF"/>
                </a:solidFill>
                <a:latin typeface="Times New Roman"/>
                <a:cs typeface="Times New Roman"/>
              </a:rPr>
              <a:t>τις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δραστηριότητες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αυτές</a:t>
            </a:r>
            <a:r>
              <a:rPr sz="1800" spc="-20" dirty="0">
                <a:solidFill>
                  <a:srgbClr val="FFFFFF"/>
                </a:solidFill>
                <a:latin typeface="Times New Roman"/>
                <a:cs typeface="Times New Roman"/>
              </a:rPr>
              <a:t> </a:t>
            </a:r>
            <a:r>
              <a:rPr sz="1800" dirty="0">
                <a:solidFill>
                  <a:srgbClr val="FFFFFF"/>
                </a:solidFill>
                <a:latin typeface="Times New Roman"/>
                <a:cs typeface="Times New Roman"/>
              </a:rPr>
              <a:t>ως</a:t>
            </a:r>
            <a:r>
              <a:rPr sz="1800" spc="-25" dirty="0">
                <a:solidFill>
                  <a:srgbClr val="FFFFFF"/>
                </a:solidFill>
                <a:latin typeface="Times New Roman"/>
                <a:cs typeface="Times New Roman"/>
              </a:rPr>
              <a:t> </a:t>
            </a:r>
            <a:r>
              <a:rPr sz="1800" b="1" dirty="0">
                <a:solidFill>
                  <a:srgbClr val="FFFFFF"/>
                </a:solidFill>
                <a:latin typeface="Times New Roman"/>
                <a:cs typeface="Times New Roman"/>
              </a:rPr>
              <a:t>ασκήσεις</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ακρόασης</a:t>
            </a:r>
            <a:r>
              <a:rPr sz="1800" b="1" spc="-25" dirty="0">
                <a:solidFill>
                  <a:srgbClr val="FFFFFF"/>
                </a:solidFill>
                <a:latin typeface="Times New Roman"/>
                <a:cs typeface="Times New Roman"/>
              </a:rPr>
              <a:t> </a:t>
            </a:r>
            <a:r>
              <a:rPr sz="1800" dirty="0">
                <a:solidFill>
                  <a:srgbClr val="FFFFFF"/>
                </a:solidFill>
                <a:latin typeface="Times New Roman"/>
                <a:cs typeface="Times New Roman"/>
              </a:rPr>
              <a:t>και</a:t>
            </a:r>
            <a:r>
              <a:rPr sz="1800" spc="-25" dirty="0">
                <a:solidFill>
                  <a:srgbClr val="FFFFFF"/>
                </a:solidFill>
                <a:latin typeface="Times New Roman"/>
                <a:cs typeface="Times New Roman"/>
              </a:rPr>
              <a:t> </a:t>
            </a:r>
            <a:r>
              <a:rPr sz="1800" dirty="0">
                <a:solidFill>
                  <a:srgbClr val="FFFFFF"/>
                </a:solidFill>
                <a:latin typeface="Times New Roman"/>
                <a:cs typeface="Times New Roman"/>
              </a:rPr>
              <a:t>όχι</a:t>
            </a:r>
            <a:r>
              <a:rPr sz="1800" spc="-30" dirty="0">
                <a:solidFill>
                  <a:srgbClr val="FFFFFF"/>
                </a:solidFill>
                <a:latin typeface="Times New Roman"/>
                <a:cs typeface="Times New Roman"/>
              </a:rPr>
              <a:t> </a:t>
            </a:r>
            <a:r>
              <a:rPr sz="1800" dirty="0">
                <a:solidFill>
                  <a:srgbClr val="FFFFFF"/>
                </a:solidFill>
                <a:latin typeface="Times New Roman"/>
                <a:cs typeface="Times New Roman"/>
              </a:rPr>
              <a:t>ως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ασκήσεις</a:t>
            </a:r>
            <a:r>
              <a:rPr sz="1800" spc="-25" dirty="0">
                <a:solidFill>
                  <a:srgbClr val="FFFFFF"/>
                </a:solidFill>
                <a:latin typeface="Times New Roman"/>
                <a:cs typeface="Times New Roman"/>
              </a:rPr>
              <a:t> </a:t>
            </a:r>
            <a:r>
              <a:rPr sz="1800" spc="-10" dirty="0">
                <a:solidFill>
                  <a:srgbClr val="FFFFFF"/>
                </a:solidFill>
                <a:latin typeface="Times New Roman"/>
                <a:cs typeface="Times New Roman"/>
              </a:rPr>
              <a:t>τεχνολογίας</a:t>
            </a:r>
            <a:endParaRPr sz="1800">
              <a:latin typeface="Times New Roman"/>
              <a:cs typeface="Times New Roman"/>
            </a:endParaRPr>
          </a:p>
          <a:p>
            <a:pPr marL="619125" marR="456565" indent="-304800">
              <a:lnSpc>
                <a:spcPct val="100000"/>
              </a:lnSpc>
              <a:buFont typeface="Symbol"/>
              <a:buChar char=""/>
              <a:tabLst>
                <a:tab pos="619125" algn="l"/>
              </a:tabLst>
            </a:pPr>
            <a:r>
              <a:rPr sz="1800" dirty="0">
                <a:solidFill>
                  <a:srgbClr val="FFFFFF"/>
                </a:solidFill>
                <a:latin typeface="Times New Roman"/>
                <a:cs typeface="Times New Roman"/>
              </a:rPr>
              <a:t>Αναθέστε</a:t>
            </a:r>
            <a:r>
              <a:rPr sz="1800" spc="-25" dirty="0">
                <a:solidFill>
                  <a:srgbClr val="FFFFFF"/>
                </a:solidFill>
                <a:latin typeface="Times New Roman"/>
                <a:cs typeface="Times New Roman"/>
              </a:rPr>
              <a:t> </a:t>
            </a:r>
            <a:r>
              <a:rPr sz="1800" dirty="0">
                <a:solidFill>
                  <a:srgbClr val="FFFFFF"/>
                </a:solidFill>
                <a:latin typeface="Times New Roman"/>
                <a:cs typeface="Times New Roman"/>
              </a:rPr>
              <a:t>σαφείς</a:t>
            </a:r>
            <a:r>
              <a:rPr sz="1800" spc="-25" dirty="0">
                <a:solidFill>
                  <a:srgbClr val="FFFFFF"/>
                </a:solidFill>
                <a:latin typeface="Times New Roman"/>
                <a:cs typeface="Times New Roman"/>
              </a:rPr>
              <a:t> </a:t>
            </a:r>
            <a:r>
              <a:rPr sz="1800" dirty="0">
                <a:solidFill>
                  <a:srgbClr val="FFFFFF"/>
                </a:solidFill>
                <a:latin typeface="Times New Roman"/>
                <a:cs typeface="Times New Roman"/>
              </a:rPr>
              <a:t>ρόλους</a:t>
            </a:r>
            <a:r>
              <a:rPr sz="1800" spc="-25" dirty="0">
                <a:solidFill>
                  <a:srgbClr val="FFFFFF"/>
                </a:solidFill>
                <a:latin typeface="Times New Roman"/>
                <a:cs typeface="Times New Roman"/>
              </a:rPr>
              <a:t> </a:t>
            </a:r>
            <a:r>
              <a:rPr sz="1800" dirty="0">
                <a:solidFill>
                  <a:srgbClr val="FFFFFF"/>
                </a:solidFill>
                <a:latin typeface="Times New Roman"/>
                <a:cs typeface="Times New Roman"/>
              </a:rPr>
              <a:t>σε</a:t>
            </a:r>
            <a:r>
              <a:rPr sz="1800" spc="-20" dirty="0">
                <a:solidFill>
                  <a:srgbClr val="FFFFFF"/>
                </a:solidFill>
                <a:latin typeface="Times New Roman"/>
                <a:cs typeface="Times New Roman"/>
              </a:rPr>
              <a:t> </a:t>
            </a:r>
            <a:r>
              <a:rPr sz="1800" dirty="0">
                <a:solidFill>
                  <a:srgbClr val="FFFFFF"/>
                </a:solidFill>
                <a:latin typeface="Times New Roman"/>
                <a:cs typeface="Times New Roman"/>
              </a:rPr>
              <a:t>κάθε</a:t>
            </a:r>
            <a:r>
              <a:rPr sz="1800" spc="-25" dirty="0">
                <a:solidFill>
                  <a:srgbClr val="FFFFFF"/>
                </a:solidFill>
                <a:latin typeface="Times New Roman"/>
                <a:cs typeface="Times New Roman"/>
              </a:rPr>
              <a:t> </a:t>
            </a:r>
            <a:r>
              <a:rPr sz="1800" dirty="0">
                <a:solidFill>
                  <a:srgbClr val="FFFFFF"/>
                </a:solidFill>
                <a:latin typeface="Times New Roman"/>
                <a:cs typeface="Times New Roman"/>
              </a:rPr>
              <a:t>ζευγάρι</a:t>
            </a:r>
            <a:r>
              <a:rPr sz="1800" spc="-30" dirty="0">
                <a:solidFill>
                  <a:srgbClr val="FFFFFF"/>
                </a:solidFill>
                <a:latin typeface="Times New Roman"/>
                <a:cs typeface="Times New Roman"/>
              </a:rPr>
              <a:t> </a:t>
            </a:r>
            <a:r>
              <a:rPr sz="1800" dirty="0">
                <a:solidFill>
                  <a:srgbClr val="FFFFFF"/>
                </a:solidFill>
                <a:latin typeface="Times New Roman"/>
                <a:cs typeface="Times New Roman"/>
              </a:rPr>
              <a:t>(φωτογράφος,</a:t>
            </a:r>
            <a:r>
              <a:rPr sz="1800" spc="-20" dirty="0">
                <a:solidFill>
                  <a:srgbClr val="FFFFFF"/>
                </a:solidFill>
                <a:latin typeface="Times New Roman"/>
                <a:cs typeface="Times New Roman"/>
              </a:rPr>
              <a:t> </a:t>
            </a:r>
            <a:r>
              <a:rPr sz="1800" dirty="0">
                <a:solidFill>
                  <a:srgbClr val="FFFFFF"/>
                </a:solidFill>
                <a:latin typeface="Times New Roman"/>
                <a:cs typeface="Times New Roman"/>
              </a:rPr>
              <a:t>υπεύθυνος</a:t>
            </a:r>
            <a:r>
              <a:rPr sz="1800" spc="-25" dirty="0">
                <a:solidFill>
                  <a:srgbClr val="FFFFFF"/>
                </a:solidFill>
                <a:latin typeface="Times New Roman"/>
                <a:cs typeface="Times New Roman"/>
              </a:rPr>
              <a:t> </a:t>
            </a:r>
            <a:r>
              <a:rPr sz="1800" dirty="0">
                <a:solidFill>
                  <a:srgbClr val="FFFFFF"/>
                </a:solidFill>
                <a:latin typeface="Times New Roman"/>
                <a:cs typeface="Times New Roman"/>
              </a:rPr>
              <a:t>σημειώσεων,</a:t>
            </a:r>
            <a:r>
              <a:rPr sz="1800" spc="-25" dirty="0">
                <a:solidFill>
                  <a:srgbClr val="FFFFFF"/>
                </a:solidFill>
                <a:latin typeface="Times New Roman"/>
                <a:cs typeface="Times New Roman"/>
              </a:rPr>
              <a:t> </a:t>
            </a:r>
            <a:r>
              <a:rPr sz="1800" dirty="0">
                <a:solidFill>
                  <a:srgbClr val="FFFFFF"/>
                </a:solidFill>
                <a:latin typeface="Times New Roman"/>
                <a:cs typeface="Times New Roman"/>
              </a:rPr>
              <a:t>συντονιστής</a:t>
            </a:r>
            <a:r>
              <a:rPr sz="1800" spc="-20" dirty="0">
                <a:solidFill>
                  <a:srgbClr val="FFFFFF"/>
                </a:solidFill>
                <a:latin typeface="Times New Roman"/>
                <a:cs typeface="Times New Roman"/>
              </a:rPr>
              <a:t> </a:t>
            </a:r>
            <a:r>
              <a:rPr sz="1800" dirty="0">
                <a:solidFill>
                  <a:srgbClr val="FFFFFF"/>
                </a:solidFill>
                <a:latin typeface="Times New Roman"/>
                <a:cs typeface="Times New Roman"/>
              </a:rPr>
              <a:t>συζήτησης):</a:t>
            </a:r>
            <a:r>
              <a:rPr sz="1800" spc="-30" dirty="0">
                <a:solidFill>
                  <a:srgbClr val="FFFFFF"/>
                </a:solidFill>
                <a:latin typeface="Times New Roman"/>
                <a:cs typeface="Times New Roman"/>
              </a:rPr>
              <a:t> </a:t>
            </a:r>
            <a:r>
              <a:rPr sz="1800" b="1" dirty="0">
                <a:solidFill>
                  <a:srgbClr val="FFFFFF"/>
                </a:solidFill>
                <a:latin typeface="Times New Roman"/>
                <a:cs typeface="Times New Roman"/>
              </a:rPr>
              <a:t>αυτό</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διατηρεί</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την</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εστίαση</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και</a:t>
            </a:r>
            <a:r>
              <a:rPr sz="1800" b="1" spc="-25" dirty="0">
                <a:solidFill>
                  <a:srgbClr val="FFFFFF"/>
                </a:solidFill>
                <a:latin typeface="Times New Roman"/>
                <a:cs typeface="Times New Roman"/>
              </a:rPr>
              <a:t> </a:t>
            </a:r>
            <a:r>
              <a:rPr sz="1800" b="1" spc="-10" dirty="0">
                <a:solidFill>
                  <a:srgbClr val="FFFFFF"/>
                </a:solidFill>
                <a:latin typeface="Times New Roman"/>
                <a:cs typeface="Times New Roman"/>
              </a:rPr>
              <a:t>αποτρέπει</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τους</a:t>
            </a:r>
            <a:r>
              <a:rPr sz="1800" b="1" spc="-25" dirty="0">
                <a:solidFill>
                  <a:srgbClr val="FFFFFF"/>
                </a:solidFill>
                <a:latin typeface="Times New Roman"/>
                <a:cs typeface="Times New Roman"/>
              </a:rPr>
              <a:t> </a:t>
            </a:r>
            <a:r>
              <a:rPr sz="1800" b="1" spc="-10" dirty="0">
                <a:solidFill>
                  <a:srgbClr val="FFFFFF"/>
                </a:solidFill>
                <a:latin typeface="Times New Roman"/>
                <a:cs typeface="Times New Roman"/>
              </a:rPr>
              <a:t>ηλικιωμένους </a:t>
            </a:r>
            <a:r>
              <a:rPr sz="1800" b="1" dirty="0">
                <a:solidFill>
                  <a:srgbClr val="FFFFFF"/>
                </a:solidFill>
                <a:latin typeface="Times New Roman"/>
                <a:cs typeface="Times New Roman"/>
              </a:rPr>
              <a:t>συμμετέχοντες</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από</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το</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να</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νιώσουν</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υπερβολική</a:t>
            </a:r>
            <a:r>
              <a:rPr sz="1800" b="1" spc="-35" dirty="0">
                <a:solidFill>
                  <a:srgbClr val="FFFFFF"/>
                </a:solidFill>
                <a:latin typeface="Times New Roman"/>
                <a:cs typeface="Times New Roman"/>
              </a:rPr>
              <a:t> </a:t>
            </a:r>
            <a:r>
              <a:rPr sz="1800" b="1" spc="-10" dirty="0">
                <a:solidFill>
                  <a:srgbClr val="FFFFFF"/>
                </a:solidFill>
                <a:latin typeface="Times New Roman"/>
                <a:cs typeface="Times New Roman"/>
              </a:rPr>
              <a:t>πίεση</a:t>
            </a:r>
            <a:endParaRPr sz="1800">
              <a:latin typeface="Times New Roman"/>
              <a:cs typeface="Times New Roman"/>
            </a:endParaRPr>
          </a:p>
          <a:p>
            <a:pPr marL="619125" marR="421005" indent="-304800">
              <a:lnSpc>
                <a:spcPct val="100000"/>
              </a:lnSpc>
              <a:buFont typeface="Symbol"/>
              <a:buChar char=""/>
              <a:tabLst>
                <a:tab pos="619125" algn="l"/>
              </a:tabLst>
            </a:pPr>
            <a:r>
              <a:rPr sz="1800" dirty="0">
                <a:solidFill>
                  <a:srgbClr val="FFFFFF"/>
                </a:solidFill>
                <a:latin typeface="Times New Roman"/>
                <a:cs typeface="Times New Roman"/>
              </a:rPr>
              <a:t>Οι</a:t>
            </a:r>
            <a:r>
              <a:rPr sz="1800" spc="-25" dirty="0">
                <a:solidFill>
                  <a:srgbClr val="FFFFFF"/>
                </a:solidFill>
                <a:latin typeface="Times New Roman"/>
                <a:cs typeface="Times New Roman"/>
              </a:rPr>
              <a:t> </a:t>
            </a:r>
            <a:r>
              <a:rPr sz="1800" spc="-10" dirty="0">
                <a:solidFill>
                  <a:srgbClr val="FFFFFF"/>
                </a:solidFill>
                <a:latin typeface="Times New Roman"/>
                <a:cs typeface="Times New Roman"/>
              </a:rPr>
              <a:t>ηλικιωμένοι</a:t>
            </a:r>
            <a:r>
              <a:rPr sz="1800" spc="-25" dirty="0">
                <a:solidFill>
                  <a:srgbClr val="FFFFFF"/>
                </a:solidFill>
                <a:latin typeface="Times New Roman"/>
                <a:cs typeface="Times New Roman"/>
              </a:rPr>
              <a:t> </a:t>
            </a:r>
            <a:r>
              <a:rPr sz="1800" dirty="0">
                <a:solidFill>
                  <a:srgbClr val="FFFFFF"/>
                </a:solidFill>
                <a:latin typeface="Times New Roman"/>
                <a:cs typeface="Times New Roman"/>
              </a:rPr>
              <a:t>συχνά</a:t>
            </a:r>
            <a:r>
              <a:rPr sz="1800" spc="-20" dirty="0">
                <a:solidFill>
                  <a:srgbClr val="FFFFFF"/>
                </a:solidFill>
                <a:latin typeface="Times New Roman"/>
                <a:cs typeface="Times New Roman"/>
              </a:rPr>
              <a:t> </a:t>
            </a:r>
            <a:r>
              <a:rPr sz="1800" dirty="0">
                <a:solidFill>
                  <a:srgbClr val="FFFFFF"/>
                </a:solidFill>
                <a:latin typeface="Times New Roman"/>
                <a:cs typeface="Times New Roman"/>
              </a:rPr>
              <a:t>φέρνουν</a:t>
            </a:r>
            <a:r>
              <a:rPr sz="1800" spc="-25" dirty="0">
                <a:solidFill>
                  <a:srgbClr val="FFFFFF"/>
                </a:solidFill>
                <a:latin typeface="Times New Roman"/>
                <a:cs typeface="Times New Roman"/>
              </a:rPr>
              <a:t> </a:t>
            </a:r>
            <a:r>
              <a:rPr sz="1800" dirty="0">
                <a:solidFill>
                  <a:srgbClr val="FFFFFF"/>
                </a:solidFill>
                <a:latin typeface="Times New Roman"/>
                <a:cs typeface="Times New Roman"/>
              </a:rPr>
              <a:t>μαζί</a:t>
            </a:r>
            <a:r>
              <a:rPr sz="1800" spc="-25" dirty="0">
                <a:solidFill>
                  <a:srgbClr val="FFFFFF"/>
                </a:solidFill>
                <a:latin typeface="Times New Roman"/>
                <a:cs typeface="Times New Roman"/>
              </a:rPr>
              <a:t> </a:t>
            </a:r>
            <a:r>
              <a:rPr sz="1800" dirty="0">
                <a:solidFill>
                  <a:srgbClr val="FFFFFF"/>
                </a:solidFill>
                <a:latin typeface="Times New Roman"/>
                <a:cs typeface="Times New Roman"/>
              </a:rPr>
              <a:t>τους</a:t>
            </a:r>
            <a:r>
              <a:rPr sz="1800" spc="-15" dirty="0">
                <a:solidFill>
                  <a:srgbClr val="FFFFFF"/>
                </a:solidFill>
                <a:latin typeface="Times New Roman"/>
                <a:cs typeface="Times New Roman"/>
              </a:rPr>
              <a:t> </a:t>
            </a:r>
            <a:r>
              <a:rPr sz="1800" dirty="0">
                <a:solidFill>
                  <a:srgbClr val="FFFFFF"/>
                </a:solidFill>
                <a:latin typeface="Times New Roman"/>
                <a:cs typeface="Times New Roman"/>
              </a:rPr>
              <a:t>πολύ</a:t>
            </a:r>
            <a:r>
              <a:rPr sz="1800" spc="-25" dirty="0">
                <a:solidFill>
                  <a:srgbClr val="FFFFFF"/>
                </a:solidFill>
                <a:latin typeface="Times New Roman"/>
                <a:cs typeface="Times New Roman"/>
              </a:rPr>
              <a:t> </a:t>
            </a:r>
            <a:r>
              <a:rPr sz="1800" dirty="0">
                <a:solidFill>
                  <a:srgbClr val="FFFFFF"/>
                </a:solidFill>
                <a:latin typeface="Times New Roman"/>
                <a:cs typeface="Times New Roman"/>
              </a:rPr>
              <a:t>περισσότερες</a:t>
            </a:r>
            <a:r>
              <a:rPr sz="1800" spc="-20" dirty="0">
                <a:solidFill>
                  <a:srgbClr val="FFFFFF"/>
                </a:solidFill>
                <a:latin typeface="Times New Roman"/>
                <a:cs typeface="Times New Roman"/>
              </a:rPr>
              <a:t> </a:t>
            </a:r>
            <a:r>
              <a:rPr sz="1800" dirty="0">
                <a:solidFill>
                  <a:srgbClr val="FFFFFF"/>
                </a:solidFill>
                <a:latin typeface="Times New Roman"/>
                <a:cs typeface="Times New Roman"/>
              </a:rPr>
              <a:t>φωτογραφίες</a:t>
            </a:r>
            <a:r>
              <a:rPr sz="1800" spc="-20" dirty="0">
                <a:solidFill>
                  <a:srgbClr val="FFFFFF"/>
                </a:solidFill>
                <a:latin typeface="Times New Roman"/>
                <a:cs typeface="Times New Roman"/>
              </a:rPr>
              <a:t> </a:t>
            </a:r>
            <a:r>
              <a:rPr sz="1800" dirty="0">
                <a:solidFill>
                  <a:srgbClr val="FFFFFF"/>
                </a:solidFill>
                <a:latin typeface="Times New Roman"/>
                <a:cs typeface="Times New Roman"/>
              </a:rPr>
              <a:t>και</a:t>
            </a:r>
            <a:r>
              <a:rPr sz="1800" spc="-25" dirty="0">
                <a:solidFill>
                  <a:srgbClr val="FFFFFF"/>
                </a:solidFill>
                <a:latin typeface="Times New Roman"/>
                <a:cs typeface="Times New Roman"/>
              </a:rPr>
              <a:t> </a:t>
            </a:r>
            <a:r>
              <a:rPr sz="1800" dirty="0">
                <a:solidFill>
                  <a:srgbClr val="FFFFFF"/>
                </a:solidFill>
                <a:latin typeface="Times New Roman"/>
                <a:cs typeface="Times New Roman"/>
              </a:rPr>
              <a:t>αντικείμενα</a:t>
            </a:r>
            <a:r>
              <a:rPr sz="1800" spc="-20" dirty="0">
                <a:solidFill>
                  <a:srgbClr val="FFFFFF"/>
                </a:solidFill>
                <a:latin typeface="Times New Roman"/>
                <a:cs typeface="Times New Roman"/>
              </a:rPr>
              <a:t> </a:t>
            </a:r>
            <a:r>
              <a:rPr sz="1800" dirty="0">
                <a:solidFill>
                  <a:srgbClr val="FFFFFF"/>
                </a:solidFill>
                <a:latin typeface="Times New Roman"/>
                <a:cs typeface="Times New Roman"/>
              </a:rPr>
              <a:t>από</a:t>
            </a:r>
            <a:r>
              <a:rPr sz="1800" spc="-15" dirty="0">
                <a:solidFill>
                  <a:srgbClr val="FFFFFF"/>
                </a:solidFill>
                <a:latin typeface="Times New Roman"/>
                <a:cs typeface="Times New Roman"/>
              </a:rPr>
              <a:t> </a:t>
            </a:r>
            <a:r>
              <a:rPr sz="1800" dirty="0">
                <a:solidFill>
                  <a:srgbClr val="FFFFFF"/>
                </a:solidFill>
                <a:latin typeface="Times New Roman"/>
                <a:cs typeface="Times New Roman"/>
              </a:rPr>
              <a:t>ό,τι</a:t>
            </a:r>
            <a:r>
              <a:rPr sz="1800" spc="-25" dirty="0">
                <a:solidFill>
                  <a:srgbClr val="FFFFFF"/>
                </a:solidFill>
                <a:latin typeface="Times New Roman"/>
                <a:cs typeface="Times New Roman"/>
              </a:rPr>
              <a:t> </a:t>
            </a:r>
            <a:r>
              <a:rPr sz="1800" dirty="0">
                <a:solidFill>
                  <a:srgbClr val="FFFFFF"/>
                </a:solidFill>
                <a:latin typeface="Times New Roman"/>
                <a:cs typeface="Times New Roman"/>
              </a:rPr>
              <a:t>αναμένεται,</a:t>
            </a:r>
            <a:r>
              <a:rPr sz="1800" spc="-20" dirty="0">
                <a:solidFill>
                  <a:srgbClr val="FFFFFF"/>
                </a:solidFill>
                <a:latin typeface="Times New Roman"/>
                <a:cs typeface="Times New Roman"/>
              </a:rPr>
              <a:t> </a:t>
            </a:r>
            <a:r>
              <a:rPr sz="1800" dirty="0">
                <a:solidFill>
                  <a:srgbClr val="FFFFFF"/>
                </a:solidFill>
                <a:latin typeface="Times New Roman"/>
                <a:cs typeface="Times New Roman"/>
              </a:rPr>
              <a:t>και</a:t>
            </a:r>
            <a:r>
              <a:rPr sz="1800" spc="-25" dirty="0">
                <a:solidFill>
                  <a:srgbClr val="FFFFFF"/>
                </a:solidFill>
                <a:latin typeface="Times New Roman"/>
                <a:cs typeface="Times New Roman"/>
              </a:rPr>
              <a:t> </a:t>
            </a:r>
            <a:r>
              <a:rPr sz="1800" dirty="0">
                <a:solidFill>
                  <a:srgbClr val="FFFFFF"/>
                </a:solidFill>
                <a:latin typeface="Times New Roman"/>
                <a:cs typeface="Times New Roman"/>
              </a:rPr>
              <a:t>η</a:t>
            </a:r>
            <a:r>
              <a:rPr sz="1800" spc="-20" dirty="0">
                <a:solidFill>
                  <a:srgbClr val="FFFFFF"/>
                </a:solidFill>
                <a:latin typeface="Times New Roman"/>
                <a:cs typeface="Times New Roman"/>
              </a:rPr>
              <a:t> </a:t>
            </a:r>
            <a:r>
              <a:rPr sz="1800" dirty="0">
                <a:solidFill>
                  <a:srgbClr val="FFFFFF"/>
                </a:solidFill>
                <a:latin typeface="Times New Roman"/>
                <a:cs typeface="Times New Roman"/>
              </a:rPr>
              <a:t>προθυμία</a:t>
            </a:r>
            <a:r>
              <a:rPr sz="1800" spc="-20" dirty="0">
                <a:solidFill>
                  <a:srgbClr val="FFFFFF"/>
                </a:solidFill>
                <a:latin typeface="Times New Roman"/>
                <a:cs typeface="Times New Roman"/>
              </a:rPr>
              <a:t> </a:t>
            </a:r>
            <a:r>
              <a:rPr sz="1800" dirty="0">
                <a:solidFill>
                  <a:srgbClr val="FFFFFF"/>
                </a:solidFill>
                <a:latin typeface="Times New Roman"/>
                <a:cs typeface="Times New Roman"/>
              </a:rPr>
              <a:t>τους</a:t>
            </a:r>
            <a:r>
              <a:rPr sz="1800" spc="-15" dirty="0">
                <a:solidFill>
                  <a:srgbClr val="FFFFFF"/>
                </a:solidFill>
                <a:latin typeface="Times New Roman"/>
                <a:cs typeface="Times New Roman"/>
              </a:rPr>
              <a:t> </a:t>
            </a:r>
            <a:r>
              <a:rPr sz="1800" dirty="0">
                <a:solidFill>
                  <a:srgbClr val="FFFFFF"/>
                </a:solidFill>
                <a:latin typeface="Times New Roman"/>
                <a:cs typeface="Times New Roman"/>
              </a:rPr>
              <a:t>να</a:t>
            </a:r>
            <a:r>
              <a:rPr sz="1800" spc="-20" dirty="0">
                <a:solidFill>
                  <a:srgbClr val="FFFFFF"/>
                </a:solidFill>
                <a:latin typeface="Times New Roman"/>
                <a:cs typeface="Times New Roman"/>
              </a:rPr>
              <a:t> </a:t>
            </a:r>
            <a:r>
              <a:rPr sz="1800" dirty="0">
                <a:solidFill>
                  <a:srgbClr val="FFFFFF"/>
                </a:solidFill>
                <a:latin typeface="Times New Roman"/>
                <a:cs typeface="Times New Roman"/>
              </a:rPr>
              <a:t>μοιραστούν</a:t>
            </a:r>
            <a:r>
              <a:rPr sz="1800" spc="-25" dirty="0">
                <a:solidFill>
                  <a:srgbClr val="FFFFFF"/>
                </a:solidFill>
                <a:latin typeface="Times New Roman"/>
                <a:cs typeface="Times New Roman"/>
              </a:rPr>
              <a:t> </a:t>
            </a:r>
            <a:r>
              <a:rPr sz="1800" dirty="0">
                <a:solidFill>
                  <a:srgbClr val="FFFFFF"/>
                </a:solidFill>
                <a:latin typeface="Times New Roman"/>
                <a:cs typeface="Times New Roman"/>
              </a:rPr>
              <a:t>μπορεί</a:t>
            </a:r>
            <a:r>
              <a:rPr sz="1800" spc="-25" dirty="0">
                <a:solidFill>
                  <a:srgbClr val="FFFFFF"/>
                </a:solidFill>
                <a:latin typeface="Times New Roman"/>
                <a:cs typeface="Times New Roman"/>
              </a:rPr>
              <a:t> </a:t>
            </a:r>
            <a:r>
              <a:rPr sz="1800" dirty="0">
                <a:solidFill>
                  <a:srgbClr val="FFFFFF"/>
                </a:solidFill>
                <a:latin typeface="Times New Roman"/>
                <a:cs typeface="Times New Roman"/>
              </a:rPr>
              <a:t>εύκολα</a:t>
            </a:r>
            <a:r>
              <a:rPr sz="1800" spc="-20" dirty="0">
                <a:solidFill>
                  <a:srgbClr val="FFFFFF"/>
                </a:solidFill>
                <a:latin typeface="Times New Roman"/>
                <a:cs typeface="Times New Roman"/>
              </a:rPr>
              <a:t> </a:t>
            </a:r>
            <a:r>
              <a:rPr sz="1800" spc="-25" dirty="0">
                <a:solidFill>
                  <a:srgbClr val="FFFFFF"/>
                </a:solidFill>
                <a:latin typeface="Times New Roman"/>
                <a:cs typeface="Times New Roman"/>
              </a:rPr>
              <a:t>να </a:t>
            </a:r>
            <a:r>
              <a:rPr sz="1800" dirty="0">
                <a:solidFill>
                  <a:srgbClr val="FFFFFF"/>
                </a:solidFill>
                <a:latin typeface="Times New Roman"/>
                <a:cs typeface="Times New Roman"/>
              </a:rPr>
              <a:t>ξεπεράσει</a:t>
            </a:r>
            <a:r>
              <a:rPr sz="1800" spc="-35" dirty="0">
                <a:solidFill>
                  <a:srgbClr val="FFFFFF"/>
                </a:solidFill>
                <a:latin typeface="Times New Roman"/>
                <a:cs typeface="Times New Roman"/>
              </a:rPr>
              <a:t> </a:t>
            </a:r>
            <a:r>
              <a:rPr sz="1800" dirty="0">
                <a:solidFill>
                  <a:srgbClr val="FFFFFF"/>
                </a:solidFill>
                <a:latin typeface="Times New Roman"/>
                <a:cs typeface="Times New Roman"/>
              </a:rPr>
              <a:t>τον</a:t>
            </a:r>
            <a:r>
              <a:rPr sz="1800" spc="-35" dirty="0">
                <a:solidFill>
                  <a:srgbClr val="FFFFFF"/>
                </a:solidFill>
                <a:latin typeface="Times New Roman"/>
                <a:cs typeface="Times New Roman"/>
              </a:rPr>
              <a:t> </a:t>
            </a:r>
            <a:r>
              <a:rPr sz="1800" dirty="0">
                <a:solidFill>
                  <a:srgbClr val="FFFFFF"/>
                </a:solidFill>
                <a:latin typeface="Times New Roman"/>
                <a:cs typeface="Times New Roman"/>
              </a:rPr>
              <a:t>προβλεπόμενο</a:t>
            </a:r>
            <a:r>
              <a:rPr sz="1800" spc="-30" dirty="0">
                <a:solidFill>
                  <a:srgbClr val="FFFFFF"/>
                </a:solidFill>
                <a:latin typeface="Times New Roman"/>
                <a:cs typeface="Times New Roman"/>
              </a:rPr>
              <a:t> </a:t>
            </a:r>
            <a:r>
              <a:rPr sz="1800" dirty="0">
                <a:solidFill>
                  <a:srgbClr val="FFFFFF"/>
                </a:solidFill>
                <a:latin typeface="Times New Roman"/>
                <a:cs typeface="Times New Roman"/>
              </a:rPr>
              <a:t>χρόνο.</a:t>
            </a:r>
            <a:r>
              <a:rPr sz="1800" spc="-25" dirty="0">
                <a:solidFill>
                  <a:srgbClr val="FFFFFF"/>
                </a:solidFill>
                <a:latin typeface="Times New Roman"/>
                <a:cs typeface="Times New Roman"/>
              </a:rPr>
              <a:t> </a:t>
            </a:r>
            <a:r>
              <a:rPr sz="1800" b="1" spc="-10" dirty="0">
                <a:solidFill>
                  <a:srgbClr val="FFFFFF"/>
                </a:solidFill>
                <a:latin typeface="Times New Roman"/>
                <a:cs typeface="Times New Roman"/>
              </a:rPr>
              <a:t>Ενημερώστε</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εκ</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των</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προτέρων</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τους</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συμμετέχοντες</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για</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το</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τι</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πρέπει</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να</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φέρουν</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και</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αφήστε</a:t>
            </a:r>
            <a:r>
              <a:rPr sz="1800" b="1" spc="-35" dirty="0">
                <a:solidFill>
                  <a:srgbClr val="FFFFFF"/>
                </a:solidFill>
                <a:latin typeface="Times New Roman"/>
                <a:cs typeface="Times New Roman"/>
              </a:rPr>
              <a:t> </a:t>
            </a:r>
            <a:r>
              <a:rPr sz="1800" b="1" spc="-10" dirty="0">
                <a:solidFill>
                  <a:srgbClr val="FFFFFF"/>
                </a:solidFill>
                <a:latin typeface="Times New Roman"/>
                <a:cs typeface="Times New Roman"/>
              </a:rPr>
              <a:t>περιθώρια</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ευελιξίας</a:t>
            </a:r>
            <a:r>
              <a:rPr sz="1800" b="1" spc="-25" dirty="0">
                <a:solidFill>
                  <a:srgbClr val="FFFFFF"/>
                </a:solidFill>
                <a:latin typeface="Times New Roman"/>
                <a:cs typeface="Times New Roman"/>
              </a:rPr>
              <a:t> </a:t>
            </a:r>
            <a:r>
              <a:rPr sz="1800" b="1" dirty="0">
                <a:solidFill>
                  <a:srgbClr val="FFFFFF"/>
                </a:solidFill>
                <a:latin typeface="Times New Roman"/>
                <a:cs typeface="Times New Roman"/>
              </a:rPr>
              <a:t>για</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αυτό</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το</a:t>
            </a:r>
            <a:r>
              <a:rPr sz="1800" b="1" spc="-30" dirty="0">
                <a:solidFill>
                  <a:srgbClr val="FFFFFF"/>
                </a:solidFill>
                <a:latin typeface="Times New Roman"/>
                <a:cs typeface="Times New Roman"/>
              </a:rPr>
              <a:t> </a:t>
            </a:r>
            <a:r>
              <a:rPr sz="1800" b="1" spc="-10" dirty="0">
                <a:solidFill>
                  <a:srgbClr val="FFFFFF"/>
                </a:solidFill>
                <a:latin typeface="Times New Roman"/>
                <a:cs typeface="Times New Roman"/>
              </a:rPr>
              <a:t>είδος </a:t>
            </a:r>
            <a:r>
              <a:rPr sz="1800" b="1" dirty="0">
                <a:solidFill>
                  <a:srgbClr val="FFFFFF"/>
                </a:solidFill>
                <a:latin typeface="Times New Roman"/>
                <a:cs typeface="Times New Roman"/>
              </a:rPr>
              <a:t>πλούσιας</a:t>
            </a:r>
            <a:r>
              <a:rPr sz="1800" b="1" spc="-75" dirty="0">
                <a:solidFill>
                  <a:srgbClr val="FFFFFF"/>
                </a:solidFill>
                <a:latin typeface="Times New Roman"/>
                <a:cs typeface="Times New Roman"/>
              </a:rPr>
              <a:t> </a:t>
            </a:r>
            <a:r>
              <a:rPr sz="1800" b="1" spc="-10" dirty="0">
                <a:solidFill>
                  <a:srgbClr val="FFFFFF"/>
                </a:solidFill>
                <a:latin typeface="Times New Roman"/>
                <a:cs typeface="Times New Roman"/>
              </a:rPr>
              <a:t>συμμετοχής</a:t>
            </a:r>
            <a:endParaRPr sz="1800">
              <a:latin typeface="Times New Roman"/>
              <a:cs typeface="Times New Roman"/>
            </a:endParaRPr>
          </a:p>
          <a:p>
            <a:pPr marL="619125" marR="633730" indent="-304800">
              <a:lnSpc>
                <a:spcPct val="100000"/>
              </a:lnSpc>
              <a:buFont typeface="Symbol"/>
              <a:buChar char=""/>
              <a:tabLst>
                <a:tab pos="619125" algn="l"/>
              </a:tabLst>
            </a:pPr>
            <a:r>
              <a:rPr sz="1800" b="1" dirty="0">
                <a:solidFill>
                  <a:srgbClr val="FFFFFF"/>
                </a:solidFill>
                <a:latin typeface="Times New Roman"/>
                <a:cs typeface="Times New Roman"/>
              </a:rPr>
              <a:t>Πριν</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από</a:t>
            </a:r>
            <a:r>
              <a:rPr sz="1800" b="1" spc="-30" dirty="0">
                <a:solidFill>
                  <a:srgbClr val="FFFFFF"/>
                </a:solidFill>
                <a:latin typeface="Times New Roman"/>
                <a:cs typeface="Times New Roman"/>
              </a:rPr>
              <a:t> </a:t>
            </a:r>
            <a:r>
              <a:rPr sz="1800" b="1" spc="-10" dirty="0">
                <a:solidFill>
                  <a:srgbClr val="FFFFFF"/>
                </a:solidFill>
                <a:latin typeface="Times New Roman"/>
                <a:cs typeface="Times New Roman"/>
              </a:rPr>
              <a:t>οποιαδήποτε</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δραστηριότητα</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με</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φωτογραφίες</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ή</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βίντεο,</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εξηγήστε</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τις</a:t>
            </a:r>
            <a:r>
              <a:rPr sz="1800" b="1" spc="-30" dirty="0">
                <a:solidFill>
                  <a:srgbClr val="FFFFFF"/>
                </a:solidFill>
                <a:latin typeface="Times New Roman"/>
                <a:cs typeface="Times New Roman"/>
              </a:rPr>
              <a:t> </a:t>
            </a:r>
            <a:r>
              <a:rPr sz="1800" b="1" dirty="0">
                <a:solidFill>
                  <a:srgbClr val="FFFFFF"/>
                </a:solidFill>
                <a:latin typeface="Times New Roman"/>
                <a:cs typeface="Times New Roman"/>
              </a:rPr>
              <a:t>«επιλογές</a:t>
            </a:r>
            <a:r>
              <a:rPr sz="1800" b="1" spc="-35" dirty="0">
                <a:solidFill>
                  <a:srgbClr val="FFFFFF"/>
                </a:solidFill>
                <a:latin typeface="Times New Roman"/>
                <a:cs typeface="Times New Roman"/>
              </a:rPr>
              <a:t> </a:t>
            </a:r>
            <a:r>
              <a:rPr sz="1800" b="1" dirty="0">
                <a:solidFill>
                  <a:srgbClr val="FFFFFF"/>
                </a:solidFill>
                <a:latin typeface="Times New Roman"/>
                <a:cs typeface="Times New Roman"/>
              </a:rPr>
              <a:t>συμμετοχής»</a:t>
            </a:r>
            <a:r>
              <a:rPr sz="1800" b="1" spc="-30" dirty="0">
                <a:solidFill>
                  <a:srgbClr val="FFFFFF"/>
                </a:solidFill>
                <a:latin typeface="Times New Roman"/>
                <a:cs typeface="Times New Roman"/>
              </a:rPr>
              <a:t> </a:t>
            </a:r>
            <a:r>
              <a:rPr sz="1800" dirty="0">
                <a:solidFill>
                  <a:srgbClr val="FFFFFF"/>
                </a:solidFill>
                <a:latin typeface="Times New Roman"/>
                <a:cs typeface="Times New Roman"/>
              </a:rPr>
              <a:t>—</a:t>
            </a:r>
            <a:r>
              <a:rPr sz="1800" spc="-30" dirty="0">
                <a:solidFill>
                  <a:srgbClr val="FFFFFF"/>
                </a:solidFill>
                <a:latin typeface="Times New Roman"/>
                <a:cs typeface="Times New Roman"/>
              </a:rPr>
              <a:t> </a:t>
            </a:r>
            <a:r>
              <a:rPr sz="1800" dirty="0">
                <a:solidFill>
                  <a:srgbClr val="FFFFFF"/>
                </a:solidFill>
                <a:latin typeface="Times New Roman"/>
                <a:cs typeface="Times New Roman"/>
              </a:rPr>
              <a:t>οι</a:t>
            </a:r>
            <a:r>
              <a:rPr sz="1800" spc="-40" dirty="0">
                <a:solidFill>
                  <a:srgbClr val="FFFFFF"/>
                </a:solidFill>
                <a:latin typeface="Times New Roman"/>
                <a:cs typeface="Times New Roman"/>
              </a:rPr>
              <a:t> </a:t>
            </a:r>
            <a:r>
              <a:rPr sz="1800" dirty="0">
                <a:solidFill>
                  <a:srgbClr val="FFFFFF"/>
                </a:solidFill>
                <a:latin typeface="Times New Roman"/>
                <a:cs typeface="Times New Roman"/>
              </a:rPr>
              <a:t>συμμετέχοντες</a:t>
            </a:r>
            <a:r>
              <a:rPr sz="1800" spc="-30" dirty="0">
                <a:solidFill>
                  <a:srgbClr val="FFFFFF"/>
                </a:solidFill>
                <a:latin typeface="Times New Roman"/>
                <a:cs typeface="Times New Roman"/>
              </a:rPr>
              <a:t> </a:t>
            </a:r>
            <a:r>
              <a:rPr sz="1800" dirty="0">
                <a:solidFill>
                  <a:srgbClr val="FFFFFF"/>
                </a:solidFill>
                <a:latin typeface="Times New Roman"/>
                <a:cs typeface="Times New Roman"/>
              </a:rPr>
              <a:t>μπορούν</a:t>
            </a:r>
            <a:r>
              <a:rPr sz="1800" spc="-35" dirty="0">
                <a:solidFill>
                  <a:srgbClr val="FFFFFF"/>
                </a:solidFill>
                <a:latin typeface="Times New Roman"/>
                <a:cs typeface="Times New Roman"/>
              </a:rPr>
              <a:t> </a:t>
            </a:r>
            <a:r>
              <a:rPr sz="1800" dirty="0">
                <a:solidFill>
                  <a:srgbClr val="FFFFFF"/>
                </a:solidFill>
                <a:latin typeface="Times New Roman"/>
                <a:cs typeface="Times New Roman"/>
              </a:rPr>
              <a:t>να</a:t>
            </a:r>
            <a:r>
              <a:rPr sz="1800" spc="-30" dirty="0">
                <a:solidFill>
                  <a:srgbClr val="FFFFFF"/>
                </a:solidFill>
                <a:latin typeface="Times New Roman"/>
                <a:cs typeface="Times New Roman"/>
              </a:rPr>
              <a:t> </a:t>
            </a:r>
            <a:r>
              <a:rPr sz="1800" dirty="0">
                <a:solidFill>
                  <a:srgbClr val="FFFFFF"/>
                </a:solidFill>
                <a:latin typeface="Times New Roman"/>
                <a:cs typeface="Times New Roman"/>
              </a:rPr>
              <a:t>εργάζονται</a:t>
            </a:r>
            <a:r>
              <a:rPr sz="1800" spc="-40" dirty="0">
                <a:solidFill>
                  <a:srgbClr val="FFFFFF"/>
                </a:solidFill>
                <a:latin typeface="Times New Roman"/>
                <a:cs typeface="Times New Roman"/>
              </a:rPr>
              <a:t> </a:t>
            </a:r>
            <a:r>
              <a:rPr sz="1800" dirty="0">
                <a:solidFill>
                  <a:srgbClr val="FFFFFF"/>
                </a:solidFill>
                <a:latin typeface="Times New Roman"/>
                <a:cs typeface="Times New Roman"/>
              </a:rPr>
              <a:t>πίσω</a:t>
            </a:r>
            <a:r>
              <a:rPr sz="1800" spc="-35" dirty="0">
                <a:solidFill>
                  <a:srgbClr val="FFFFFF"/>
                </a:solidFill>
                <a:latin typeface="Times New Roman"/>
                <a:cs typeface="Times New Roman"/>
              </a:rPr>
              <a:t> </a:t>
            </a:r>
            <a:r>
              <a:rPr sz="1800" dirty="0">
                <a:solidFill>
                  <a:srgbClr val="FFFFFF"/>
                </a:solidFill>
                <a:latin typeface="Times New Roman"/>
                <a:cs typeface="Times New Roman"/>
              </a:rPr>
              <a:t>από</a:t>
            </a:r>
            <a:r>
              <a:rPr sz="1800" spc="-30" dirty="0">
                <a:solidFill>
                  <a:srgbClr val="FFFFFF"/>
                </a:solidFill>
                <a:latin typeface="Times New Roman"/>
                <a:cs typeface="Times New Roman"/>
              </a:rPr>
              <a:t> </a:t>
            </a:r>
            <a:r>
              <a:rPr sz="1800" spc="-25" dirty="0">
                <a:solidFill>
                  <a:srgbClr val="FFFFFF"/>
                </a:solidFill>
                <a:latin typeface="Times New Roman"/>
                <a:cs typeface="Times New Roman"/>
              </a:rPr>
              <a:t>την </a:t>
            </a:r>
            <a:r>
              <a:rPr sz="1800" dirty="0">
                <a:solidFill>
                  <a:srgbClr val="FFFFFF"/>
                </a:solidFill>
                <a:latin typeface="Times New Roman"/>
                <a:cs typeface="Times New Roman"/>
              </a:rPr>
              <a:t>κάμερα,</a:t>
            </a:r>
            <a:r>
              <a:rPr sz="1800" spc="-20" dirty="0">
                <a:solidFill>
                  <a:srgbClr val="FFFFFF"/>
                </a:solidFill>
                <a:latin typeface="Times New Roman"/>
                <a:cs typeface="Times New Roman"/>
              </a:rPr>
              <a:t> </a:t>
            </a:r>
            <a:r>
              <a:rPr sz="1800" dirty="0">
                <a:solidFill>
                  <a:srgbClr val="FFFFFF"/>
                </a:solidFill>
                <a:latin typeface="Times New Roman"/>
                <a:cs typeface="Times New Roman"/>
              </a:rPr>
              <a:t>να</a:t>
            </a:r>
            <a:r>
              <a:rPr sz="1800" spc="-20" dirty="0">
                <a:solidFill>
                  <a:srgbClr val="FFFFFF"/>
                </a:solidFill>
                <a:latin typeface="Times New Roman"/>
                <a:cs typeface="Times New Roman"/>
              </a:rPr>
              <a:t> </a:t>
            </a:r>
            <a:r>
              <a:rPr sz="1800" dirty="0">
                <a:solidFill>
                  <a:srgbClr val="FFFFFF"/>
                </a:solidFill>
                <a:latin typeface="Times New Roman"/>
                <a:cs typeface="Times New Roman"/>
              </a:rPr>
              <a:t>εμφανίζονται</a:t>
            </a:r>
            <a:r>
              <a:rPr sz="1800" spc="-25" dirty="0">
                <a:solidFill>
                  <a:srgbClr val="FFFFFF"/>
                </a:solidFill>
                <a:latin typeface="Times New Roman"/>
                <a:cs typeface="Times New Roman"/>
              </a:rPr>
              <a:t> </a:t>
            </a:r>
            <a:r>
              <a:rPr sz="1800" dirty="0">
                <a:solidFill>
                  <a:srgbClr val="FFFFFF"/>
                </a:solidFill>
                <a:latin typeface="Times New Roman"/>
                <a:cs typeface="Times New Roman"/>
              </a:rPr>
              <a:t>από</a:t>
            </a:r>
            <a:r>
              <a:rPr sz="1800" spc="-20" dirty="0">
                <a:solidFill>
                  <a:srgbClr val="FFFFFF"/>
                </a:solidFill>
                <a:latin typeface="Times New Roman"/>
                <a:cs typeface="Times New Roman"/>
              </a:rPr>
              <a:t> </a:t>
            </a:r>
            <a:r>
              <a:rPr sz="1800" dirty="0">
                <a:solidFill>
                  <a:srgbClr val="FFFFFF"/>
                </a:solidFill>
                <a:latin typeface="Times New Roman"/>
                <a:cs typeface="Times New Roman"/>
              </a:rPr>
              <a:t>απόσταση,</a:t>
            </a:r>
            <a:r>
              <a:rPr sz="1800" spc="-15" dirty="0">
                <a:solidFill>
                  <a:srgbClr val="FFFFFF"/>
                </a:solidFill>
                <a:latin typeface="Times New Roman"/>
                <a:cs typeface="Times New Roman"/>
              </a:rPr>
              <a:t> </a:t>
            </a:r>
            <a:r>
              <a:rPr sz="1800" dirty="0">
                <a:solidFill>
                  <a:srgbClr val="FFFFFF"/>
                </a:solidFill>
                <a:latin typeface="Times New Roman"/>
                <a:cs typeface="Times New Roman"/>
              </a:rPr>
              <a:t>να</a:t>
            </a:r>
            <a:r>
              <a:rPr sz="1800" spc="-20" dirty="0">
                <a:solidFill>
                  <a:srgbClr val="FFFFFF"/>
                </a:solidFill>
                <a:latin typeface="Times New Roman"/>
                <a:cs typeface="Times New Roman"/>
              </a:rPr>
              <a:t> </a:t>
            </a:r>
            <a:r>
              <a:rPr sz="1800" spc="-10" dirty="0">
                <a:solidFill>
                  <a:srgbClr val="FFFFFF"/>
                </a:solidFill>
                <a:latin typeface="Times New Roman"/>
                <a:cs typeface="Times New Roman"/>
              </a:rPr>
              <a:t>χρησιμοποιούν</a:t>
            </a:r>
            <a:r>
              <a:rPr sz="1800" spc="-25" dirty="0">
                <a:solidFill>
                  <a:srgbClr val="FFFFFF"/>
                </a:solidFill>
                <a:latin typeface="Times New Roman"/>
                <a:cs typeface="Times New Roman"/>
              </a:rPr>
              <a:t> </a:t>
            </a:r>
            <a:r>
              <a:rPr sz="1800" dirty="0">
                <a:solidFill>
                  <a:srgbClr val="FFFFFF"/>
                </a:solidFill>
                <a:latin typeface="Times New Roman"/>
                <a:cs typeface="Times New Roman"/>
              </a:rPr>
              <a:t>φωτογραφίες</a:t>
            </a:r>
            <a:r>
              <a:rPr sz="1800" spc="-20" dirty="0">
                <a:solidFill>
                  <a:srgbClr val="FFFFFF"/>
                </a:solidFill>
                <a:latin typeface="Times New Roman"/>
                <a:cs typeface="Times New Roman"/>
              </a:rPr>
              <a:t> </a:t>
            </a:r>
            <a:r>
              <a:rPr sz="1800" dirty="0">
                <a:solidFill>
                  <a:srgbClr val="FFFFFF"/>
                </a:solidFill>
                <a:latin typeface="Times New Roman"/>
                <a:cs typeface="Times New Roman"/>
              </a:rPr>
              <a:t>αντικειμένων</a:t>
            </a:r>
            <a:r>
              <a:rPr sz="1800" spc="-25" dirty="0">
                <a:solidFill>
                  <a:srgbClr val="FFFFFF"/>
                </a:solidFill>
                <a:latin typeface="Times New Roman"/>
                <a:cs typeface="Times New Roman"/>
              </a:rPr>
              <a:t> </a:t>
            </a:r>
            <a:r>
              <a:rPr sz="1800" dirty="0">
                <a:solidFill>
                  <a:srgbClr val="FFFFFF"/>
                </a:solidFill>
                <a:latin typeface="Times New Roman"/>
                <a:cs typeface="Times New Roman"/>
              </a:rPr>
              <a:t>αντί</a:t>
            </a:r>
            <a:r>
              <a:rPr sz="1800" spc="-20" dirty="0">
                <a:solidFill>
                  <a:srgbClr val="FFFFFF"/>
                </a:solidFill>
                <a:latin typeface="Times New Roman"/>
                <a:cs typeface="Times New Roman"/>
              </a:rPr>
              <a:t> </a:t>
            </a:r>
            <a:r>
              <a:rPr sz="1800" dirty="0">
                <a:solidFill>
                  <a:srgbClr val="FFFFFF"/>
                </a:solidFill>
                <a:latin typeface="Times New Roman"/>
                <a:cs typeface="Times New Roman"/>
              </a:rPr>
              <a:t>για</a:t>
            </a:r>
            <a:r>
              <a:rPr sz="1800" spc="-20" dirty="0">
                <a:solidFill>
                  <a:srgbClr val="FFFFFF"/>
                </a:solidFill>
                <a:latin typeface="Times New Roman"/>
                <a:cs typeface="Times New Roman"/>
              </a:rPr>
              <a:t> </a:t>
            </a:r>
            <a:r>
              <a:rPr sz="1800" dirty="0">
                <a:solidFill>
                  <a:srgbClr val="FFFFFF"/>
                </a:solidFill>
                <a:latin typeface="Times New Roman"/>
                <a:cs typeface="Times New Roman"/>
              </a:rPr>
              <a:t>πρόσωπα</a:t>
            </a:r>
            <a:r>
              <a:rPr sz="1800" spc="-20" dirty="0">
                <a:solidFill>
                  <a:srgbClr val="FFFFFF"/>
                </a:solidFill>
                <a:latin typeface="Times New Roman"/>
                <a:cs typeface="Times New Roman"/>
              </a:rPr>
              <a:t> </a:t>
            </a:r>
            <a:r>
              <a:rPr sz="1800" dirty="0">
                <a:solidFill>
                  <a:srgbClr val="FFFFFF"/>
                </a:solidFill>
                <a:latin typeface="Times New Roman"/>
                <a:cs typeface="Times New Roman"/>
              </a:rPr>
              <a:t>ή</a:t>
            </a:r>
            <a:r>
              <a:rPr sz="1800" spc="-20" dirty="0">
                <a:solidFill>
                  <a:srgbClr val="FFFFFF"/>
                </a:solidFill>
                <a:latin typeface="Times New Roman"/>
                <a:cs typeface="Times New Roman"/>
              </a:rPr>
              <a:t> </a:t>
            </a:r>
            <a:r>
              <a:rPr sz="1800" dirty="0">
                <a:solidFill>
                  <a:srgbClr val="FFFFFF"/>
                </a:solidFill>
                <a:latin typeface="Times New Roman"/>
                <a:cs typeface="Times New Roman"/>
              </a:rPr>
              <a:t>να</a:t>
            </a:r>
            <a:r>
              <a:rPr sz="1800" spc="-20" dirty="0">
                <a:solidFill>
                  <a:srgbClr val="FFFFFF"/>
                </a:solidFill>
                <a:latin typeface="Times New Roman"/>
                <a:cs typeface="Times New Roman"/>
              </a:rPr>
              <a:t> </a:t>
            </a:r>
            <a:r>
              <a:rPr sz="1800" dirty="0">
                <a:solidFill>
                  <a:srgbClr val="FFFFFF"/>
                </a:solidFill>
                <a:latin typeface="Times New Roman"/>
                <a:cs typeface="Times New Roman"/>
              </a:rPr>
              <a:t>θολώνουν</a:t>
            </a:r>
            <a:r>
              <a:rPr sz="1800" spc="-20" dirty="0">
                <a:solidFill>
                  <a:srgbClr val="FFFFFF"/>
                </a:solidFill>
                <a:latin typeface="Times New Roman"/>
                <a:cs typeface="Times New Roman"/>
              </a:rPr>
              <a:t> </a:t>
            </a:r>
            <a:r>
              <a:rPr sz="1800" dirty="0">
                <a:solidFill>
                  <a:srgbClr val="FFFFFF"/>
                </a:solidFill>
                <a:latin typeface="Times New Roman"/>
                <a:cs typeface="Times New Roman"/>
              </a:rPr>
              <a:t>το</a:t>
            </a:r>
            <a:r>
              <a:rPr sz="1800" spc="-20" dirty="0">
                <a:solidFill>
                  <a:srgbClr val="FFFFFF"/>
                </a:solidFill>
                <a:latin typeface="Times New Roman"/>
                <a:cs typeface="Times New Roman"/>
              </a:rPr>
              <a:t> </a:t>
            </a:r>
            <a:r>
              <a:rPr sz="1800" dirty="0">
                <a:solidFill>
                  <a:srgbClr val="FFFFFF"/>
                </a:solidFill>
                <a:latin typeface="Times New Roman"/>
                <a:cs typeface="Times New Roman"/>
              </a:rPr>
              <a:t>πρόσωπό</a:t>
            </a:r>
            <a:r>
              <a:rPr sz="1800" spc="-20" dirty="0">
                <a:solidFill>
                  <a:srgbClr val="FFFFFF"/>
                </a:solidFill>
                <a:latin typeface="Times New Roman"/>
                <a:cs typeface="Times New Roman"/>
              </a:rPr>
              <a:t> </a:t>
            </a:r>
            <a:r>
              <a:rPr sz="1800" dirty="0">
                <a:solidFill>
                  <a:srgbClr val="FFFFFF"/>
                </a:solidFill>
                <a:latin typeface="Times New Roman"/>
                <a:cs typeface="Times New Roman"/>
              </a:rPr>
              <a:t>τους</a:t>
            </a:r>
            <a:r>
              <a:rPr sz="1800" spc="-20" dirty="0">
                <a:solidFill>
                  <a:srgbClr val="FFFFFF"/>
                </a:solidFill>
                <a:latin typeface="Times New Roman"/>
                <a:cs typeface="Times New Roman"/>
              </a:rPr>
              <a:t> </a:t>
            </a:r>
            <a:r>
              <a:rPr sz="1800" dirty="0">
                <a:solidFill>
                  <a:srgbClr val="FFFFFF"/>
                </a:solidFill>
                <a:latin typeface="Times New Roman"/>
                <a:cs typeface="Times New Roman"/>
              </a:rPr>
              <a:t>πριν</a:t>
            </a:r>
            <a:r>
              <a:rPr sz="1800" spc="-25" dirty="0">
                <a:solidFill>
                  <a:srgbClr val="FFFFFF"/>
                </a:solidFill>
                <a:latin typeface="Times New Roman"/>
                <a:cs typeface="Times New Roman"/>
              </a:rPr>
              <a:t> </a:t>
            </a:r>
            <a:r>
              <a:rPr sz="1800" dirty="0">
                <a:solidFill>
                  <a:srgbClr val="FFFFFF"/>
                </a:solidFill>
                <a:latin typeface="Times New Roman"/>
                <a:cs typeface="Times New Roman"/>
              </a:rPr>
              <a:t>από</a:t>
            </a:r>
            <a:r>
              <a:rPr sz="1800" spc="-15" dirty="0">
                <a:solidFill>
                  <a:srgbClr val="FFFFFF"/>
                </a:solidFill>
                <a:latin typeface="Times New Roman"/>
                <a:cs typeface="Times New Roman"/>
              </a:rPr>
              <a:t> </a:t>
            </a:r>
            <a:r>
              <a:rPr sz="1800" dirty="0">
                <a:solidFill>
                  <a:srgbClr val="FFFFFF"/>
                </a:solidFill>
                <a:latin typeface="Times New Roman"/>
                <a:cs typeface="Times New Roman"/>
              </a:rPr>
              <a:t>τη</a:t>
            </a:r>
            <a:r>
              <a:rPr sz="1800" spc="-20" dirty="0">
                <a:solidFill>
                  <a:srgbClr val="FFFFFF"/>
                </a:solidFill>
                <a:latin typeface="Times New Roman"/>
                <a:cs typeface="Times New Roman"/>
              </a:rPr>
              <a:t> </a:t>
            </a:r>
            <a:r>
              <a:rPr sz="1800" dirty="0">
                <a:solidFill>
                  <a:srgbClr val="FFFFFF"/>
                </a:solidFill>
                <a:latin typeface="Times New Roman"/>
                <a:cs typeface="Times New Roman"/>
              </a:rPr>
              <a:t>δημοσίευση.</a:t>
            </a:r>
            <a:r>
              <a:rPr sz="1800" spc="-20" dirty="0">
                <a:solidFill>
                  <a:srgbClr val="FFFFFF"/>
                </a:solidFill>
                <a:latin typeface="Times New Roman"/>
                <a:cs typeface="Times New Roman"/>
              </a:rPr>
              <a:t> Αυτό</a:t>
            </a:r>
            <a:endParaRPr sz="1800">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400" y="1792223"/>
            <a:ext cx="11277600" cy="1329055"/>
          </a:xfrm>
          <a:custGeom>
            <a:avLst/>
            <a:gdLst/>
            <a:ahLst/>
            <a:cxnLst/>
            <a:rect l="l" t="t" r="r" b="b"/>
            <a:pathLst>
              <a:path w="11277600" h="1329055">
                <a:moveTo>
                  <a:pt x="11056112" y="0"/>
                </a:moveTo>
                <a:lnTo>
                  <a:pt x="221488" y="0"/>
                </a:lnTo>
                <a:lnTo>
                  <a:pt x="176849" y="4500"/>
                </a:lnTo>
                <a:lnTo>
                  <a:pt x="135274" y="17408"/>
                </a:lnTo>
                <a:lnTo>
                  <a:pt x="97651" y="37832"/>
                </a:lnTo>
                <a:lnTo>
                  <a:pt x="64871" y="64881"/>
                </a:lnTo>
                <a:lnTo>
                  <a:pt x="37826" y="97662"/>
                </a:lnTo>
                <a:lnTo>
                  <a:pt x="17405" y="135284"/>
                </a:lnTo>
                <a:lnTo>
                  <a:pt x="4499" y="176857"/>
                </a:lnTo>
                <a:lnTo>
                  <a:pt x="0" y="221488"/>
                </a:lnTo>
                <a:lnTo>
                  <a:pt x="0" y="1107440"/>
                </a:lnTo>
                <a:lnTo>
                  <a:pt x="4499" y="1152070"/>
                </a:lnTo>
                <a:lnTo>
                  <a:pt x="17405" y="1193643"/>
                </a:lnTo>
                <a:lnTo>
                  <a:pt x="37826" y="1231265"/>
                </a:lnTo>
                <a:lnTo>
                  <a:pt x="64871" y="1264046"/>
                </a:lnTo>
                <a:lnTo>
                  <a:pt x="97651" y="1291095"/>
                </a:lnTo>
                <a:lnTo>
                  <a:pt x="135274" y="1311519"/>
                </a:lnTo>
                <a:lnTo>
                  <a:pt x="176849" y="1324427"/>
                </a:lnTo>
                <a:lnTo>
                  <a:pt x="221488" y="1328928"/>
                </a:lnTo>
                <a:lnTo>
                  <a:pt x="11056112" y="1328928"/>
                </a:lnTo>
                <a:lnTo>
                  <a:pt x="11100742" y="1324427"/>
                </a:lnTo>
                <a:lnTo>
                  <a:pt x="11142315" y="1311519"/>
                </a:lnTo>
                <a:lnTo>
                  <a:pt x="11179937" y="1291095"/>
                </a:lnTo>
                <a:lnTo>
                  <a:pt x="11212718" y="1264046"/>
                </a:lnTo>
                <a:lnTo>
                  <a:pt x="11239767" y="1231265"/>
                </a:lnTo>
                <a:lnTo>
                  <a:pt x="11260191" y="1193643"/>
                </a:lnTo>
                <a:lnTo>
                  <a:pt x="11273099" y="1152070"/>
                </a:lnTo>
                <a:lnTo>
                  <a:pt x="11277600" y="1107440"/>
                </a:lnTo>
                <a:lnTo>
                  <a:pt x="11277600" y="221488"/>
                </a:lnTo>
                <a:lnTo>
                  <a:pt x="11273099" y="176857"/>
                </a:lnTo>
                <a:lnTo>
                  <a:pt x="11260191" y="135284"/>
                </a:lnTo>
                <a:lnTo>
                  <a:pt x="11239767" y="97662"/>
                </a:lnTo>
                <a:lnTo>
                  <a:pt x="11212718" y="64881"/>
                </a:lnTo>
                <a:lnTo>
                  <a:pt x="11179937" y="37832"/>
                </a:lnTo>
                <a:lnTo>
                  <a:pt x="11142315" y="17408"/>
                </a:lnTo>
                <a:lnTo>
                  <a:pt x="11100742" y="4500"/>
                </a:lnTo>
                <a:lnTo>
                  <a:pt x="11056112" y="0"/>
                </a:lnTo>
                <a:close/>
              </a:path>
            </a:pathLst>
          </a:custGeom>
          <a:solidFill>
            <a:srgbClr val="77BE46"/>
          </a:solidFill>
        </p:spPr>
        <p:txBody>
          <a:bodyPr wrap="square" lIns="0" tIns="0" rIns="0" bIns="0" rtlCol="0"/>
          <a:lstStyle/>
          <a:p>
            <a:endParaRPr/>
          </a:p>
        </p:txBody>
      </p:sp>
      <p:pic>
        <p:nvPicPr>
          <p:cNvPr id="3" name="object 3"/>
          <p:cNvPicPr/>
          <p:nvPr/>
        </p:nvPicPr>
        <p:blipFill>
          <a:blip r:embed="rId2" cstate="print"/>
          <a:stretch>
            <a:fillRect/>
          </a:stretch>
        </p:blipFill>
        <p:spPr>
          <a:xfrm>
            <a:off x="830245" y="635131"/>
            <a:ext cx="1348516" cy="777419"/>
          </a:xfrm>
          <a:prstGeom prst="rect">
            <a:avLst/>
          </a:prstGeom>
        </p:spPr>
      </p:pic>
      <p:pic>
        <p:nvPicPr>
          <p:cNvPr id="4" name="object 4"/>
          <p:cNvPicPr/>
          <p:nvPr/>
        </p:nvPicPr>
        <p:blipFill>
          <a:blip r:embed="rId3" cstate="print"/>
          <a:stretch>
            <a:fillRect/>
          </a:stretch>
        </p:blipFill>
        <p:spPr>
          <a:xfrm>
            <a:off x="5662473" y="9363024"/>
            <a:ext cx="6781870" cy="514393"/>
          </a:xfrm>
          <a:prstGeom prst="rect">
            <a:avLst/>
          </a:prstGeom>
        </p:spPr>
      </p:pic>
      <p:pic>
        <p:nvPicPr>
          <p:cNvPr id="5" name="object 5"/>
          <p:cNvPicPr/>
          <p:nvPr/>
        </p:nvPicPr>
        <p:blipFill>
          <a:blip r:embed="rId4" cstate="print"/>
          <a:stretch>
            <a:fillRect/>
          </a:stretch>
        </p:blipFill>
        <p:spPr>
          <a:xfrm>
            <a:off x="13435021" y="672462"/>
            <a:ext cx="725022" cy="695906"/>
          </a:xfrm>
          <a:prstGeom prst="rect">
            <a:avLst/>
          </a:prstGeom>
        </p:spPr>
      </p:pic>
      <p:pic>
        <p:nvPicPr>
          <p:cNvPr id="6" name="object 6"/>
          <p:cNvPicPr/>
          <p:nvPr/>
        </p:nvPicPr>
        <p:blipFill>
          <a:blip r:embed="rId5" cstate="print"/>
          <a:stretch>
            <a:fillRect/>
          </a:stretch>
        </p:blipFill>
        <p:spPr>
          <a:xfrm>
            <a:off x="14252565" y="900605"/>
            <a:ext cx="951038" cy="329652"/>
          </a:xfrm>
          <a:prstGeom prst="rect">
            <a:avLst/>
          </a:prstGeom>
        </p:spPr>
      </p:pic>
      <p:pic>
        <p:nvPicPr>
          <p:cNvPr id="7" name="object 7"/>
          <p:cNvPicPr/>
          <p:nvPr/>
        </p:nvPicPr>
        <p:blipFill>
          <a:blip r:embed="rId6" cstate="print"/>
          <a:stretch>
            <a:fillRect/>
          </a:stretch>
        </p:blipFill>
        <p:spPr>
          <a:xfrm>
            <a:off x="15350858" y="869981"/>
            <a:ext cx="771668" cy="308368"/>
          </a:xfrm>
          <a:prstGeom prst="rect">
            <a:avLst/>
          </a:prstGeom>
        </p:spPr>
      </p:pic>
      <p:grpSp>
        <p:nvGrpSpPr>
          <p:cNvPr id="8" name="object 8"/>
          <p:cNvGrpSpPr/>
          <p:nvPr/>
        </p:nvGrpSpPr>
        <p:grpSpPr>
          <a:xfrm>
            <a:off x="16026384" y="473963"/>
            <a:ext cx="1716405" cy="1109980"/>
            <a:chOff x="16026384" y="473963"/>
            <a:chExt cx="1716405" cy="1109980"/>
          </a:xfrm>
        </p:grpSpPr>
        <p:pic>
          <p:nvPicPr>
            <p:cNvPr id="9" name="object 9"/>
            <p:cNvPicPr/>
            <p:nvPr/>
          </p:nvPicPr>
          <p:blipFill>
            <a:blip r:embed="rId7" cstate="print"/>
            <a:stretch>
              <a:fillRect/>
            </a:stretch>
          </p:blipFill>
          <p:spPr>
            <a:xfrm>
              <a:off x="17126308" y="739139"/>
              <a:ext cx="615872" cy="567874"/>
            </a:xfrm>
            <a:prstGeom prst="rect">
              <a:avLst/>
            </a:prstGeom>
          </p:spPr>
        </p:pic>
        <p:pic>
          <p:nvPicPr>
            <p:cNvPr id="10" name="object 10"/>
            <p:cNvPicPr/>
            <p:nvPr/>
          </p:nvPicPr>
          <p:blipFill>
            <a:blip r:embed="rId8" cstate="print"/>
            <a:stretch>
              <a:fillRect/>
            </a:stretch>
          </p:blipFill>
          <p:spPr>
            <a:xfrm>
              <a:off x="16026384" y="473963"/>
              <a:ext cx="1110996" cy="1109472"/>
            </a:xfrm>
            <a:prstGeom prst="rect">
              <a:avLst/>
            </a:prstGeom>
          </p:spPr>
        </p:pic>
      </p:grpSp>
      <p:sp>
        <p:nvSpPr>
          <p:cNvPr id="11" name="object 11"/>
          <p:cNvSpPr/>
          <p:nvPr/>
        </p:nvSpPr>
        <p:spPr>
          <a:xfrm>
            <a:off x="0" y="0"/>
            <a:ext cx="342900" cy="10287000"/>
          </a:xfrm>
          <a:custGeom>
            <a:avLst/>
            <a:gdLst/>
            <a:ahLst/>
            <a:cxnLst/>
            <a:rect l="l" t="t" r="r" b="b"/>
            <a:pathLst>
              <a:path w="342900" h="10287000">
                <a:moveTo>
                  <a:pt x="342900" y="10287000"/>
                </a:moveTo>
                <a:lnTo>
                  <a:pt x="342900" y="0"/>
                </a:lnTo>
                <a:lnTo>
                  <a:pt x="0" y="0"/>
                </a:lnTo>
                <a:lnTo>
                  <a:pt x="0" y="10287000"/>
                </a:lnTo>
                <a:lnTo>
                  <a:pt x="342900" y="10287000"/>
                </a:lnTo>
                <a:close/>
              </a:path>
            </a:pathLst>
          </a:custGeom>
          <a:solidFill>
            <a:srgbClr val="77BE46"/>
          </a:solidFill>
        </p:spPr>
        <p:txBody>
          <a:bodyPr wrap="square" lIns="0" tIns="0" rIns="0" bIns="0" rtlCol="0"/>
          <a:lstStyle/>
          <a:p>
            <a:endParaRPr/>
          </a:p>
        </p:txBody>
      </p:sp>
      <p:sp>
        <p:nvSpPr>
          <p:cNvPr id="12" name="object 12"/>
          <p:cNvSpPr txBox="1"/>
          <p:nvPr/>
        </p:nvSpPr>
        <p:spPr>
          <a:xfrm>
            <a:off x="11761030" y="3250569"/>
            <a:ext cx="6096000" cy="5836920"/>
          </a:xfrm>
          <a:prstGeom prst="rect">
            <a:avLst/>
          </a:prstGeom>
          <a:solidFill>
            <a:srgbClr val="53459C"/>
          </a:solidFill>
        </p:spPr>
        <p:txBody>
          <a:bodyPr vert="horz" wrap="square" lIns="0" tIns="189865" rIns="0" bIns="0" rtlCol="0">
            <a:spAutoFit/>
          </a:bodyPr>
          <a:lstStyle/>
          <a:p>
            <a:pPr marL="243840">
              <a:lnSpc>
                <a:spcPct val="100000"/>
              </a:lnSpc>
              <a:spcBef>
                <a:spcPts val="1495"/>
              </a:spcBef>
            </a:pPr>
            <a:r>
              <a:rPr sz="1800" b="1" spc="-10" dirty="0">
                <a:solidFill>
                  <a:srgbClr val="FFFFFF"/>
                </a:solidFill>
                <a:latin typeface="Times New Roman"/>
                <a:cs typeface="Times New Roman"/>
              </a:rPr>
              <a:t>Υποενότητες</a:t>
            </a:r>
            <a:endParaRPr sz="1800">
              <a:latin typeface="Times New Roman"/>
              <a:cs typeface="Times New Roman"/>
            </a:endParaRPr>
          </a:p>
          <a:p>
            <a:pPr marL="597535" lvl="1" indent="-353695">
              <a:lnSpc>
                <a:spcPct val="100000"/>
              </a:lnSpc>
              <a:spcBef>
                <a:spcPts val="1060"/>
              </a:spcBef>
              <a:buAutoNum type="arabicPeriod"/>
              <a:tabLst>
                <a:tab pos="597535" algn="l"/>
              </a:tabLst>
            </a:pPr>
            <a:r>
              <a:rPr sz="1600" dirty="0">
                <a:solidFill>
                  <a:srgbClr val="FFFFFF"/>
                </a:solidFill>
                <a:latin typeface="Times New Roman"/>
                <a:cs typeface="Times New Roman"/>
              </a:rPr>
              <a:t>Οι</a:t>
            </a:r>
            <a:r>
              <a:rPr sz="1600" spc="-40" dirty="0">
                <a:solidFill>
                  <a:srgbClr val="FFFFFF"/>
                </a:solidFill>
                <a:latin typeface="Times New Roman"/>
                <a:cs typeface="Times New Roman"/>
              </a:rPr>
              <a:t> </a:t>
            </a:r>
            <a:r>
              <a:rPr sz="1600" dirty="0">
                <a:solidFill>
                  <a:srgbClr val="FFFFFF"/>
                </a:solidFill>
                <a:latin typeface="Times New Roman"/>
                <a:cs typeface="Times New Roman"/>
              </a:rPr>
              <a:t>πόλεις</a:t>
            </a:r>
            <a:r>
              <a:rPr sz="1600" spc="-35" dirty="0">
                <a:solidFill>
                  <a:srgbClr val="FFFFFF"/>
                </a:solidFill>
                <a:latin typeface="Times New Roman"/>
                <a:cs typeface="Times New Roman"/>
              </a:rPr>
              <a:t> </a:t>
            </a:r>
            <a:r>
              <a:rPr sz="1600" dirty="0">
                <a:solidFill>
                  <a:srgbClr val="FFFFFF"/>
                </a:solidFill>
                <a:latin typeface="Times New Roman"/>
                <a:cs typeface="Times New Roman"/>
              </a:rPr>
              <a:t>ως</a:t>
            </a:r>
            <a:r>
              <a:rPr sz="1600" spc="-35" dirty="0">
                <a:solidFill>
                  <a:srgbClr val="FFFFFF"/>
                </a:solidFill>
                <a:latin typeface="Times New Roman"/>
                <a:cs typeface="Times New Roman"/>
              </a:rPr>
              <a:t> </a:t>
            </a:r>
            <a:r>
              <a:rPr sz="1600" dirty="0">
                <a:solidFill>
                  <a:srgbClr val="FFFFFF"/>
                </a:solidFill>
                <a:latin typeface="Times New Roman"/>
                <a:cs typeface="Times New Roman"/>
              </a:rPr>
              <a:t>ζωντανές</a:t>
            </a:r>
            <a:r>
              <a:rPr sz="1600" spc="-35" dirty="0">
                <a:solidFill>
                  <a:srgbClr val="FFFFFF"/>
                </a:solidFill>
                <a:latin typeface="Times New Roman"/>
                <a:cs typeface="Times New Roman"/>
              </a:rPr>
              <a:t> </a:t>
            </a:r>
            <a:r>
              <a:rPr sz="1600" spc="-10" dirty="0">
                <a:solidFill>
                  <a:srgbClr val="FFFFFF"/>
                </a:solidFill>
                <a:latin typeface="Times New Roman"/>
                <a:cs typeface="Times New Roman"/>
              </a:rPr>
              <a:t>αφηγήσεις</a:t>
            </a:r>
            <a:endParaRPr sz="1600">
              <a:latin typeface="Times New Roman"/>
              <a:cs typeface="Times New Roman"/>
            </a:endParaRPr>
          </a:p>
          <a:p>
            <a:pPr marL="597535" lvl="1" indent="-353695">
              <a:lnSpc>
                <a:spcPct val="100000"/>
              </a:lnSpc>
              <a:spcBef>
                <a:spcPts val="960"/>
              </a:spcBef>
              <a:buAutoNum type="arabicPeriod"/>
              <a:tabLst>
                <a:tab pos="597535" algn="l"/>
              </a:tabLst>
            </a:pPr>
            <a:r>
              <a:rPr sz="1600" dirty="0">
                <a:solidFill>
                  <a:srgbClr val="FFFFFF"/>
                </a:solidFill>
                <a:latin typeface="Times New Roman"/>
                <a:cs typeface="Times New Roman"/>
              </a:rPr>
              <a:t>Θεωρητικά</a:t>
            </a:r>
            <a:r>
              <a:rPr sz="1600" spc="-55" dirty="0">
                <a:solidFill>
                  <a:srgbClr val="FFFFFF"/>
                </a:solidFill>
                <a:latin typeface="Times New Roman"/>
                <a:cs typeface="Times New Roman"/>
              </a:rPr>
              <a:t> </a:t>
            </a:r>
            <a:r>
              <a:rPr sz="1600" dirty="0">
                <a:solidFill>
                  <a:srgbClr val="FFFFFF"/>
                </a:solidFill>
                <a:latin typeface="Times New Roman"/>
                <a:cs typeface="Times New Roman"/>
              </a:rPr>
              <a:t>θεμέλια</a:t>
            </a:r>
            <a:r>
              <a:rPr sz="1600" spc="-55" dirty="0">
                <a:solidFill>
                  <a:srgbClr val="FFFFFF"/>
                </a:solidFill>
                <a:latin typeface="Times New Roman"/>
                <a:cs typeface="Times New Roman"/>
              </a:rPr>
              <a:t> </a:t>
            </a:r>
            <a:r>
              <a:rPr sz="1600" dirty="0">
                <a:solidFill>
                  <a:srgbClr val="FFFFFF"/>
                </a:solidFill>
                <a:latin typeface="Times New Roman"/>
                <a:cs typeface="Times New Roman"/>
              </a:rPr>
              <a:t>της</a:t>
            </a:r>
            <a:r>
              <a:rPr sz="1600" spc="-55" dirty="0">
                <a:solidFill>
                  <a:srgbClr val="FFFFFF"/>
                </a:solidFill>
                <a:latin typeface="Times New Roman"/>
                <a:cs typeface="Times New Roman"/>
              </a:rPr>
              <a:t> </a:t>
            </a:r>
            <a:r>
              <a:rPr sz="1600" dirty="0">
                <a:solidFill>
                  <a:srgbClr val="FFFFFF"/>
                </a:solidFill>
                <a:latin typeface="Times New Roman"/>
                <a:cs typeface="Times New Roman"/>
              </a:rPr>
              <a:t>αστικής</a:t>
            </a:r>
            <a:r>
              <a:rPr sz="1600" spc="-50" dirty="0">
                <a:solidFill>
                  <a:srgbClr val="FFFFFF"/>
                </a:solidFill>
                <a:latin typeface="Times New Roman"/>
                <a:cs typeface="Times New Roman"/>
              </a:rPr>
              <a:t> </a:t>
            </a:r>
            <a:r>
              <a:rPr sz="1600" spc="-10" dirty="0">
                <a:solidFill>
                  <a:srgbClr val="FFFFFF"/>
                </a:solidFill>
                <a:latin typeface="Times New Roman"/>
                <a:cs typeface="Times New Roman"/>
              </a:rPr>
              <a:t>αφήγησης</a:t>
            </a:r>
            <a:endParaRPr sz="1600">
              <a:latin typeface="Times New Roman"/>
              <a:cs typeface="Times New Roman"/>
            </a:endParaRPr>
          </a:p>
          <a:p>
            <a:pPr marL="243840" marR="577215" lvl="1" indent="353695">
              <a:lnSpc>
                <a:spcPct val="150000"/>
              </a:lnSpc>
              <a:buAutoNum type="arabicPeriod"/>
              <a:tabLst>
                <a:tab pos="597535" algn="l"/>
              </a:tabLst>
            </a:pPr>
            <a:r>
              <a:rPr sz="1600" dirty="0">
                <a:solidFill>
                  <a:srgbClr val="FFFFFF"/>
                </a:solidFill>
                <a:latin typeface="Times New Roman"/>
                <a:cs typeface="Times New Roman"/>
              </a:rPr>
              <a:t>Γιατί</a:t>
            </a:r>
            <a:r>
              <a:rPr sz="1600" spc="-50" dirty="0">
                <a:solidFill>
                  <a:srgbClr val="FFFFFF"/>
                </a:solidFill>
                <a:latin typeface="Times New Roman"/>
                <a:cs typeface="Times New Roman"/>
              </a:rPr>
              <a:t> </a:t>
            </a:r>
            <a:r>
              <a:rPr sz="1600" dirty="0">
                <a:solidFill>
                  <a:srgbClr val="FFFFFF"/>
                </a:solidFill>
                <a:latin typeface="Times New Roman"/>
                <a:cs typeface="Times New Roman"/>
              </a:rPr>
              <a:t>η</a:t>
            </a:r>
            <a:r>
              <a:rPr sz="1600" spc="-50" dirty="0">
                <a:solidFill>
                  <a:srgbClr val="FFFFFF"/>
                </a:solidFill>
                <a:latin typeface="Times New Roman"/>
                <a:cs typeface="Times New Roman"/>
              </a:rPr>
              <a:t> </a:t>
            </a:r>
            <a:r>
              <a:rPr sz="1600" dirty="0">
                <a:solidFill>
                  <a:srgbClr val="FFFFFF"/>
                </a:solidFill>
                <a:latin typeface="Times New Roman"/>
                <a:cs typeface="Times New Roman"/>
              </a:rPr>
              <a:t>αστική</a:t>
            </a:r>
            <a:r>
              <a:rPr sz="1600" spc="-50" dirty="0">
                <a:solidFill>
                  <a:srgbClr val="FFFFFF"/>
                </a:solidFill>
                <a:latin typeface="Times New Roman"/>
                <a:cs typeface="Times New Roman"/>
              </a:rPr>
              <a:t> </a:t>
            </a:r>
            <a:r>
              <a:rPr sz="1600" dirty="0">
                <a:solidFill>
                  <a:srgbClr val="FFFFFF"/>
                </a:solidFill>
                <a:latin typeface="Times New Roman"/>
                <a:cs typeface="Times New Roman"/>
              </a:rPr>
              <a:t>αφήγηση</a:t>
            </a:r>
            <a:r>
              <a:rPr sz="1600" spc="-50" dirty="0">
                <a:solidFill>
                  <a:srgbClr val="FFFFFF"/>
                </a:solidFill>
                <a:latin typeface="Times New Roman"/>
                <a:cs typeface="Times New Roman"/>
              </a:rPr>
              <a:t> </a:t>
            </a:r>
            <a:r>
              <a:rPr sz="1600" dirty="0">
                <a:solidFill>
                  <a:srgbClr val="FFFFFF"/>
                </a:solidFill>
                <a:latin typeface="Times New Roman"/>
                <a:cs typeface="Times New Roman"/>
              </a:rPr>
              <a:t>έχει</a:t>
            </a:r>
            <a:r>
              <a:rPr sz="1600" spc="-50" dirty="0">
                <a:solidFill>
                  <a:srgbClr val="FFFFFF"/>
                </a:solidFill>
                <a:latin typeface="Times New Roman"/>
                <a:cs typeface="Times New Roman"/>
              </a:rPr>
              <a:t> </a:t>
            </a:r>
            <a:r>
              <a:rPr sz="1600" dirty="0">
                <a:solidFill>
                  <a:srgbClr val="FFFFFF"/>
                </a:solidFill>
                <a:latin typeface="Times New Roman"/>
                <a:cs typeface="Times New Roman"/>
              </a:rPr>
              <a:t>σημασία:</a:t>
            </a:r>
            <a:r>
              <a:rPr sz="1600" spc="-50" dirty="0">
                <a:solidFill>
                  <a:srgbClr val="FFFFFF"/>
                </a:solidFill>
                <a:latin typeface="Times New Roman"/>
                <a:cs typeface="Times New Roman"/>
              </a:rPr>
              <a:t> </a:t>
            </a:r>
            <a:r>
              <a:rPr sz="1600" dirty="0">
                <a:solidFill>
                  <a:srgbClr val="FFFFFF"/>
                </a:solidFill>
                <a:latin typeface="Times New Roman"/>
                <a:cs typeface="Times New Roman"/>
              </a:rPr>
              <a:t>Εξερεύνηση</a:t>
            </a:r>
            <a:r>
              <a:rPr sz="1600" spc="-45" dirty="0">
                <a:solidFill>
                  <a:srgbClr val="FFFFFF"/>
                </a:solidFill>
                <a:latin typeface="Times New Roman"/>
                <a:cs typeface="Times New Roman"/>
              </a:rPr>
              <a:t> </a:t>
            </a:r>
            <a:r>
              <a:rPr sz="1600" spc="-10" dirty="0">
                <a:solidFill>
                  <a:srgbClr val="FFFFFF"/>
                </a:solidFill>
                <a:latin typeface="Times New Roman"/>
                <a:cs typeface="Times New Roman"/>
              </a:rPr>
              <a:t>τοπικών </a:t>
            </a:r>
            <a:r>
              <a:rPr sz="1600" dirty="0">
                <a:solidFill>
                  <a:srgbClr val="FFFFFF"/>
                </a:solidFill>
                <a:latin typeface="Times New Roman"/>
                <a:cs typeface="Times New Roman"/>
              </a:rPr>
              <a:t>χώρων</a:t>
            </a:r>
            <a:r>
              <a:rPr sz="1600" spc="-55"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50" dirty="0">
                <a:solidFill>
                  <a:srgbClr val="FFFFFF"/>
                </a:solidFill>
                <a:latin typeface="Times New Roman"/>
                <a:cs typeface="Times New Roman"/>
              </a:rPr>
              <a:t> </a:t>
            </a:r>
            <a:r>
              <a:rPr sz="1600" spc="-10" dirty="0">
                <a:solidFill>
                  <a:srgbClr val="FFFFFF"/>
                </a:solidFill>
                <a:latin typeface="Times New Roman"/>
                <a:cs typeface="Times New Roman"/>
              </a:rPr>
              <a:t>ιστοριών</a:t>
            </a:r>
            <a:endParaRPr sz="1600">
              <a:latin typeface="Times New Roman"/>
              <a:cs typeface="Times New Roman"/>
            </a:endParaRPr>
          </a:p>
          <a:p>
            <a:pPr marL="597535" lvl="1" indent="-353695">
              <a:lnSpc>
                <a:spcPct val="100000"/>
              </a:lnSpc>
              <a:spcBef>
                <a:spcPts val="960"/>
              </a:spcBef>
              <a:buAutoNum type="arabicPeriod"/>
              <a:tabLst>
                <a:tab pos="597535" algn="l"/>
              </a:tabLst>
            </a:pPr>
            <a:r>
              <a:rPr sz="1600" dirty="0">
                <a:solidFill>
                  <a:srgbClr val="FFFFFF"/>
                </a:solidFill>
                <a:latin typeface="Times New Roman"/>
                <a:cs typeface="Times New Roman"/>
              </a:rPr>
              <a:t>Αστική</a:t>
            </a:r>
            <a:r>
              <a:rPr sz="1600" spc="-60" dirty="0">
                <a:solidFill>
                  <a:srgbClr val="FFFFFF"/>
                </a:solidFill>
                <a:latin typeface="Times New Roman"/>
                <a:cs typeface="Times New Roman"/>
              </a:rPr>
              <a:t> </a:t>
            </a:r>
            <a:r>
              <a:rPr sz="1600" dirty="0">
                <a:solidFill>
                  <a:srgbClr val="FFFFFF"/>
                </a:solidFill>
                <a:latin typeface="Times New Roman"/>
                <a:cs typeface="Times New Roman"/>
              </a:rPr>
              <a:t>αφήγηση</a:t>
            </a:r>
            <a:r>
              <a:rPr sz="1600" spc="-55"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60" dirty="0">
                <a:solidFill>
                  <a:srgbClr val="FFFFFF"/>
                </a:solidFill>
                <a:latin typeface="Times New Roman"/>
                <a:cs typeface="Times New Roman"/>
              </a:rPr>
              <a:t> </a:t>
            </a:r>
            <a:r>
              <a:rPr sz="1600" dirty="0">
                <a:solidFill>
                  <a:srgbClr val="FFFFFF"/>
                </a:solidFill>
                <a:latin typeface="Times New Roman"/>
                <a:cs typeface="Times New Roman"/>
              </a:rPr>
              <a:t>διαγενεακή</a:t>
            </a:r>
            <a:r>
              <a:rPr sz="1600" spc="-55" dirty="0">
                <a:solidFill>
                  <a:srgbClr val="FFFFFF"/>
                </a:solidFill>
                <a:latin typeface="Times New Roman"/>
                <a:cs typeface="Times New Roman"/>
              </a:rPr>
              <a:t> </a:t>
            </a:r>
            <a:r>
              <a:rPr sz="1600" spc="-10" dirty="0">
                <a:solidFill>
                  <a:srgbClr val="FFFFFF"/>
                </a:solidFill>
                <a:latin typeface="Times New Roman"/>
                <a:cs typeface="Times New Roman"/>
              </a:rPr>
              <a:t>μάθηση</a:t>
            </a:r>
            <a:endParaRPr sz="1600">
              <a:latin typeface="Times New Roman"/>
              <a:cs typeface="Times New Roman"/>
            </a:endParaRPr>
          </a:p>
          <a:p>
            <a:pPr marL="597535" lvl="1" indent="-353695">
              <a:lnSpc>
                <a:spcPct val="100000"/>
              </a:lnSpc>
              <a:spcBef>
                <a:spcPts val="960"/>
              </a:spcBef>
              <a:buAutoNum type="arabicPeriod"/>
              <a:tabLst>
                <a:tab pos="597535" algn="l"/>
              </a:tabLst>
            </a:pPr>
            <a:r>
              <a:rPr sz="1600" dirty="0">
                <a:solidFill>
                  <a:srgbClr val="FFFFFF"/>
                </a:solidFill>
                <a:latin typeface="Times New Roman"/>
                <a:cs typeface="Times New Roman"/>
              </a:rPr>
              <a:t>Τύποι</a:t>
            </a:r>
            <a:r>
              <a:rPr sz="1600" spc="-55" dirty="0">
                <a:solidFill>
                  <a:srgbClr val="FFFFFF"/>
                </a:solidFill>
                <a:latin typeface="Times New Roman"/>
                <a:cs typeface="Times New Roman"/>
              </a:rPr>
              <a:t> </a:t>
            </a:r>
            <a:r>
              <a:rPr sz="1600" dirty="0">
                <a:solidFill>
                  <a:srgbClr val="FFFFFF"/>
                </a:solidFill>
                <a:latin typeface="Times New Roman"/>
                <a:cs typeface="Times New Roman"/>
              </a:rPr>
              <a:t>αστικών</a:t>
            </a:r>
            <a:r>
              <a:rPr sz="1600" spc="-55" dirty="0">
                <a:solidFill>
                  <a:srgbClr val="FFFFFF"/>
                </a:solidFill>
                <a:latin typeface="Times New Roman"/>
                <a:cs typeface="Times New Roman"/>
              </a:rPr>
              <a:t> </a:t>
            </a:r>
            <a:r>
              <a:rPr sz="1600" dirty="0">
                <a:solidFill>
                  <a:srgbClr val="FFFFFF"/>
                </a:solidFill>
                <a:latin typeface="Times New Roman"/>
                <a:cs typeface="Times New Roman"/>
              </a:rPr>
              <a:t>ιστοριών</a:t>
            </a:r>
            <a:r>
              <a:rPr sz="1600" spc="-55" dirty="0">
                <a:solidFill>
                  <a:srgbClr val="FFFFFF"/>
                </a:solidFill>
                <a:latin typeface="Times New Roman"/>
                <a:cs typeface="Times New Roman"/>
              </a:rPr>
              <a:t> </a:t>
            </a:r>
            <a:r>
              <a:rPr sz="1600" dirty="0">
                <a:solidFill>
                  <a:srgbClr val="FFFFFF"/>
                </a:solidFill>
                <a:latin typeface="Times New Roman"/>
                <a:cs typeface="Times New Roman"/>
              </a:rPr>
              <a:t>–</a:t>
            </a:r>
            <a:r>
              <a:rPr sz="1600" spc="-55" dirty="0">
                <a:solidFill>
                  <a:srgbClr val="FFFFFF"/>
                </a:solidFill>
                <a:latin typeface="Times New Roman"/>
                <a:cs typeface="Times New Roman"/>
              </a:rPr>
              <a:t> </a:t>
            </a:r>
            <a:r>
              <a:rPr sz="1600" dirty="0">
                <a:solidFill>
                  <a:srgbClr val="FFFFFF"/>
                </a:solidFill>
                <a:latin typeface="Times New Roman"/>
                <a:cs typeface="Times New Roman"/>
              </a:rPr>
              <a:t>Ένα</a:t>
            </a:r>
            <a:r>
              <a:rPr sz="1600" spc="-55" dirty="0">
                <a:solidFill>
                  <a:srgbClr val="FFFFFF"/>
                </a:solidFill>
                <a:latin typeface="Times New Roman"/>
                <a:cs typeface="Times New Roman"/>
              </a:rPr>
              <a:t> </a:t>
            </a:r>
            <a:r>
              <a:rPr sz="1600" dirty="0">
                <a:solidFill>
                  <a:srgbClr val="FFFFFF"/>
                </a:solidFill>
                <a:latin typeface="Times New Roman"/>
                <a:cs typeface="Times New Roman"/>
              </a:rPr>
              <a:t>εννοιολογικό</a:t>
            </a:r>
            <a:r>
              <a:rPr sz="1600" spc="-55" dirty="0">
                <a:solidFill>
                  <a:srgbClr val="FFFFFF"/>
                </a:solidFill>
                <a:latin typeface="Times New Roman"/>
                <a:cs typeface="Times New Roman"/>
              </a:rPr>
              <a:t> </a:t>
            </a:r>
            <a:r>
              <a:rPr sz="1600" spc="-10" dirty="0">
                <a:solidFill>
                  <a:srgbClr val="FFFFFF"/>
                </a:solidFill>
                <a:latin typeface="Times New Roman"/>
                <a:cs typeface="Times New Roman"/>
              </a:rPr>
              <a:t>πλαίσιο</a:t>
            </a:r>
            <a:endParaRPr sz="1600">
              <a:latin typeface="Times New Roman"/>
              <a:cs typeface="Times New Roman"/>
            </a:endParaRPr>
          </a:p>
          <a:p>
            <a:pPr marL="597535" lvl="1" indent="-353695">
              <a:lnSpc>
                <a:spcPct val="100000"/>
              </a:lnSpc>
              <a:spcBef>
                <a:spcPts val="965"/>
              </a:spcBef>
              <a:buAutoNum type="arabicPeriod"/>
              <a:tabLst>
                <a:tab pos="597535" algn="l"/>
              </a:tabLst>
            </a:pPr>
            <a:r>
              <a:rPr sz="1600" spc="-10" dirty="0">
                <a:solidFill>
                  <a:srgbClr val="FFFFFF"/>
                </a:solidFill>
                <a:latin typeface="Times New Roman"/>
                <a:cs typeface="Times New Roman"/>
              </a:rPr>
              <a:t>Μεθοδολογίες,</a:t>
            </a:r>
            <a:r>
              <a:rPr sz="1600" spc="-25" dirty="0">
                <a:solidFill>
                  <a:srgbClr val="FFFFFF"/>
                </a:solidFill>
                <a:latin typeface="Times New Roman"/>
                <a:cs typeface="Times New Roman"/>
              </a:rPr>
              <a:t> </a:t>
            </a:r>
            <a:r>
              <a:rPr sz="1600" dirty="0">
                <a:solidFill>
                  <a:srgbClr val="FFFFFF"/>
                </a:solidFill>
                <a:latin typeface="Times New Roman"/>
                <a:cs typeface="Times New Roman"/>
              </a:rPr>
              <a:t>εργαλεία</a:t>
            </a:r>
            <a:r>
              <a:rPr sz="1600" spc="-25"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20" dirty="0">
                <a:solidFill>
                  <a:srgbClr val="FFFFFF"/>
                </a:solidFill>
                <a:latin typeface="Times New Roman"/>
                <a:cs typeface="Times New Roman"/>
              </a:rPr>
              <a:t> </a:t>
            </a:r>
            <a:r>
              <a:rPr sz="1600" spc="-10" dirty="0">
                <a:solidFill>
                  <a:srgbClr val="FFFFFF"/>
                </a:solidFill>
                <a:latin typeface="Times New Roman"/>
                <a:cs typeface="Times New Roman"/>
              </a:rPr>
              <a:t>προσεγγίσεις</a:t>
            </a:r>
            <a:endParaRPr sz="1600">
              <a:latin typeface="Times New Roman"/>
              <a:cs typeface="Times New Roman"/>
            </a:endParaRPr>
          </a:p>
          <a:p>
            <a:pPr marL="597535" lvl="1" indent="-353695">
              <a:lnSpc>
                <a:spcPct val="100000"/>
              </a:lnSpc>
              <a:spcBef>
                <a:spcPts val="960"/>
              </a:spcBef>
              <a:buAutoNum type="arabicPeriod"/>
              <a:tabLst>
                <a:tab pos="597535" algn="l"/>
              </a:tabLst>
            </a:pPr>
            <a:r>
              <a:rPr sz="1600" spc="-10" dirty="0">
                <a:solidFill>
                  <a:srgbClr val="FFFFFF"/>
                </a:solidFill>
                <a:latin typeface="Times New Roman"/>
                <a:cs typeface="Times New Roman"/>
              </a:rPr>
              <a:t>Χαρτογράφηση</a:t>
            </a:r>
            <a:r>
              <a:rPr sz="1600" spc="-25"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25" dirty="0">
                <a:solidFill>
                  <a:srgbClr val="FFFFFF"/>
                </a:solidFill>
                <a:latin typeface="Times New Roman"/>
                <a:cs typeface="Times New Roman"/>
              </a:rPr>
              <a:t> </a:t>
            </a:r>
            <a:r>
              <a:rPr sz="1600" dirty="0">
                <a:solidFill>
                  <a:srgbClr val="FFFFFF"/>
                </a:solidFill>
                <a:latin typeface="Times New Roman"/>
                <a:cs typeface="Times New Roman"/>
              </a:rPr>
              <a:t>οπτική</a:t>
            </a:r>
            <a:r>
              <a:rPr sz="1600" spc="-20" dirty="0">
                <a:solidFill>
                  <a:srgbClr val="FFFFFF"/>
                </a:solidFill>
                <a:latin typeface="Times New Roman"/>
                <a:cs typeface="Times New Roman"/>
              </a:rPr>
              <a:t> </a:t>
            </a:r>
            <a:r>
              <a:rPr sz="1600" spc="-10" dirty="0">
                <a:solidFill>
                  <a:srgbClr val="FFFFFF"/>
                </a:solidFill>
                <a:latin typeface="Times New Roman"/>
                <a:cs typeface="Times New Roman"/>
              </a:rPr>
              <a:t>αφήγηση</a:t>
            </a:r>
            <a:endParaRPr sz="1600">
              <a:latin typeface="Times New Roman"/>
              <a:cs typeface="Times New Roman"/>
            </a:endParaRPr>
          </a:p>
          <a:p>
            <a:pPr marL="243840" marR="313055" lvl="1" indent="353695">
              <a:lnSpc>
                <a:spcPct val="150000"/>
              </a:lnSpc>
              <a:buAutoNum type="arabicPeriod"/>
              <a:tabLst>
                <a:tab pos="597535" algn="l"/>
              </a:tabLst>
            </a:pPr>
            <a:r>
              <a:rPr sz="1600" dirty="0">
                <a:solidFill>
                  <a:srgbClr val="FFFFFF"/>
                </a:solidFill>
                <a:latin typeface="Times New Roman"/>
                <a:cs typeface="Times New Roman"/>
              </a:rPr>
              <a:t>Πρακτική</a:t>
            </a:r>
            <a:r>
              <a:rPr sz="1600" spc="-45" dirty="0">
                <a:solidFill>
                  <a:srgbClr val="FFFFFF"/>
                </a:solidFill>
                <a:latin typeface="Times New Roman"/>
                <a:cs typeface="Times New Roman"/>
              </a:rPr>
              <a:t> </a:t>
            </a:r>
            <a:r>
              <a:rPr sz="1600" dirty="0">
                <a:solidFill>
                  <a:srgbClr val="FFFFFF"/>
                </a:solidFill>
                <a:latin typeface="Times New Roman"/>
                <a:cs typeface="Times New Roman"/>
              </a:rPr>
              <a:t>εφαρμογή:</a:t>
            </a:r>
            <a:r>
              <a:rPr sz="1600" spc="-45" dirty="0">
                <a:solidFill>
                  <a:srgbClr val="FFFFFF"/>
                </a:solidFill>
                <a:latin typeface="Times New Roman"/>
                <a:cs typeface="Times New Roman"/>
              </a:rPr>
              <a:t> </a:t>
            </a:r>
            <a:r>
              <a:rPr sz="1600" dirty="0">
                <a:solidFill>
                  <a:srgbClr val="FFFFFF"/>
                </a:solidFill>
                <a:latin typeface="Times New Roman"/>
                <a:cs typeface="Times New Roman"/>
              </a:rPr>
              <a:t>Σχεδιασμός</a:t>
            </a:r>
            <a:r>
              <a:rPr sz="1600" spc="-45" dirty="0">
                <a:solidFill>
                  <a:srgbClr val="FFFFFF"/>
                </a:solidFill>
                <a:latin typeface="Times New Roman"/>
                <a:cs typeface="Times New Roman"/>
              </a:rPr>
              <a:t> </a:t>
            </a:r>
            <a:r>
              <a:rPr sz="1600" dirty="0">
                <a:solidFill>
                  <a:srgbClr val="FFFFFF"/>
                </a:solidFill>
                <a:latin typeface="Times New Roman"/>
                <a:cs typeface="Times New Roman"/>
              </a:rPr>
              <a:t>μιας</a:t>
            </a:r>
            <a:r>
              <a:rPr sz="1600" spc="-45" dirty="0">
                <a:solidFill>
                  <a:srgbClr val="FFFFFF"/>
                </a:solidFill>
                <a:latin typeface="Times New Roman"/>
                <a:cs typeface="Times New Roman"/>
              </a:rPr>
              <a:t> </a:t>
            </a:r>
            <a:r>
              <a:rPr sz="1600" spc="-10" dirty="0">
                <a:solidFill>
                  <a:srgbClr val="FFFFFF"/>
                </a:solidFill>
                <a:latin typeface="Times New Roman"/>
                <a:cs typeface="Times New Roman"/>
              </a:rPr>
              <a:t>δραστηριότητας</a:t>
            </a:r>
            <a:r>
              <a:rPr sz="1600" spc="-45" dirty="0">
                <a:solidFill>
                  <a:srgbClr val="FFFFFF"/>
                </a:solidFill>
                <a:latin typeface="Times New Roman"/>
                <a:cs typeface="Times New Roman"/>
              </a:rPr>
              <a:t> </a:t>
            </a:r>
            <a:r>
              <a:rPr sz="1600" spc="-10" dirty="0">
                <a:solidFill>
                  <a:srgbClr val="FFFFFF"/>
                </a:solidFill>
                <a:latin typeface="Times New Roman"/>
                <a:cs typeface="Times New Roman"/>
              </a:rPr>
              <a:t>αστικής αφήγησης</a:t>
            </a:r>
            <a:endParaRPr sz="1600">
              <a:latin typeface="Times New Roman"/>
              <a:cs typeface="Times New Roman"/>
            </a:endParaRPr>
          </a:p>
          <a:p>
            <a:pPr marL="243840" marR="300355">
              <a:lnSpc>
                <a:spcPct val="150000"/>
              </a:lnSpc>
            </a:pPr>
            <a:r>
              <a:rPr sz="1600" spc="-10" dirty="0">
                <a:solidFill>
                  <a:srgbClr val="FFFFFF"/>
                </a:solidFill>
                <a:latin typeface="Times New Roman"/>
                <a:cs typeface="Times New Roman"/>
              </a:rPr>
              <a:t>Δραστηριότητα</a:t>
            </a:r>
            <a:r>
              <a:rPr sz="1600" spc="-40" dirty="0">
                <a:solidFill>
                  <a:srgbClr val="FFFFFF"/>
                </a:solidFill>
                <a:latin typeface="Times New Roman"/>
                <a:cs typeface="Times New Roman"/>
              </a:rPr>
              <a:t> </a:t>
            </a:r>
            <a:r>
              <a:rPr sz="1600" dirty="0">
                <a:solidFill>
                  <a:srgbClr val="FFFFFF"/>
                </a:solidFill>
                <a:latin typeface="Times New Roman"/>
                <a:cs typeface="Times New Roman"/>
              </a:rPr>
              <a:t>1:</a:t>
            </a:r>
            <a:r>
              <a:rPr sz="1600" spc="-40" dirty="0">
                <a:solidFill>
                  <a:srgbClr val="FFFFFF"/>
                </a:solidFill>
                <a:latin typeface="Times New Roman"/>
                <a:cs typeface="Times New Roman"/>
              </a:rPr>
              <a:t> </a:t>
            </a:r>
            <a:r>
              <a:rPr sz="1600" dirty="0">
                <a:solidFill>
                  <a:srgbClr val="FFFFFF"/>
                </a:solidFill>
                <a:latin typeface="Times New Roman"/>
                <a:cs typeface="Times New Roman"/>
              </a:rPr>
              <a:t>«Δρόμοι</a:t>
            </a:r>
            <a:r>
              <a:rPr sz="1600" spc="-35" dirty="0">
                <a:solidFill>
                  <a:srgbClr val="FFFFFF"/>
                </a:solidFill>
                <a:latin typeface="Times New Roman"/>
                <a:cs typeface="Times New Roman"/>
              </a:rPr>
              <a:t> </a:t>
            </a:r>
            <a:r>
              <a:rPr sz="1600" dirty="0">
                <a:solidFill>
                  <a:srgbClr val="FFFFFF"/>
                </a:solidFill>
                <a:latin typeface="Times New Roman"/>
                <a:cs typeface="Times New Roman"/>
              </a:rPr>
              <a:t>που</a:t>
            </a:r>
            <a:r>
              <a:rPr sz="1600" spc="-40" dirty="0">
                <a:solidFill>
                  <a:srgbClr val="FFFFFF"/>
                </a:solidFill>
                <a:latin typeface="Times New Roman"/>
                <a:cs typeface="Times New Roman"/>
              </a:rPr>
              <a:t> </a:t>
            </a:r>
            <a:r>
              <a:rPr sz="1600" dirty="0">
                <a:solidFill>
                  <a:srgbClr val="FFFFFF"/>
                </a:solidFill>
                <a:latin typeface="Times New Roman"/>
                <a:cs typeface="Times New Roman"/>
              </a:rPr>
              <a:t>γνωρίζω»</a:t>
            </a:r>
            <a:r>
              <a:rPr sz="1600" spc="-35" dirty="0">
                <a:solidFill>
                  <a:srgbClr val="FFFFFF"/>
                </a:solidFill>
                <a:latin typeface="Times New Roman"/>
                <a:cs typeface="Times New Roman"/>
              </a:rPr>
              <a:t> </a:t>
            </a:r>
            <a:r>
              <a:rPr sz="1600" dirty="0">
                <a:solidFill>
                  <a:srgbClr val="FFFFFF"/>
                </a:solidFill>
                <a:latin typeface="Times New Roman"/>
                <a:cs typeface="Times New Roman"/>
              </a:rPr>
              <a:t>–</a:t>
            </a:r>
            <a:r>
              <a:rPr sz="1600" spc="-40" dirty="0">
                <a:solidFill>
                  <a:srgbClr val="FFFFFF"/>
                </a:solidFill>
                <a:latin typeface="Times New Roman"/>
                <a:cs typeface="Times New Roman"/>
              </a:rPr>
              <a:t> </a:t>
            </a:r>
            <a:r>
              <a:rPr sz="1600" dirty="0">
                <a:solidFill>
                  <a:srgbClr val="FFFFFF"/>
                </a:solidFill>
                <a:latin typeface="Times New Roman"/>
                <a:cs typeface="Times New Roman"/>
              </a:rPr>
              <a:t>Περίπατος</a:t>
            </a:r>
            <a:r>
              <a:rPr sz="1600" spc="-35" dirty="0">
                <a:solidFill>
                  <a:srgbClr val="FFFFFF"/>
                </a:solidFill>
                <a:latin typeface="Times New Roman"/>
                <a:cs typeface="Times New Roman"/>
              </a:rPr>
              <a:t> </a:t>
            </a:r>
            <a:r>
              <a:rPr sz="1600" dirty="0">
                <a:solidFill>
                  <a:srgbClr val="FFFFFF"/>
                </a:solidFill>
                <a:latin typeface="Times New Roman"/>
                <a:cs typeface="Times New Roman"/>
              </a:rPr>
              <a:t>στη</a:t>
            </a:r>
            <a:r>
              <a:rPr sz="1600" spc="-40" dirty="0">
                <a:solidFill>
                  <a:srgbClr val="FFFFFF"/>
                </a:solidFill>
                <a:latin typeface="Times New Roman"/>
                <a:cs typeface="Times New Roman"/>
              </a:rPr>
              <a:t> </a:t>
            </a:r>
            <a:r>
              <a:rPr sz="1600" spc="-10" dirty="0">
                <a:solidFill>
                  <a:srgbClr val="FFFFFF"/>
                </a:solidFill>
                <a:latin typeface="Times New Roman"/>
                <a:cs typeface="Times New Roman"/>
              </a:rPr>
              <a:t>γειτονιά </a:t>
            </a:r>
            <a:r>
              <a:rPr sz="1600" dirty="0">
                <a:solidFill>
                  <a:srgbClr val="FFFFFF"/>
                </a:solidFill>
                <a:latin typeface="Times New Roman"/>
                <a:cs typeface="Times New Roman"/>
              </a:rPr>
              <a:t>με</a:t>
            </a:r>
            <a:r>
              <a:rPr sz="1600" spc="-25" dirty="0">
                <a:solidFill>
                  <a:srgbClr val="FFFFFF"/>
                </a:solidFill>
                <a:latin typeface="Times New Roman"/>
                <a:cs typeface="Times New Roman"/>
              </a:rPr>
              <a:t> </a:t>
            </a:r>
            <a:r>
              <a:rPr sz="1600" spc="-10" dirty="0">
                <a:solidFill>
                  <a:srgbClr val="FFFFFF"/>
                </a:solidFill>
                <a:latin typeface="Times New Roman"/>
                <a:cs typeface="Times New Roman"/>
              </a:rPr>
              <a:t>αφήγηση</a:t>
            </a:r>
            <a:endParaRPr sz="1600">
              <a:latin typeface="Times New Roman"/>
              <a:cs typeface="Times New Roman"/>
            </a:endParaRPr>
          </a:p>
          <a:p>
            <a:pPr marL="243840" marR="570865">
              <a:lnSpc>
                <a:spcPct val="150000"/>
              </a:lnSpc>
            </a:pPr>
            <a:r>
              <a:rPr sz="1600" spc="-10" dirty="0">
                <a:solidFill>
                  <a:srgbClr val="FFFFFF"/>
                </a:solidFill>
                <a:latin typeface="Times New Roman"/>
                <a:cs typeface="Times New Roman"/>
              </a:rPr>
              <a:t>Δραστηριότητα</a:t>
            </a:r>
            <a:r>
              <a:rPr sz="1600" spc="-25" dirty="0">
                <a:solidFill>
                  <a:srgbClr val="FFFFFF"/>
                </a:solidFill>
                <a:latin typeface="Times New Roman"/>
                <a:cs typeface="Times New Roman"/>
              </a:rPr>
              <a:t> </a:t>
            </a:r>
            <a:r>
              <a:rPr sz="1600" dirty="0">
                <a:solidFill>
                  <a:srgbClr val="FFFFFF"/>
                </a:solidFill>
                <a:latin typeface="Times New Roman"/>
                <a:cs typeface="Times New Roman"/>
              </a:rPr>
              <a:t>2:</a:t>
            </a:r>
            <a:r>
              <a:rPr sz="1600" spc="-20" dirty="0">
                <a:solidFill>
                  <a:srgbClr val="FFFFFF"/>
                </a:solidFill>
                <a:latin typeface="Times New Roman"/>
                <a:cs typeface="Times New Roman"/>
              </a:rPr>
              <a:t> </a:t>
            </a:r>
            <a:r>
              <a:rPr sz="1600" dirty="0">
                <a:solidFill>
                  <a:srgbClr val="FFFFFF"/>
                </a:solidFill>
                <a:latin typeface="Times New Roman"/>
                <a:cs typeface="Times New Roman"/>
              </a:rPr>
              <a:t>«Η</a:t>
            </a:r>
            <a:r>
              <a:rPr sz="1600" spc="-20" dirty="0">
                <a:solidFill>
                  <a:srgbClr val="FFFFFF"/>
                </a:solidFill>
                <a:latin typeface="Times New Roman"/>
                <a:cs typeface="Times New Roman"/>
              </a:rPr>
              <a:t> </a:t>
            </a:r>
            <a:r>
              <a:rPr sz="1600" dirty="0">
                <a:solidFill>
                  <a:srgbClr val="FFFFFF"/>
                </a:solidFill>
                <a:latin typeface="Times New Roman"/>
                <a:cs typeface="Times New Roman"/>
              </a:rPr>
              <a:t>πόλη</a:t>
            </a:r>
            <a:r>
              <a:rPr sz="1600" spc="-20" dirty="0">
                <a:solidFill>
                  <a:srgbClr val="FFFFFF"/>
                </a:solidFill>
                <a:latin typeface="Times New Roman"/>
                <a:cs typeface="Times New Roman"/>
              </a:rPr>
              <a:t> </a:t>
            </a:r>
            <a:r>
              <a:rPr sz="1600" dirty="0">
                <a:solidFill>
                  <a:srgbClr val="FFFFFF"/>
                </a:solidFill>
                <a:latin typeface="Times New Roman"/>
                <a:cs typeface="Times New Roman"/>
              </a:rPr>
              <a:t>μέσα</a:t>
            </a:r>
            <a:r>
              <a:rPr sz="1600" spc="-20" dirty="0">
                <a:solidFill>
                  <a:srgbClr val="FFFFFF"/>
                </a:solidFill>
                <a:latin typeface="Times New Roman"/>
                <a:cs typeface="Times New Roman"/>
              </a:rPr>
              <a:t> </a:t>
            </a:r>
            <a:r>
              <a:rPr sz="1600" dirty="0">
                <a:solidFill>
                  <a:srgbClr val="FFFFFF"/>
                </a:solidFill>
                <a:latin typeface="Times New Roman"/>
                <a:cs typeface="Times New Roman"/>
              </a:rPr>
              <a:t>από</a:t>
            </a:r>
            <a:r>
              <a:rPr sz="1600" spc="-20" dirty="0">
                <a:solidFill>
                  <a:srgbClr val="FFFFFF"/>
                </a:solidFill>
                <a:latin typeface="Times New Roman"/>
                <a:cs typeface="Times New Roman"/>
              </a:rPr>
              <a:t> </a:t>
            </a:r>
            <a:r>
              <a:rPr sz="1600" dirty="0">
                <a:solidFill>
                  <a:srgbClr val="FFFFFF"/>
                </a:solidFill>
                <a:latin typeface="Times New Roman"/>
                <a:cs typeface="Times New Roman"/>
              </a:rPr>
              <a:t>δύο</a:t>
            </a:r>
            <a:r>
              <a:rPr sz="1600" spc="-20" dirty="0">
                <a:solidFill>
                  <a:srgbClr val="FFFFFF"/>
                </a:solidFill>
                <a:latin typeface="Times New Roman"/>
                <a:cs typeface="Times New Roman"/>
              </a:rPr>
              <a:t> </a:t>
            </a:r>
            <a:r>
              <a:rPr sz="1600" dirty="0">
                <a:solidFill>
                  <a:srgbClr val="FFFFFF"/>
                </a:solidFill>
                <a:latin typeface="Times New Roman"/>
                <a:cs typeface="Times New Roman"/>
              </a:rPr>
              <a:t>φακούς»</a:t>
            </a:r>
            <a:r>
              <a:rPr sz="1600" spc="-20" dirty="0">
                <a:solidFill>
                  <a:srgbClr val="FFFFFF"/>
                </a:solidFill>
                <a:latin typeface="Times New Roman"/>
                <a:cs typeface="Times New Roman"/>
              </a:rPr>
              <a:t> </a:t>
            </a:r>
            <a:r>
              <a:rPr sz="1600" dirty="0">
                <a:solidFill>
                  <a:srgbClr val="FFFFFF"/>
                </a:solidFill>
                <a:latin typeface="Times New Roman"/>
                <a:cs typeface="Times New Roman"/>
              </a:rPr>
              <a:t>–</a:t>
            </a:r>
            <a:r>
              <a:rPr sz="1600" spc="-25" dirty="0">
                <a:solidFill>
                  <a:srgbClr val="FFFFFF"/>
                </a:solidFill>
                <a:latin typeface="Times New Roman"/>
                <a:cs typeface="Times New Roman"/>
              </a:rPr>
              <a:t> </a:t>
            </a:r>
            <a:r>
              <a:rPr sz="1600" spc="-10" dirty="0">
                <a:solidFill>
                  <a:srgbClr val="FFFFFF"/>
                </a:solidFill>
                <a:latin typeface="Times New Roman"/>
                <a:cs typeface="Times New Roman"/>
              </a:rPr>
              <a:t>Συγκριτική </a:t>
            </a:r>
            <a:r>
              <a:rPr sz="1600" dirty="0">
                <a:solidFill>
                  <a:srgbClr val="FFFFFF"/>
                </a:solidFill>
                <a:latin typeface="Times New Roman"/>
                <a:cs typeface="Times New Roman"/>
              </a:rPr>
              <a:t>φωτογραφική</a:t>
            </a:r>
            <a:r>
              <a:rPr sz="1600" spc="-95" dirty="0">
                <a:solidFill>
                  <a:srgbClr val="FFFFFF"/>
                </a:solidFill>
                <a:latin typeface="Times New Roman"/>
                <a:cs typeface="Times New Roman"/>
              </a:rPr>
              <a:t> </a:t>
            </a:r>
            <a:r>
              <a:rPr sz="1600" spc="-10" dirty="0">
                <a:solidFill>
                  <a:srgbClr val="FFFFFF"/>
                </a:solidFill>
                <a:latin typeface="Times New Roman"/>
                <a:cs typeface="Times New Roman"/>
              </a:rPr>
              <a:t>αφήγηση</a:t>
            </a:r>
            <a:endParaRPr sz="1600">
              <a:latin typeface="Times New Roman"/>
              <a:cs typeface="Times New Roman"/>
            </a:endParaRPr>
          </a:p>
        </p:txBody>
      </p:sp>
      <p:sp>
        <p:nvSpPr>
          <p:cNvPr id="13" name="object 13" descr="$PPTXTitle"/>
          <p:cNvSpPr txBox="1">
            <a:spLocks noGrp="1"/>
          </p:cNvSpPr>
          <p:nvPr>
            <p:ph type="title"/>
          </p:nvPr>
        </p:nvSpPr>
        <p:spPr>
          <a:xfrm>
            <a:off x="584403" y="2264854"/>
            <a:ext cx="12628244" cy="470705"/>
          </a:xfrm>
          <a:prstGeom prst="rect">
            <a:avLst/>
          </a:prstGeom>
        </p:spPr>
        <p:txBody>
          <a:bodyPr vert="horz" wrap="square" lIns="0" tIns="100393" rIns="0" bIns="0" rtlCol="0">
            <a:spAutoFit/>
          </a:bodyPr>
          <a:lstStyle/>
          <a:p>
            <a:pPr marL="177165">
              <a:lnSpc>
                <a:spcPct val="100000"/>
              </a:lnSpc>
              <a:spcBef>
                <a:spcPts val="100"/>
              </a:spcBef>
            </a:pPr>
            <a:r>
              <a:rPr sz="2400" dirty="0" err="1"/>
              <a:t>Ενότητ</a:t>
            </a:r>
            <a:r>
              <a:rPr sz="2400" dirty="0"/>
              <a:t>α</a:t>
            </a:r>
            <a:r>
              <a:rPr sz="2400" spc="-150" dirty="0"/>
              <a:t> </a:t>
            </a:r>
            <a:r>
              <a:rPr lang="el-GR" sz="2400" b="0" spc="-150" dirty="0">
                <a:latin typeface="Arial Black"/>
              </a:rPr>
              <a:t>4</a:t>
            </a:r>
            <a:r>
              <a:rPr sz="2400" b="0" spc="-295" dirty="0">
                <a:latin typeface="Arial Black"/>
                <a:cs typeface="Arial Black"/>
              </a:rPr>
              <a:t> </a:t>
            </a:r>
            <a:r>
              <a:rPr lang="el-GR" sz="2400" b="0" spc="465" dirty="0">
                <a:latin typeface="Arial Black"/>
                <a:cs typeface="Arial Black"/>
              </a:rPr>
              <a:t>-</a:t>
            </a:r>
            <a:r>
              <a:rPr sz="2400" spc="-10" dirty="0" err="1"/>
              <a:t>Αν</a:t>
            </a:r>
            <a:r>
              <a:rPr sz="2400" spc="-10" dirty="0"/>
              <a:t>ακαλύπτοντας</a:t>
            </a:r>
            <a:r>
              <a:rPr sz="2400" spc="-75" dirty="0"/>
              <a:t> </a:t>
            </a:r>
            <a:r>
              <a:rPr sz="2400" dirty="0"/>
              <a:t>Τοπικές</a:t>
            </a:r>
            <a:r>
              <a:rPr sz="2400" spc="-60" dirty="0"/>
              <a:t> </a:t>
            </a:r>
            <a:r>
              <a:rPr sz="2400" dirty="0"/>
              <a:t>Ιστορίες:</a:t>
            </a:r>
            <a:r>
              <a:rPr sz="2400" spc="-55" dirty="0"/>
              <a:t> </a:t>
            </a:r>
            <a:r>
              <a:rPr sz="2400" dirty="0"/>
              <a:t>Αστικές</a:t>
            </a:r>
            <a:r>
              <a:rPr sz="2400" spc="-60" dirty="0"/>
              <a:t> </a:t>
            </a:r>
            <a:r>
              <a:rPr sz="2400" spc="-10" dirty="0"/>
              <a:t>Αφηγήσεις</a:t>
            </a:r>
            <a:endParaRPr sz="2400" dirty="0">
              <a:latin typeface="Arial Black"/>
              <a:cs typeface="Arial Black"/>
            </a:endParaRPr>
          </a:p>
        </p:txBody>
      </p:sp>
      <p:sp>
        <p:nvSpPr>
          <p:cNvPr id="14" name="object 14"/>
          <p:cNvSpPr txBox="1"/>
          <p:nvPr/>
        </p:nvSpPr>
        <p:spPr>
          <a:xfrm>
            <a:off x="745337" y="3599944"/>
            <a:ext cx="9982835" cy="5050155"/>
          </a:xfrm>
          <a:prstGeom prst="rect">
            <a:avLst/>
          </a:prstGeom>
        </p:spPr>
        <p:txBody>
          <a:bodyPr vert="horz" wrap="square" lIns="0" tIns="13970" rIns="0" bIns="0" rtlCol="0">
            <a:spAutoFit/>
          </a:bodyPr>
          <a:lstStyle/>
          <a:p>
            <a:pPr marL="12700">
              <a:lnSpc>
                <a:spcPct val="100000"/>
              </a:lnSpc>
              <a:spcBef>
                <a:spcPts val="110"/>
              </a:spcBef>
            </a:pPr>
            <a:r>
              <a:rPr sz="2000" b="1" i="1" dirty="0">
                <a:solidFill>
                  <a:srgbClr val="53459C"/>
                </a:solidFill>
                <a:latin typeface="Times New Roman"/>
                <a:cs typeface="Times New Roman"/>
              </a:rPr>
              <a:t>Γιατί</a:t>
            </a:r>
            <a:r>
              <a:rPr sz="2000" b="1" i="1" spc="-25" dirty="0">
                <a:solidFill>
                  <a:srgbClr val="53459C"/>
                </a:solidFill>
                <a:latin typeface="Times New Roman"/>
                <a:cs typeface="Times New Roman"/>
              </a:rPr>
              <a:t> </a:t>
            </a:r>
            <a:r>
              <a:rPr sz="2000" b="1" i="1" dirty="0">
                <a:solidFill>
                  <a:srgbClr val="53459C"/>
                </a:solidFill>
                <a:latin typeface="Times New Roman"/>
                <a:cs typeface="Times New Roman"/>
              </a:rPr>
              <a:t>είναι</a:t>
            </a:r>
            <a:r>
              <a:rPr sz="2000" b="1" i="1" spc="-25" dirty="0">
                <a:solidFill>
                  <a:srgbClr val="53459C"/>
                </a:solidFill>
                <a:latin typeface="Times New Roman"/>
                <a:cs typeface="Times New Roman"/>
              </a:rPr>
              <a:t> </a:t>
            </a:r>
            <a:r>
              <a:rPr sz="2000" b="1" i="1" dirty="0">
                <a:solidFill>
                  <a:srgbClr val="53459C"/>
                </a:solidFill>
                <a:latin typeface="Times New Roman"/>
                <a:cs typeface="Times New Roman"/>
              </a:rPr>
              <a:t>σημαντικό</a:t>
            </a:r>
            <a:r>
              <a:rPr sz="2100" i="1" dirty="0">
                <a:latin typeface="Arial Black"/>
                <a:cs typeface="Arial Black"/>
              </a:rPr>
              <a:t>:</a:t>
            </a:r>
            <a:r>
              <a:rPr sz="2100" i="1" spc="254" dirty="0">
                <a:latin typeface="Arial Black"/>
                <a:cs typeface="Arial Black"/>
              </a:rPr>
              <a:t> </a:t>
            </a:r>
            <a:r>
              <a:rPr sz="2000" dirty="0">
                <a:latin typeface="Times New Roman"/>
                <a:cs typeface="Times New Roman"/>
              </a:rPr>
              <a:t>Η</a:t>
            </a:r>
            <a:r>
              <a:rPr sz="2000" spc="-25" dirty="0">
                <a:latin typeface="Times New Roman"/>
                <a:cs typeface="Times New Roman"/>
              </a:rPr>
              <a:t> </a:t>
            </a:r>
            <a:r>
              <a:rPr sz="2000" dirty="0">
                <a:latin typeface="Times New Roman"/>
                <a:cs typeface="Times New Roman"/>
              </a:rPr>
              <a:t>αφήγηση</a:t>
            </a:r>
            <a:r>
              <a:rPr sz="2000" spc="-20" dirty="0">
                <a:latin typeface="Times New Roman"/>
                <a:cs typeface="Times New Roman"/>
              </a:rPr>
              <a:t> </a:t>
            </a:r>
            <a:r>
              <a:rPr sz="2000" dirty="0">
                <a:latin typeface="Times New Roman"/>
                <a:cs typeface="Times New Roman"/>
              </a:rPr>
              <a:t>ιστοριών</a:t>
            </a:r>
            <a:r>
              <a:rPr sz="2000" spc="-25" dirty="0">
                <a:latin typeface="Times New Roman"/>
                <a:cs typeface="Times New Roman"/>
              </a:rPr>
              <a:t> </a:t>
            </a:r>
            <a:r>
              <a:rPr sz="2000" dirty="0">
                <a:latin typeface="Times New Roman"/>
                <a:cs typeface="Times New Roman"/>
              </a:rPr>
              <a:t>για</a:t>
            </a:r>
            <a:r>
              <a:rPr sz="2000" spc="-25" dirty="0">
                <a:latin typeface="Times New Roman"/>
                <a:cs typeface="Times New Roman"/>
              </a:rPr>
              <a:t> </a:t>
            </a:r>
            <a:r>
              <a:rPr sz="2000" dirty="0">
                <a:latin typeface="Times New Roman"/>
                <a:cs typeface="Times New Roman"/>
              </a:rPr>
              <a:t>την</a:t>
            </a:r>
            <a:r>
              <a:rPr sz="2000" spc="-20" dirty="0">
                <a:latin typeface="Times New Roman"/>
                <a:cs typeface="Times New Roman"/>
              </a:rPr>
              <a:t> </a:t>
            </a:r>
            <a:r>
              <a:rPr sz="2000" dirty="0">
                <a:latin typeface="Times New Roman"/>
                <a:cs typeface="Times New Roman"/>
              </a:rPr>
              <a:t>πόλη</a:t>
            </a:r>
            <a:r>
              <a:rPr sz="2000" spc="-25" dirty="0">
                <a:latin typeface="Times New Roman"/>
                <a:cs typeface="Times New Roman"/>
              </a:rPr>
              <a:t> </a:t>
            </a:r>
            <a:r>
              <a:rPr sz="2000" dirty="0">
                <a:latin typeface="Times New Roman"/>
                <a:cs typeface="Times New Roman"/>
              </a:rPr>
              <a:t>προσφέρει</a:t>
            </a:r>
            <a:r>
              <a:rPr sz="2000" spc="-25" dirty="0">
                <a:latin typeface="Times New Roman"/>
                <a:cs typeface="Times New Roman"/>
              </a:rPr>
              <a:t> </a:t>
            </a:r>
            <a:r>
              <a:rPr sz="2000" dirty="0">
                <a:latin typeface="Times New Roman"/>
                <a:cs typeface="Times New Roman"/>
              </a:rPr>
              <a:t>στους</a:t>
            </a:r>
            <a:r>
              <a:rPr sz="2000" spc="-20" dirty="0">
                <a:latin typeface="Times New Roman"/>
                <a:cs typeface="Times New Roman"/>
              </a:rPr>
              <a:t> </a:t>
            </a:r>
            <a:r>
              <a:rPr sz="2000" dirty="0">
                <a:latin typeface="Times New Roman"/>
                <a:cs typeface="Times New Roman"/>
              </a:rPr>
              <a:t>συμμετέχοντες</a:t>
            </a:r>
            <a:r>
              <a:rPr sz="2000" spc="-25" dirty="0">
                <a:latin typeface="Times New Roman"/>
                <a:cs typeface="Times New Roman"/>
              </a:rPr>
              <a:t> </a:t>
            </a:r>
            <a:r>
              <a:rPr sz="2000" spc="-20" dirty="0">
                <a:latin typeface="Times New Roman"/>
                <a:cs typeface="Times New Roman"/>
              </a:rPr>
              <a:t>έναν</a:t>
            </a:r>
            <a:endParaRPr sz="2000">
              <a:latin typeface="Times New Roman"/>
              <a:cs typeface="Times New Roman"/>
            </a:endParaRPr>
          </a:p>
          <a:p>
            <a:pPr marL="12700" marR="44450">
              <a:lnSpc>
                <a:spcPct val="146200"/>
              </a:lnSpc>
              <a:spcBef>
                <a:spcPts val="340"/>
              </a:spcBef>
            </a:pPr>
            <a:r>
              <a:rPr sz="2000" dirty="0">
                <a:latin typeface="Times New Roman"/>
                <a:cs typeface="Times New Roman"/>
              </a:rPr>
              <a:t>συγκεκριμένο</a:t>
            </a:r>
            <a:r>
              <a:rPr sz="2000" spc="-30" dirty="0">
                <a:latin typeface="Times New Roman"/>
                <a:cs typeface="Times New Roman"/>
              </a:rPr>
              <a:t> </a:t>
            </a:r>
            <a:r>
              <a:rPr sz="2000" dirty="0">
                <a:latin typeface="Times New Roman"/>
                <a:cs typeface="Times New Roman"/>
              </a:rPr>
              <a:t>τρόπο</a:t>
            </a:r>
            <a:r>
              <a:rPr sz="2000" spc="-15" dirty="0">
                <a:latin typeface="Times New Roman"/>
                <a:cs typeface="Times New Roman"/>
              </a:rPr>
              <a:t> </a:t>
            </a:r>
            <a:r>
              <a:rPr sz="2000" dirty="0">
                <a:latin typeface="Times New Roman"/>
                <a:cs typeface="Times New Roman"/>
              </a:rPr>
              <a:t>να</a:t>
            </a:r>
            <a:r>
              <a:rPr sz="2000" spc="-20" dirty="0">
                <a:latin typeface="Times New Roman"/>
                <a:cs typeface="Times New Roman"/>
              </a:rPr>
              <a:t> </a:t>
            </a:r>
            <a:r>
              <a:rPr sz="2000" dirty="0">
                <a:latin typeface="Times New Roman"/>
                <a:cs typeface="Times New Roman"/>
              </a:rPr>
              <a:t>αλληλεπιδράσουν</a:t>
            </a:r>
            <a:r>
              <a:rPr sz="2000" spc="-15" dirty="0">
                <a:latin typeface="Times New Roman"/>
                <a:cs typeface="Times New Roman"/>
              </a:rPr>
              <a:t> </a:t>
            </a:r>
            <a:r>
              <a:rPr sz="2000" dirty="0">
                <a:latin typeface="Times New Roman"/>
                <a:cs typeface="Times New Roman"/>
              </a:rPr>
              <a:t>με</a:t>
            </a:r>
            <a:r>
              <a:rPr sz="2000" spc="-20" dirty="0">
                <a:latin typeface="Times New Roman"/>
                <a:cs typeface="Times New Roman"/>
              </a:rPr>
              <a:t> </a:t>
            </a:r>
            <a:r>
              <a:rPr sz="2000" dirty="0">
                <a:latin typeface="Times New Roman"/>
                <a:cs typeface="Times New Roman"/>
              </a:rPr>
              <a:t>το</a:t>
            </a:r>
            <a:r>
              <a:rPr sz="2000" spc="-15" dirty="0">
                <a:latin typeface="Times New Roman"/>
                <a:cs typeface="Times New Roman"/>
              </a:rPr>
              <a:t> </a:t>
            </a:r>
            <a:r>
              <a:rPr sz="2000" dirty="0">
                <a:latin typeface="Times New Roman"/>
                <a:cs typeface="Times New Roman"/>
              </a:rPr>
              <a:t>περιβάλλον</a:t>
            </a:r>
            <a:r>
              <a:rPr sz="2000" spc="-20" dirty="0">
                <a:latin typeface="Times New Roman"/>
                <a:cs typeface="Times New Roman"/>
              </a:rPr>
              <a:t> </a:t>
            </a:r>
            <a:r>
              <a:rPr sz="2000" dirty="0">
                <a:latin typeface="Times New Roman"/>
                <a:cs typeface="Times New Roman"/>
              </a:rPr>
              <a:t>τους,</a:t>
            </a:r>
            <a:r>
              <a:rPr sz="2000" spc="-15" dirty="0">
                <a:latin typeface="Times New Roman"/>
                <a:cs typeface="Times New Roman"/>
              </a:rPr>
              <a:t> </a:t>
            </a:r>
            <a:r>
              <a:rPr sz="2000" dirty="0">
                <a:latin typeface="Times New Roman"/>
                <a:cs typeface="Times New Roman"/>
              </a:rPr>
              <a:t>αντί</a:t>
            </a:r>
            <a:r>
              <a:rPr sz="2000" spc="-20" dirty="0">
                <a:latin typeface="Times New Roman"/>
                <a:cs typeface="Times New Roman"/>
              </a:rPr>
              <a:t> </a:t>
            </a:r>
            <a:r>
              <a:rPr sz="2000" dirty="0">
                <a:latin typeface="Times New Roman"/>
                <a:cs typeface="Times New Roman"/>
              </a:rPr>
              <a:t>να</a:t>
            </a:r>
            <a:r>
              <a:rPr sz="2000" spc="-15" dirty="0">
                <a:latin typeface="Times New Roman"/>
                <a:cs typeface="Times New Roman"/>
              </a:rPr>
              <a:t> </a:t>
            </a:r>
            <a:r>
              <a:rPr sz="2000" dirty="0">
                <a:latin typeface="Times New Roman"/>
                <a:cs typeface="Times New Roman"/>
              </a:rPr>
              <a:t>περιορίζονται</a:t>
            </a:r>
            <a:r>
              <a:rPr sz="2000" spc="-15" dirty="0">
                <a:latin typeface="Times New Roman"/>
                <a:cs typeface="Times New Roman"/>
              </a:rPr>
              <a:t> </a:t>
            </a:r>
            <a:r>
              <a:rPr sz="2000" spc="-10" dirty="0">
                <a:latin typeface="Times New Roman"/>
                <a:cs typeface="Times New Roman"/>
              </a:rPr>
              <a:t>απλώς </a:t>
            </a:r>
            <a:r>
              <a:rPr sz="2000" dirty="0">
                <a:latin typeface="Times New Roman"/>
                <a:cs typeface="Times New Roman"/>
              </a:rPr>
              <a:t>στο</a:t>
            </a:r>
            <a:r>
              <a:rPr sz="2000" spc="-10" dirty="0">
                <a:latin typeface="Times New Roman"/>
                <a:cs typeface="Times New Roman"/>
              </a:rPr>
              <a:t> </a:t>
            </a:r>
            <a:r>
              <a:rPr sz="2000" dirty="0">
                <a:latin typeface="Times New Roman"/>
                <a:cs typeface="Times New Roman"/>
              </a:rPr>
              <a:t>να</a:t>
            </a:r>
            <a:r>
              <a:rPr sz="2000" spc="-10" dirty="0">
                <a:latin typeface="Times New Roman"/>
                <a:cs typeface="Times New Roman"/>
              </a:rPr>
              <a:t> </a:t>
            </a:r>
            <a:r>
              <a:rPr sz="2000" dirty="0">
                <a:latin typeface="Times New Roman"/>
                <a:cs typeface="Times New Roman"/>
              </a:rPr>
              <a:t>ζουν</a:t>
            </a:r>
            <a:r>
              <a:rPr sz="2000" spc="-10" dirty="0">
                <a:latin typeface="Times New Roman"/>
                <a:cs typeface="Times New Roman"/>
              </a:rPr>
              <a:t> </a:t>
            </a:r>
            <a:r>
              <a:rPr sz="2000" dirty="0">
                <a:latin typeface="Times New Roman"/>
                <a:cs typeface="Times New Roman"/>
              </a:rPr>
              <a:t>μέσα</a:t>
            </a:r>
            <a:r>
              <a:rPr sz="2000" spc="-10" dirty="0">
                <a:latin typeface="Times New Roman"/>
                <a:cs typeface="Times New Roman"/>
              </a:rPr>
              <a:t> </a:t>
            </a:r>
            <a:r>
              <a:rPr sz="2000" dirty="0">
                <a:latin typeface="Times New Roman"/>
                <a:cs typeface="Times New Roman"/>
              </a:rPr>
              <a:t>σε</a:t>
            </a:r>
            <a:r>
              <a:rPr sz="2000" spc="-10" dirty="0">
                <a:latin typeface="Times New Roman"/>
                <a:cs typeface="Times New Roman"/>
              </a:rPr>
              <a:t> </a:t>
            </a:r>
            <a:r>
              <a:rPr sz="2000" dirty="0">
                <a:latin typeface="Times New Roman"/>
                <a:cs typeface="Times New Roman"/>
              </a:rPr>
              <a:t>αυτό.</a:t>
            </a:r>
            <a:r>
              <a:rPr sz="2000" spc="-10" dirty="0">
                <a:latin typeface="Times New Roman"/>
                <a:cs typeface="Times New Roman"/>
              </a:rPr>
              <a:t> </a:t>
            </a:r>
            <a:r>
              <a:rPr sz="2000" dirty="0">
                <a:latin typeface="Times New Roman"/>
                <a:cs typeface="Times New Roman"/>
              </a:rPr>
              <a:t>Οι</a:t>
            </a:r>
            <a:r>
              <a:rPr sz="2000" spc="-10" dirty="0">
                <a:latin typeface="Times New Roman"/>
                <a:cs typeface="Times New Roman"/>
              </a:rPr>
              <a:t> </a:t>
            </a:r>
            <a:r>
              <a:rPr sz="2000" dirty="0">
                <a:latin typeface="Times New Roman"/>
                <a:cs typeface="Times New Roman"/>
              </a:rPr>
              <a:t>νεότεροι</a:t>
            </a:r>
            <a:r>
              <a:rPr sz="2000" spc="-10" dirty="0">
                <a:latin typeface="Times New Roman"/>
                <a:cs typeface="Times New Roman"/>
              </a:rPr>
              <a:t> </a:t>
            </a:r>
            <a:r>
              <a:rPr sz="2000" dirty="0">
                <a:latin typeface="Times New Roman"/>
                <a:cs typeface="Times New Roman"/>
              </a:rPr>
              <a:t>συμμετέχοντες</a:t>
            </a:r>
            <a:r>
              <a:rPr sz="2000" spc="-10" dirty="0">
                <a:latin typeface="Times New Roman"/>
                <a:cs typeface="Times New Roman"/>
              </a:rPr>
              <a:t> </a:t>
            </a:r>
            <a:r>
              <a:rPr sz="2000" dirty="0">
                <a:latin typeface="Times New Roman"/>
                <a:cs typeface="Times New Roman"/>
              </a:rPr>
              <a:t>ανακαλύπτουν</a:t>
            </a:r>
            <a:r>
              <a:rPr sz="2000" spc="-10" dirty="0">
                <a:latin typeface="Times New Roman"/>
                <a:cs typeface="Times New Roman"/>
              </a:rPr>
              <a:t> </a:t>
            </a:r>
            <a:r>
              <a:rPr sz="2000" dirty="0">
                <a:latin typeface="Times New Roman"/>
                <a:cs typeface="Times New Roman"/>
              </a:rPr>
              <a:t>τα</a:t>
            </a:r>
            <a:r>
              <a:rPr sz="2000" spc="-10" dirty="0">
                <a:latin typeface="Times New Roman"/>
                <a:cs typeface="Times New Roman"/>
              </a:rPr>
              <a:t> </a:t>
            </a:r>
            <a:r>
              <a:rPr sz="2000" dirty="0">
                <a:latin typeface="Times New Roman"/>
                <a:cs typeface="Times New Roman"/>
              </a:rPr>
              <a:t>ιστορικά</a:t>
            </a:r>
            <a:r>
              <a:rPr sz="2000" spc="-10" dirty="0">
                <a:latin typeface="Times New Roman"/>
                <a:cs typeface="Times New Roman"/>
              </a:rPr>
              <a:t> </a:t>
            </a:r>
            <a:r>
              <a:rPr sz="2000" dirty="0">
                <a:latin typeface="Times New Roman"/>
                <a:cs typeface="Times New Roman"/>
              </a:rPr>
              <a:t>στρώματα</a:t>
            </a:r>
            <a:r>
              <a:rPr sz="2000" spc="-10" dirty="0">
                <a:latin typeface="Times New Roman"/>
                <a:cs typeface="Times New Roman"/>
              </a:rPr>
              <a:t> </a:t>
            </a:r>
            <a:r>
              <a:rPr sz="2000" spc="-25" dirty="0">
                <a:latin typeface="Times New Roman"/>
                <a:cs typeface="Times New Roman"/>
              </a:rPr>
              <a:t>που </a:t>
            </a:r>
            <a:r>
              <a:rPr sz="2000" dirty="0">
                <a:latin typeface="Times New Roman"/>
                <a:cs typeface="Times New Roman"/>
              </a:rPr>
              <a:t>κρύβονται</a:t>
            </a:r>
            <a:r>
              <a:rPr sz="2000" spc="-20" dirty="0">
                <a:latin typeface="Times New Roman"/>
                <a:cs typeface="Times New Roman"/>
              </a:rPr>
              <a:t> </a:t>
            </a:r>
            <a:r>
              <a:rPr sz="2000" dirty="0">
                <a:latin typeface="Times New Roman"/>
                <a:cs typeface="Times New Roman"/>
              </a:rPr>
              <a:t>κάτω</a:t>
            </a:r>
            <a:r>
              <a:rPr sz="2000" spc="-15" dirty="0">
                <a:latin typeface="Times New Roman"/>
                <a:cs typeface="Times New Roman"/>
              </a:rPr>
              <a:t> </a:t>
            </a:r>
            <a:r>
              <a:rPr sz="2000" dirty="0">
                <a:latin typeface="Times New Roman"/>
                <a:cs typeface="Times New Roman"/>
              </a:rPr>
              <a:t>από</a:t>
            </a:r>
            <a:r>
              <a:rPr sz="2000" spc="-15" dirty="0">
                <a:latin typeface="Times New Roman"/>
                <a:cs typeface="Times New Roman"/>
              </a:rPr>
              <a:t> </a:t>
            </a:r>
            <a:r>
              <a:rPr sz="2000" dirty="0">
                <a:latin typeface="Times New Roman"/>
                <a:cs typeface="Times New Roman"/>
              </a:rPr>
              <a:t>τους</a:t>
            </a:r>
            <a:r>
              <a:rPr sz="2000" spc="-15" dirty="0">
                <a:latin typeface="Times New Roman"/>
                <a:cs typeface="Times New Roman"/>
              </a:rPr>
              <a:t> </a:t>
            </a:r>
            <a:r>
              <a:rPr sz="2000" dirty="0">
                <a:latin typeface="Times New Roman"/>
                <a:cs typeface="Times New Roman"/>
              </a:rPr>
              <a:t>γνωστούς</a:t>
            </a:r>
            <a:r>
              <a:rPr sz="2000" spc="-15" dirty="0">
                <a:latin typeface="Times New Roman"/>
                <a:cs typeface="Times New Roman"/>
              </a:rPr>
              <a:t> </a:t>
            </a:r>
            <a:r>
              <a:rPr sz="2000" dirty="0">
                <a:latin typeface="Times New Roman"/>
                <a:cs typeface="Times New Roman"/>
              </a:rPr>
              <a:t>δρόμους,</a:t>
            </a:r>
            <a:r>
              <a:rPr sz="2000" spc="-15" dirty="0">
                <a:latin typeface="Times New Roman"/>
                <a:cs typeface="Times New Roman"/>
              </a:rPr>
              <a:t> </a:t>
            </a:r>
            <a:r>
              <a:rPr sz="2000" dirty="0">
                <a:latin typeface="Times New Roman"/>
                <a:cs typeface="Times New Roman"/>
              </a:rPr>
              <a:t>ενώ</a:t>
            </a:r>
            <a:r>
              <a:rPr sz="2000" spc="-15" dirty="0">
                <a:latin typeface="Times New Roman"/>
                <a:cs typeface="Times New Roman"/>
              </a:rPr>
              <a:t> </a:t>
            </a:r>
            <a:r>
              <a:rPr sz="2000" dirty="0">
                <a:latin typeface="Times New Roman"/>
                <a:cs typeface="Times New Roman"/>
              </a:rPr>
              <a:t>οι</a:t>
            </a:r>
            <a:r>
              <a:rPr sz="2000" spc="-15" dirty="0">
                <a:latin typeface="Times New Roman"/>
                <a:cs typeface="Times New Roman"/>
              </a:rPr>
              <a:t> </a:t>
            </a:r>
            <a:r>
              <a:rPr sz="2000" dirty="0">
                <a:latin typeface="Times New Roman"/>
                <a:cs typeface="Times New Roman"/>
              </a:rPr>
              <a:t>μεγαλύτεροι</a:t>
            </a:r>
            <a:r>
              <a:rPr sz="2000" spc="-20" dirty="0">
                <a:latin typeface="Times New Roman"/>
                <a:cs typeface="Times New Roman"/>
              </a:rPr>
              <a:t> </a:t>
            </a:r>
            <a:r>
              <a:rPr sz="2000" dirty="0">
                <a:latin typeface="Times New Roman"/>
                <a:cs typeface="Times New Roman"/>
              </a:rPr>
              <a:t>σε</a:t>
            </a:r>
            <a:r>
              <a:rPr sz="2000" spc="-15" dirty="0">
                <a:latin typeface="Times New Roman"/>
                <a:cs typeface="Times New Roman"/>
              </a:rPr>
              <a:t> </a:t>
            </a:r>
            <a:r>
              <a:rPr sz="2000" dirty="0">
                <a:latin typeface="Times New Roman"/>
                <a:cs typeface="Times New Roman"/>
              </a:rPr>
              <a:t>ηλικία</a:t>
            </a:r>
            <a:r>
              <a:rPr sz="2000" spc="-15" dirty="0">
                <a:latin typeface="Times New Roman"/>
                <a:cs typeface="Times New Roman"/>
              </a:rPr>
              <a:t> </a:t>
            </a:r>
            <a:r>
              <a:rPr sz="2000" spc="-10" dirty="0">
                <a:latin typeface="Times New Roman"/>
                <a:cs typeface="Times New Roman"/>
              </a:rPr>
              <a:t>αποκτούν </a:t>
            </a:r>
            <a:r>
              <a:rPr sz="2000" dirty="0">
                <a:latin typeface="Times New Roman"/>
                <a:cs typeface="Times New Roman"/>
              </a:rPr>
              <a:t>αυτοπεποίθηση</a:t>
            </a:r>
            <a:r>
              <a:rPr sz="2000" spc="-10" dirty="0">
                <a:latin typeface="Times New Roman"/>
                <a:cs typeface="Times New Roman"/>
              </a:rPr>
              <a:t> </a:t>
            </a:r>
            <a:r>
              <a:rPr sz="2000" dirty="0">
                <a:latin typeface="Times New Roman"/>
                <a:cs typeface="Times New Roman"/>
              </a:rPr>
              <a:t>καταγράφοντας</a:t>
            </a:r>
            <a:r>
              <a:rPr sz="2000" spc="-5" dirty="0">
                <a:latin typeface="Times New Roman"/>
                <a:cs typeface="Times New Roman"/>
              </a:rPr>
              <a:t> </a:t>
            </a:r>
            <a:r>
              <a:rPr sz="2000" dirty="0">
                <a:latin typeface="Times New Roman"/>
                <a:cs typeface="Times New Roman"/>
              </a:rPr>
              <a:t>αναμνήσεις</a:t>
            </a:r>
            <a:r>
              <a:rPr sz="2000" spc="-10" dirty="0">
                <a:latin typeface="Times New Roman"/>
                <a:cs typeface="Times New Roman"/>
              </a:rPr>
              <a:t> </a:t>
            </a:r>
            <a:r>
              <a:rPr sz="2000" dirty="0">
                <a:latin typeface="Times New Roman"/>
                <a:cs typeface="Times New Roman"/>
              </a:rPr>
              <a:t>που,</a:t>
            </a:r>
            <a:r>
              <a:rPr sz="2000" spc="-5" dirty="0">
                <a:latin typeface="Times New Roman"/>
                <a:cs typeface="Times New Roman"/>
              </a:rPr>
              <a:t> </a:t>
            </a:r>
            <a:r>
              <a:rPr sz="2000" dirty="0">
                <a:latin typeface="Times New Roman"/>
                <a:cs typeface="Times New Roman"/>
              </a:rPr>
              <a:t>αλλιώς,</a:t>
            </a:r>
            <a:r>
              <a:rPr sz="2000" spc="-10" dirty="0">
                <a:latin typeface="Times New Roman"/>
                <a:cs typeface="Times New Roman"/>
              </a:rPr>
              <a:t> </a:t>
            </a:r>
            <a:r>
              <a:rPr sz="2000" dirty="0">
                <a:latin typeface="Times New Roman"/>
                <a:cs typeface="Times New Roman"/>
              </a:rPr>
              <a:t>ίσως</a:t>
            </a:r>
            <a:r>
              <a:rPr sz="2000" spc="-5" dirty="0">
                <a:latin typeface="Times New Roman"/>
                <a:cs typeface="Times New Roman"/>
              </a:rPr>
              <a:t> </a:t>
            </a:r>
            <a:r>
              <a:rPr sz="2000" dirty="0">
                <a:latin typeface="Times New Roman"/>
                <a:cs typeface="Times New Roman"/>
              </a:rPr>
              <a:t>να</a:t>
            </a:r>
            <a:r>
              <a:rPr sz="2000" spc="-10" dirty="0">
                <a:latin typeface="Times New Roman"/>
                <a:cs typeface="Times New Roman"/>
              </a:rPr>
              <a:t> </a:t>
            </a:r>
            <a:r>
              <a:rPr sz="2000" dirty="0">
                <a:latin typeface="Times New Roman"/>
                <a:cs typeface="Times New Roman"/>
              </a:rPr>
              <a:t>μην</a:t>
            </a:r>
            <a:r>
              <a:rPr sz="2000" spc="-5" dirty="0">
                <a:latin typeface="Times New Roman"/>
                <a:cs typeface="Times New Roman"/>
              </a:rPr>
              <a:t> </a:t>
            </a:r>
            <a:r>
              <a:rPr sz="2000" dirty="0">
                <a:latin typeface="Times New Roman"/>
                <a:cs typeface="Times New Roman"/>
              </a:rPr>
              <a:t>είχαν</a:t>
            </a:r>
            <a:r>
              <a:rPr sz="2000" spc="-10" dirty="0">
                <a:latin typeface="Times New Roman"/>
                <a:cs typeface="Times New Roman"/>
              </a:rPr>
              <a:t> </a:t>
            </a:r>
            <a:r>
              <a:rPr sz="2000" dirty="0">
                <a:latin typeface="Times New Roman"/>
                <a:cs typeface="Times New Roman"/>
              </a:rPr>
              <a:t>καταγραφεί</a:t>
            </a:r>
            <a:r>
              <a:rPr sz="2000" spc="-5" dirty="0">
                <a:latin typeface="Times New Roman"/>
                <a:cs typeface="Times New Roman"/>
              </a:rPr>
              <a:t> </a:t>
            </a:r>
            <a:r>
              <a:rPr sz="2000" spc="-10" dirty="0">
                <a:latin typeface="Times New Roman"/>
                <a:cs typeface="Times New Roman"/>
              </a:rPr>
              <a:t>ποτέ.</a:t>
            </a:r>
            <a:endParaRPr sz="2000">
              <a:latin typeface="Times New Roman"/>
              <a:cs typeface="Times New Roman"/>
            </a:endParaRPr>
          </a:p>
          <a:p>
            <a:pPr>
              <a:lnSpc>
                <a:spcPct val="100000"/>
              </a:lnSpc>
            </a:pPr>
            <a:endParaRPr sz="2000">
              <a:latin typeface="Times New Roman"/>
              <a:cs typeface="Times New Roman"/>
            </a:endParaRPr>
          </a:p>
          <a:p>
            <a:pPr>
              <a:lnSpc>
                <a:spcPct val="100000"/>
              </a:lnSpc>
              <a:spcBef>
                <a:spcPts val="100"/>
              </a:spcBef>
            </a:pPr>
            <a:endParaRPr sz="2000">
              <a:latin typeface="Times New Roman"/>
              <a:cs typeface="Times New Roman"/>
            </a:endParaRPr>
          </a:p>
          <a:p>
            <a:pPr marL="12700">
              <a:lnSpc>
                <a:spcPct val="100000"/>
              </a:lnSpc>
            </a:pPr>
            <a:r>
              <a:rPr sz="2000" b="1" i="1" dirty="0">
                <a:solidFill>
                  <a:srgbClr val="53459C"/>
                </a:solidFill>
                <a:latin typeface="Times New Roman"/>
                <a:cs typeface="Times New Roman"/>
              </a:rPr>
              <a:t>Τι</a:t>
            </a:r>
            <a:r>
              <a:rPr sz="2000" b="1" i="1" spc="-15" dirty="0">
                <a:solidFill>
                  <a:srgbClr val="53459C"/>
                </a:solidFill>
                <a:latin typeface="Times New Roman"/>
                <a:cs typeface="Times New Roman"/>
              </a:rPr>
              <a:t> </a:t>
            </a:r>
            <a:r>
              <a:rPr sz="2000" b="1" i="1" dirty="0">
                <a:solidFill>
                  <a:srgbClr val="53459C"/>
                </a:solidFill>
                <a:latin typeface="Times New Roman"/>
                <a:cs typeface="Times New Roman"/>
              </a:rPr>
              <a:t>θα</a:t>
            </a:r>
            <a:r>
              <a:rPr sz="2000" b="1" i="1" spc="-15" dirty="0">
                <a:solidFill>
                  <a:srgbClr val="53459C"/>
                </a:solidFill>
                <a:latin typeface="Times New Roman"/>
                <a:cs typeface="Times New Roman"/>
              </a:rPr>
              <a:t> </a:t>
            </a:r>
            <a:r>
              <a:rPr sz="2000" b="1" i="1" spc="-10" dirty="0">
                <a:solidFill>
                  <a:srgbClr val="53459C"/>
                </a:solidFill>
                <a:latin typeface="Times New Roman"/>
                <a:cs typeface="Times New Roman"/>
              </a:rPr>
              <a:t>δούμε</a:t>
            </a:r>
            <a:r>
              <a:rPr sz="2100" i="1" spc="-10" dirty="0">
                <a:solidFill>
                  <a:srgbClr val="53459C"/>
                </a:solidFill>
                <a:latin typeface="Arial Black"/>
                <a:cs typeface="Arial Black"/>
              </a:rPr>
              <a:t>:</a:t>
            </a:r>
            <a:endParaRPr sz="2100">
              <a:latin typeface="Arial Black"/>
              <a:cs typeface="Arial Black"/>
            </a:endParaRPr>
          </a:p>
          <a:p>
            <a:pPr marL="354965" indent="-342265">
              <a:lnSpc>
                <a:spcPct val="100000"/>
              </a:lnSpc>
              <a:spcBef>
                <a:spcPts val="1005"/>
              </a:spcBef>
              <a:buFont typeface="Arial"/>
              <a:buChar char="•"/>
              <a:tabLst>
                <a:tab pos="354965" algn="l"/>
              </a:tabLst>
            </a:pPr>
            <a:r>
              <a:rPr sz="2000" dirty="0">
                <a:latin typeface="Times New Roman"/>
                <a:cs typeface="Times New Roman"/>
              </a:rPr>
              <a:t>Οι</a:t>
            </a:r>
            <a:r>
              <a:rPr sz="2000" spc="-15" dirty="0">
                <a:latin typeface="Times New Roman"/>
                <a:cs typeface="Times New Roman"/>
              </a:rPr>
              <a:t> </a:t>
            </a:r>
            <a:r>
              <a:rPr sz="2000" dirty="0">
                <a:latin typeface="Times New Roman"/>
                <a:cs typeface="Times New Roman"/>
              </a:rPr>
              <a:t>πόλεις</a:t>
            </a:r>
            <a:r>
              <a:rPr sz="2000" spc="-10" dirty="0">
                <a:latin typeface="Times New Roman"/>
                <a:cs typeface="Times New Roman"/>
              </a:rPr>
              <a:t> </a:t>
            </a:r>
            <a:r>
              <a:rPr sz="2000" dirty="0">
                <a:latin typeface="Times New Roman"/>
                <a:cs typeface="Times New Roman"/>
              </a:rPr>
              <a:t>ως</a:t>
            </a:r>
            <a:r>
              <a:rPr sz="2000" spc="-10" dirty="0">
                <a:latin typeface="Times New Roman"/>
                <a:cs typeface="Times New Roman"/>
              </a:rPr>
              <a:t> </a:t>
            </a:r>
            <a:r>
              <a:rPr sz="2000" dirty="0">
                <a:latin typeface="Times New Roman"/>
                <a:cs typeface="Times New Roman"/>
              </a:rPr>
              <a:t>ζωντανές</a:t>
            </a:r>
            <a:r>
              <a:rPr sz="2000" spc="-10" dirty="0">
                <a:latin typeface="Times New Roman"/>
                <a:cs typeface="Times New Roman"/>
              </a:rPr>
              <a:t> </a:t>
            </a:r>
            <a:r>
              <a:rPr sz="2000" dirty="0">
                <a:latin typeface="Times New Roman"/>
                <a:cs typeface="Times New Roman"/>
              </a:rPr>
              <a:t>αφηγήσεις</a:t>
            </a:r>
            <a:r>
              <a:rPr sz="2000" spc="-15" dirty="0">
                <a:latin typeface="Times New Roman"/>
                <a:cs typeface="Times New Roman"/>
              </a:rPr>
              <a:t> </a:t>
            </a:r>
            <a:r>
              <a:rPr sz="2000" dirty="0">
                <a:latin typeface="Times New Roman"/>
                <a:cs typeface="Times New Roman"/>
              </a:rPr>
              <a:t>που</a:t>
            </a:r>
            <a:r>
              <a:rPr sz="2000" spc="-10" dirty="0">
                <a:latin typeface="Times New Roman"/>
                <a:cs typeface="Times New Roman"/>
              </a:rPr>
              <a:t> </a:t>
            </a:r>
            <a:r>
              <a:rPr sz="2000" dirty="0">
                <a:latin typeface="Times New Roman"/>
                <a:cs typeface="Times New Roman"/>
              </a:rPr>
              <a:t>διαμορφώνονται</a:t>
            </a:r>
            <a:r>
              <a:rPr sz="2000" spc="-10" dirty="0">
                <a:latin typeface="Times New Roman"/>
                <a:cs typeface="Times New Roman"/>
              </a:rPr>
              <a:t> </a:t>
            </a:r>
            <a:r>
              <a:rPr sz="2000" dirty="0">
                <a:latin typeface="Times New Roman"/>
                <a:cs typeface="Times New Roman"/>
              </a:rPr>
              <a:t>από</a:t>
            </a:r>
            <a:r>
              <a:rPr sz="2000" spc="-10" dirty="0">
                <a:latin typeface="Times New Roman"/>
                <a:cs typeface="Times New Roman"/>
              </a:rPr>
              <a:t> </a:t>
            </a:r>
            <a:r>
              <a:rPr sz="2000" dirty="0">
                <a:latin typeface="Times New Roman"/>
                <a:cs typeface="Times New Roman"/>
              </a:rPr>
              <a:t>τη</a:t>
            </a:r>
            <a:r>
              <a:rPr sz="2000" spc="-10" dirty="0">
                <a:latin typeface="Times New Roman"/>
                <a:cs typeface="Times New Roman"/>
              </a:rPr>
              <a:t> μνήμη</a:t>
            </a:r>
            <a:endParaRPr sz="2000">
              <a:latin typeface="Times New Roman"/>
              <a:cs typeface="Times New Roman"/>
            </a:endParaRPr>
          </a:p>
          <a:p>
            <a:pPr marL="354965" indent="-342265">
              <a:lnSpc>
                <a:spcPct val="100000"/>
              </a:lnSpc>
              <a:spcBef>
                <a:spcPts val="5"/>
              </a:spcBef>
              <a:buFont typeface="Arial"/>
              <a:buChar char="•"/>
              <a:tabLst>
                <a:tab pos="354965" algn="l"/>
              </a:tabLst>
            </a:pPr>
            <a:r>
              <a:rPr sz="2000" dirty="0">
                <a:latin typeface="Times New Roman"/>
                <a:cs typeface="Times New Roman"/>
              </a:rPr>
              <a:t>Βασικές</a:t>
            </a:r>
            <a:r>
              <a:rPr sz="2000" spc="-5" dirty="0">
                <a:latin typeface="Times New Roman"/>
                <a:cs typeface="Times New Roman"/>
              </a:rPr>
              <a:t> </a:t>
            </a:r>
            <a:r>
              <a:rPr sz="2000" dirty="0">
                <a:latin typeface="Times New Roman"/>
                <a:cs typeface="Times New Roman"/>
              </a:rPr>
              <a:t>έννοιες: αίσθηση</a:t>
            </a:r>
            <a:r>
              <a:rPr sz="2000" spc="-5" dirty="0">
                <a:latin typeface="Times New Roman"/>
                <a:cs typeface="Times New Roman"/>
              </a:rPr>
              <a:t> </a:t>
            </a:r>
            <a:r>
              <a:rPr sz="2000" dirty="0">
                <a:latin typeface="Times New Roman"/>
                <a:cs typeface="Times New Roman"/>
              </a:rPr>
              <a:t>του τόπου, συναισθηματικός</a:t>
            </a:r>
            <a:r>
              <a:rPr sz="2000" spc="-5" dirty="0">
                <a:latin typeface="Times New Roman"/>
                <a:cs typeface="Times New Roman"/>
              </a:rPr>
              <a:t> </a:t>
            </a:r>
            <a:r>
              <a:rPr sz="2000" dirty="0">
                <a:latin typeface="Times New Roman"/>
                <a:cs typeface="Times New Roman"/>
              </a:rPr>
              <a:t>δεσμός με τον</a:t>
            </a:r>
            <a:r>
              <a:rPr sz="2000" spc="-5" dirty="0">
                <a:latin typeface="Times New Roman"/>
                <a:cs typeface="Times New Roman"/>
              </a:rPr>
              <a:t> </a:t>
            </a:r>
            <a:r>
              <a:rPr sz="2000" dirty="0">
                <a:latin typeface="Times New Roman"/>
                <a:cs typeface="Times New Roman"/>
              </a:rPr>
              <a:t>τόπο, αστική </a:t>
            </a:r>
            <a:r>
              <a:rPr sz="2000" spc="-10" dirty="0">
                <a:latin typeface="Times New Roman"/>
                <a:cs typeface="Times New Roman"/>
              </a:rPr>
              <a:t>μνήμη</a:t>
            </a:r>
            <a:endParaRPr sz="2000">
              <a:latin typeface="Times New Roman"/>
              <a:cs typeface="Times New Roman"/>
            </a:endParaRPr>
          </a:p>
          <a:p>
            <a:pPr marL="355600" marR="1409700" indent="-342900">
              <a:lnSpc>
                <a:spcPct val="100000"/>
              </a:lnSpc>
              <a:spcBef>
                <a:spcPts val="5"/>
              </a:spcBef>
              <a:buFont typeface="Arial"/>
              <a:buChar char="•"/>
              <a:tabLst>
                <a:tab pos="355600" algn="l"/>
              </a:tabLst>
            </a:pPr>
            <a:r>
              <a:rPr sz="2000" dirty="0">
                <a:latin typeface="Times New Roman"/>
                <a:cs typeface="Times New Roman"/>
              </a:rPr>
              <a:t>Τύποι</a:t>
            </a:r>
            <a:r>
              <a:rPr sz="2000" spc="-15" dirty="0">
                <a:latin typeface="Times New Roman"/>
                <a:cs typeface="Times New Roman"/>
              </a:rPr>
              <a:t> </a:t>
            </a:r>
            <a:r>
              <a:rPr sz="2000" dirty="0">
                <a:latin typeface="Times New Roman"/>
                <a:cs typeface="Times New Roman"/>
              </a:rPr>
              <a:t>αστικών</a:t>
            </a:r>
            <a:r>
              <a:rPr sz="2000" spc="-15" dirty="0">
                <a:latin typeface="Times New Roman"/>
                <a:cs typeface="Times New Roman"/>
              </a:rPr>
              <a:t> </a:t>
            </a:r>
            <a:r>
              <a:rPr sz="2000" dirty="0">
                <a:latin typeface="Times New Roman"/>
                <a:cs typeface="Times New Roman"/>
              </a:rPr>
              <a:t>ιστοριών</a:t>
            </a:r>
            <a:r>
              <a:rPr sz="2000" spc="-15" dirty="0">
                <a:latin typeface="Times New Roman"/>
                <a:cs typeface="Times New Roman"/>
              </a:rPr>
              <a:t> </a:t>
            </a:r>
            <a:r>
              <a:rPr sz="2000" dirty="0">
                <a:latin typeface="Times New Roman"/>
                <a:cs typeface="Times New Roman"/>
              </a:rPr>
              <a:t>(προσωπικές,</a:t>
            </a:r>
            <a:r>
              <a:rPr sz="2000" spc="-15" dirty="0">
                <a:latin typeface="Times New Roman"/>
                <a:cs typeface="Times New Roman"/>
              </a:rPr>
              <a:t> </a:t>
            </a:r>
            <a:r>
              <a:rPr sz="2000" dirty="0">
                <a:latin typeface="Times New Roman"/>
                <a:cs typeface="Times New Roman"/>
              </a:rPr>
              <a:t>κοινοτικές,</a:t>
            </a:r>
            <a:r>
              <a:rPr sz="2000" spc="-15" dirty="0">
                <a:latin typeface="Times New Roman"/>
                <a:cs typeface="Times New Roman"/>
              </a:rPr>
              <a:t> </a:t>
            </a:r>
            <a:r>
              <a:rPr sz="2000" dirty="0">
                <a:latin typeface="Times New Roman"/>
                <a:cs typeface="Times New Roman"/>
              </a:rPr>
              <a:t>αρχιτεκτονικές,</a:t>
            </a:r>
            <a:r>
              <a:rPr sz="2000" spc="-10" dirty="0">
                <a:latin typeface="Times New Roman"/>
                <a:cs typeface="Times New Roman"/>
              </a:rPr>
              <a:t> πολιτισμικές, αισθητηριακές)</a:t>
            </a:r>
            <a:endParaRPr sz="2000">
              <a:latin typeface="Times New Roman"/>
              <a:cs typeface="Times New Roman"/>
            </a:endParaRPr>
          </a:p>
          <a:p>
            <a:pPr marL="355600" marR="5080" indent="-342900">
              <a:lnSpc>
                <a:spcPct val="100000"/>
              </a:lnSpc>
              <a:spcBef>
                <a:spcPts val="10"/>
              </a:spcBef>
              <a:buFont typeface="Arial"/>
              <a:buChar char="•"/>
              <a:tabLst>
                <a:tab pos="355600" algn="l"/>
              </a:tabLst>
            </a:pPr>
            <a:r>
              <a:rPr sz="2000" dirty="0">
                <a:latin typeface="Times New Roman"/>
                <a:cs typeface="Times New Roman"/>
              </a:rPr>
              <a:t>Μέθοδοι: χαρτογράφηση ιστοριών, προσεγγίσεις με βάση τους περιπάτους, ενθάρρυνση </a:t>
            </a:r>
            <a:r>
              <a:rPr sz="2000" spc="-20" dirty="0">
                <a:latin typeface="Times New Roman"/>
                <a:cs typeface="Times New Roman"/>
              </a:rPr>
              <a:t>μέσω </a:t>
            </a:r>
            <a:r>
              <a:rPr sz="2000" spc="-10" dirty="0">
                <a:latin typeface="Times New Roman"/>
                <a:cs typeface="Times New Roman"/>
              </a:rPr>
              <a:t>φωτογραφιών</a:t>
            </a:r>
            <a:endParaRPr sz="200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30245" y="635131"/>
            <a:ext cx="1348516" cy="777419"/>
          </a:xfrm>
          <a:prstGeom prst="rect">
            <a:avLst/>
          </a:prstGeom>
        </p:spPr>
      </p:pic>
      <p:pic>
        <p:nvPicPr>
          <p:cNvPr id="3" name="object 3"/>
          <p:cNvPicPr/>
          <p:nvPr/>
        </p:nvPicPr>
        <p:blipFill>
          <a:blip r:embed="rId3" cstate="print"/>
          <a:stretch>
            <a:fillRect/>
          </a:stretch>
        </p:blipFill>
        <p:spPr>
          <a:xfrm>
            <a:off x="5733841" y="8997264"/>
            <a:ext cx="6781870" cy="514393"/>
          </a:xfrm>
          <a:prstGeom prst="rect">
            <a:avLst/>
          </a:prstGeom>
        </p:spPr>
      </p:pic>
      <p:pic>
        <p:nvPicPr>
          <p:cNvPr id="4" name="object 4"/>
          <p:cNvPicPr/>
          <p:nvPr/>
        </p:nvPicPr>
        <p:blipFill>
          <a:blip r:embed="rId4" cstate="print"/>
          <a:stretch>
            <a:fillRect/>
          </a:stretch>
        </p:blipFill>
        <p:spPr>
          <a:xfrm>
            <a:off x="13435021" y="672462"/>
            <a:ext cx="725022" cy="695906"/>
          </a:xfrm>
          <a:prstGeom prst="rect">
            <a:avLst/>
          </a:prstGeom>
        </p:spPr>
      </p:pic>
      <p:pic>
        <p:nvPicPr>
          <p:cNvPr id="5" name="object 5"/>
          <p:cNvPicPr/>
          <p:nvPr/>
        </p:nvPicPr>
        <p:blipFill>
          <a:blip r:embed="rId5" cstate="print"/>
          <a:stretch>
            <a:fillRect/>
          </a:stretch>
        </p:blipFill>
        <p:spPr>
          <a:xfrm>
            <a:off x="14252565" y="900605"/>
            <a:ext cx="951038" cy="329652"/>
          </a:xfrm>
          <a:prstGeom prst="rect">
            <a:avLst/>
          </a:prstGeom>
        </p:spPr>
      </p:pic>
      <p:pic>
        <p:nvPicPr>
          <p:cNvPr id="6" name="object 6"/>
          <p:cNvPicPr/>
          <p:nvPr/>
        </p:nvPicPr>
        <p:blipFill>
          <a:blip r:embed="rId6" cstate="print"/>
          <a:stretch>
            <a:fillRect/>
          </a:stretch>
        </p:blipFill>
        <p:spPr>
          <a:xfrm>
            <a:off x="15350858" y="869981"/>
            <a:ext cx="771668" cy="308368"/>
          </a:xfrm>
          <a:prstGeom prst="rect">
            <a:avLst/>
          </a:prstGeom>
        </p:spPr>
      </p:pic>
      <p:grpSp>
        <p:nvGrpSpPr>
          <p:cNvPr id="7" name="object 7"/>
          <p:cNvGrpSpPr/>
          <p:nvPr/>
        </p:nvGrpSpPr>
        <p:grpSpPr>
          <a:xfrm>
            <a:off x="16026384" y="473963"/>
            <a:ext cx="1716405" cy="1109980"/>
            <a:chOff x="16026384" y="473963"/>
            <a:chExt cx="1716405" cy="1109980"/>
          </a:xfrm>
        </p:grpSpPr>
        <p:pic>
          <p:nvPicPr>
            <p:cNvPr id="8" name="object 8"/>
            <p:cNvPicPr/>
            <p:nvPr/>
          </p:nvPicPr>
          <p:blipFill>
            <a:blip r:embed="rId7" cstate="print"/>
            <a:stretch>
              <a:fillRect/>
            </a:stretch>
          </p:blipFill>
          <p:spPr>
            <a:xfrm>
              <a:off x="17126308" y="739139"/>
              <a:ext cx="615872" cy="567874"/>
            </a:xfrm>
            <a:prstGeom prst="rect">
              <a:avLst/>
            </a:prstGeom>
          </p:spPr>
        </p:pic>
        <p:pic>
          <p:nvPicPr>
            <p:cNvPr id="9" name="object 9"/>
            <p:cNvPicPr/>
            <p:nvPr/>
          </p:nvPicPr>
          <p:blipFill>
            <a:blip r:embed="rId8" cstate="print"/>
            <a:stretch>
              <a:fillRect/>
            </a:stretch>
          </p:blipFill>
          <p:spPr>
            <a:xfrm>
              <a:off x="16026384" y="473963"/>
              <a:ext cx="1110996" cy="1109472"/>
            </a:xfrm>
            <a:prstGeom prst="rect">
              <a:avLst/>
            </a:prstGeom>
          </p:spPr>
        </p:pic>
      </p:grpSp>
      <p:sp>
        <p:nvSpPr>
          <p:cNvPr id="10" name="object 10"/>
          <p:cNvSpPr/>
          <p:nvPr/>
        </p:nvSpPr>
        <p:spPr>
          <a:xfrm>
            <a:off x="0" y="0"/>
            <a:ext cx="13508990" cy="10287000"/>
          </a:xfrm>
          <a:custGeom>
            <a:avLst/>
            <a:gdLst/>
            <a:ahLst/>
            <a:cxnLst/>
            <a:rect l="l" t="t" r="r" b="b"/>
            <a:pathLst>
              <a:path w="13508990" h="10287000">
                <a:moveTo>
                  <a:pt x="13508736" y="2117725"/>
                </a:moveTo>
                <a:lnTo>
                  <a:pt x="13504190" y="2072728"/>
                </a:lnTo>
                <a:lnTo>
                  <a:pt x="13491185" y="2030806"/>
                </a:lnTo>
                <a:lnTo>
                  <a:pt x="13470598" y="1992858"/>
                </a:lnTo>
                <a:lnTo>
                  <a:pt x="13443344" y="1959787"/>
                </a:lnTo>
                <a:lnTo>
                  <a:pt x="13410298" y="1932508"/>
                </a:lnTo>
                <a:lnTo>
                  <a:pt x="13372376" y="1911896"/>
                </a:lnTo>
                <a:lnTo>
                  <a:pt x="13330466" y="1898878"/>
                </a:lnTo>
                <a:lnTo>
                  <a:pt x="13285470" y="1894332"/>
                </a:lnTo>
                <a:lnTo>
                  <a:pt x="342900" y="1894332"/>
                </a:lnTo>
                <a:lnTo>
                  <a:pt x="342900" y="0"/>
                </a:lnTo>
                <a:lnTo>
                  <a:pt x="0" y="0"/>
                </a:lnTo>
                <a:lnTo>
                  <a:pt x="0" y="2117725"/>
                </a:lnTo>
                <a:lnTo>
                  <a:pt x="0" y="2856611"/>
                </a:lnTo>
                <a:lnTo>
                  <a:pt x="0" y="10287000"/>
                </a:lnTo>
                <a:lnTo>
                  <a:pt x="342900" y="10287000"/>
                </a:lnTo>
                <a:lnTo>
                  <a:pt x="342900" y="3080004"/>
                </a:lnTo>
                <a:lnTo>
                  <a:pt x="13285470" y="3080004"/>
                </a:lnTo>
                <a:lnTo>
                  <a:pt x="13330466" y="3075470"/>
                </a:lnTo>
                <a:lnTo>
                  <a:pt x="13372376" y="3062452"/>
                </a:lnTo>
                <a:lnTo>
                  <a:pt x="13410298" y="3041840"/>
                </a:lnTo>
                <a:lnTo>
                  <a:pt x="13443344" y="3014561"/>
                </a:lnTo>
                <a:lnTo>
                  <a:pt x="13470598" y="2981490"/>
                </a:lnTo>
                <a:lnTo>
                  <a:pt x="13491185" y="2943542"/>
                </a:lnTo>
                <a:lnTo>
                  <a:pt x="13504190" y="2901619"/>
                </a:lnTo>
                <a:lnTo>
                  <a:pt x="13508736" y="2856611"/>
                </a:lnTo>
                <a:lnTo>
                  <a:pt x="13508736" y="2117725"/>
                </a:lnTo>
                <a:close/>
              </a:path>
            </a:pathLst>
          </a:custGeom>
          <a:solidFill>
            <a:srgbClr val="53459C"/>
          </a:solidFill>
        </p:spPr>
        <p:txBody>
          <a:bodyPr wrap="square" lIns="0" tIns="0" rIns="0" bIns="0" rtlCol="0"/>
          <a:lstStyle/>
          <a:p>
            <a:endParaRPr/>
          </a:p>
        </p:txBody>
      </p:sp>
      <p:sp>
        <p:nvSpPr>
          <p:cNvPr id="11" name="object 11" descr="$PPTXTitle"/>
          <p:cNvSpPr txBox="1">
            <a:spLocks noGrp="1"/>
          </p:cNvSpPr>
          <p:nvPr>
            <p:ph type="title"/>
          </p:nvPr>
        </p:nvSpPr>
        <p:spPr>
          <a:xfrm>
            <a:off x="631647" y="2099712"/>
            <a:ext cx="12628244" cy="718825"/>
          </a:xfrm>
          <a:prstGeom prst="rect">
            <a:avLst/>
          </a:prstGeom>
        </p:spPr>
        <p:txBody>
          <a:bodyPr vert="horz" wrap="square" lIns="0" tIns="353733" rIns="0" bIns="0" rtlCol="0">
            <a:spAutoFit/>
          </a:bodyPr>
          <a:lstStyle/>
          <a:p>
            <a:pPr marL="88900">
              <a:lnSpc>
                <a:spcPct val="100000"/>
              </a:lnSpc>
              <a:spcBef>
                <a:spcPts val="100"/>
              </a:spcBef>
            </a:pPr>
            <a:r>
              <a:rPr dirty="0"/>
              <a:t>Ενότηα</a:t>
            </a:r>
            <a:r>
              <a:rPr spc="-20" dirty="0"/>
              <a:t> </a:t>
            </a:r>
            <a:r>
              <a:rPr dirty="0"/>
              <a:t>4</a:t>
            </a:r>
            <a:r>
              <a:rPr spc="-95" dirty="0"/>
              <a:t> </a:t>
            </a:r>
            <a:r>
              <a:rPr lang="el-GR" b="0" spc="455" dirty="0">
                <a:latin typeface="Arial Black"/>
              </a:rPr>
              <a:t>-</a:t>
            </a:r>
            <a:r>
              <a:rPr spc="-10" dirty="0" err="1"/>
              <a:t>Δρ</a:t>
            </a:r>
            <a:r>
              <a:rPr spc="-10" dirty="0"/>
              <a:t>αστηριότητες</a:t>
            </a:r>
          </a:p>
        </p:txBody>
      </p:sp>
      <p:sp>
        <p:nvSpPr>
          <p:cNvPr id="12" name="object 12"/>
          <p:cNvSpPr txBox="1"/>
          <p:nvPr/>
        </p:nvSpPr>
        <p:spPr>
          <a:xfrm>
            <a:off x="631647" y="3249216"/>
            <a:ext cx="16435069" cy="1908175"/>
          </a:xfrm>
          <a:prstGeom prst="rect">
            <a:avLst/>
          </a:prstGeom>
        </p:spPr>
        <p:txBody>
          <a:bodyPr vert="horz" wrap="square" lIns="0" tIns="20955" rIns="0" bIns="0" rtlCol="0">
            <a:spAutoFit/>
          </a:bodyPr>
          <a:lstStyle/>
          <a:p>
            <a:pPr marL="12700" marR="389255">
              <a:lnSpc>
                <a:spcPct val="146900"/>
              </a:lnSpc>
              <a:spcBef>
                <a:spcPts val="165"/>
              </a:spcBef>
            </a:pPr>
            <a:r>
              <a:rPr sz="2000" b="1" i="1" dirty="0">
                <a:solidFill>
                  <a:srgbClr val="77BE46"/>
                </a:solidFill>
                <a:latin typeface="Times New Roman"/>
                <a:cs typeface="Times New Roman"/>
              </a:rPr>
              <a:t>Δραστηριότητα</a:t>
            </a:r>
            <a:r>
              <a:rPr sz="2000" b="1" i="1" spc="-25" dirty="0">
                <a:solidFill>
                  <a:srgbClr val="77BE46"/>
                </a:solidFill>
                <a:latin typeface="Times New Roman"/>
                <a:cs typeface="Times New Roman"/>
              </a:rPr>
              <a:t> </a:t>
            </a:r>
            <a:r>
              <a:rPr sz="2000" b="1" i="1" spc="-770" dirty="0">
                <a:solidFill>
                  <a:srgbClr val="77BE46"/>
                </a:solidFill>
                <a:latin typeface="Times New Roman"/>
                <a:cs typeface="Times New Roman"/>
              </a:rPr>
              <a:t>1</a:t>
            </a:r>
            <a:r>
              <a:rPr sz="2100" i="1" spc="-70" dirty="0">
                <a:solidFill>
                  <a:srgbClr val="77BE46"/>
                </a:solidFill>
                <a:latin typeface="Arial Black"/>
                <a:cs typeface="Arial Black"/>
              </a:rPr>
              <a:t>:</a:t>
            </a:r>
            <a:r>
              <a:rPr sz="2100" i="1" spc="-200" dirty="0">
                <a:solidFill>
                  <a:srgbClr val="77BE46"/>
                </a:solidFill>
                <a:latin typeface="Arial Black"/>
                <a:cs typeface="Arial Black"/>
              </a:rPr>
              <a:t> </a:t>
            </a:r>
            <a:r>
              <a:rPr sz="2000" b="1" i="1" spc="-235" dirty="0">
                <a:solidFill>
                  <a:srgbClr val="77BE46"/>
                </a:solidFill>
                <a:latin typeface="Times New Roman"/>
                <a:cs typeface="Times New Roman"/>
              </a:rPr>
              <a:t>«Δ</a:t>
            </a:r>
            <a:r>
              <a:rPr sz="2000" b="1" i="1" spc="-270" dirty="0">
                <a:solidFill>
                  <a:srgbClr val="77BE46"/>
                </a:solidFill>
                <a:latin typeface="Times New Roman"/>
                <a:cs typeface="Times New Roman"/>
              </a:rPr>
              <a:t> </a:t>
            </a:r>
            <a:r>
              <a:rPr sz="2000" b="1" i="1" spc="180" dirty="0">
                <a:solidFill>
                  <a:srgbClr val="77BE46"/>
                </a:solidFill>
                <a:latin typeface="Times New Roman"/>
                <a:cs typeface="Times New Roman"/>
              </a:rPr>
              <a:t>ρόμοι</a:t>
            </a:r>
            <a:r>
              <a:rPr sz="2000" b="1" i="1" spc="450" dirty="0">
                <a:solidFill>
                  <a:srgbClr val="77BE46"/>
                </a:solidFill>
                <a:latin typeface="Times New Roman"/>
                <a:cs typeface="Times New Roman"/>
              </a:rPr>
              <a:t> </a:t>
            </a:r>
            <a:r>
              <a:rPr sz="2000" b="1" i="1" spc="150" dirty="0">
                <a:solidFill>
                  <a:srgbClr val="77BE46"/>
                </a:solidFill>
                <a:latin typeface="Times New Roman"/>
                <a:cs typeface="Times New Roman"/>
              </a:rPr>
              <a:t>που</a:t>
            </a:r>
            <a:r>
              <a:rPr sz="2000" b="1" i="1" spc="455" dirty="0">
                <a:solidFill>
                  <a:srgbClr val="77BE46"/>
                </a:solidFill>
                <a:latin typeface="Times New Roman"/>
                <a:cs typeface="Times New Roman"/>
              </a:rPr>
              <a:t> </a:t>
            </a:r>
            <a:r>
              <a:rPr sz="2000" b="1" i="1" spc="195" dirty="0">
                <a:solidFill>
                  <a:srgbClr val="77BE46"/>
                </a:solidFill>
                <a:latin typeface="Times New Roman"/>
                <a:cs typeface="Times New Roman"/>
              </a:rPr>
              <a:t>γνωρίζω</a:t>
            </a:r>
            <a:r>
              <a:rPr sz="2000" b="1" i="1" spc="-270" dirty="0">
                <a:solidFill>
                  <a:srgbClr val="77BE46"/>
                </a:solidFill>
                <a:latin typeface="Times New Roman"/>
                <a:cs typeface="Times New Roman"/>
              </a:rPr>
              <a:t> </a:t>
            </a:r>
            <a:r>
              <a:rPr sz="2000" b="1" dirty="0">
                <a:solidFill>
                  <a:srgbClr val="77BE46"/>
                </a:solidFill>
                <a:latin typeface="Times New Roman"/>
                <a:cs typeface="Times New Roman"/>
              </a:rPr>
              <a:t>»</a:t>
            </a:r>
            <a:r>
              <a:rPr sz="2000" b="1" spc="-5" dirty="0">
                <a:solidFill>
                  <a:srgbClr val="77BE46"/>
                </a:solidFill>
                <a:latin typeface="Times New Roman"/>
                <a:cs typeface="Times New Roman"/>
              </a:rPr>
              <a:t> </a:t>
            </a:r>
            <a:r>
              <a:rPr sz="2000" dirty="0">
                <a:latin typeface="Times New Roman"/>
                <a:cs typeface="Times New Roman"/>
              </a:rPr>
              <a:t>(60</a:t>
            </a:r>
            <a:r>
              <a:rPr sz="2000" spc="-10" dirty="0">
                <a:latin typeface="Times New Roman"/>
                <a:cs typeface="Times New Roman"/>
              </a:rPr>
              <a:t> </a:t>
            </a:r>
            <a:r>
              <a:rPr sz="2000" dirty="0">
                <a:latin typeface="Times New Roman"/>
                <a:cs typeface="Times New Roman"/>
              </a:rPr>
              <a:t>λ.)</a:t>
            </a:r>
            <a:r>
              <a:rPr sz="2000" spc="-5" dirty="0">
                <a:latin typeface="Times New Roman"/>
                <a:cs typeface="Times New Roman"/>
              </a:rPr>
              <a:t> </a:t>
            </a:r>
            <a:r>
              <a:rPr sz="2000" spc="-240" dirty="0">
                <a:latin typeface="Lucida Sans Unicode"/>
                <a:cs typeface="Lucida Sans Unicode"/>
              </a:rPr>
              <a:t>—</a:t>
            </a:r>
            <a:r>
              <a:rPr sz="2000" spc="-135" dirty="0">
                <a:latin typeface="Lucida Sans Unicode"/>
                <a:cs typeface="Lucida Sans Unicode"/>
              </a:rPr>
              <a:t> </a:t>
            </a:r>
            <a:r>
              <a:rPr sz="2000" dirty="0">
                <a:latin typeface="Times New Roman"/>
                <a:cs typeface="Times New Roman"/>
              </a:rPr>
              <a:t>Τα</a:t>
            </a:r>
            <a:r>
              <a:rPr sz="2000" spc="-5" dirty="0">
                <a:latin typeface="Times New Roman"/>
                <a:cs typeface="Times New Roman"/>
              </a:rPr>
              <a:t> </a:t>
            </a:r>
            <a:r>
              <a:rPr sz="2000" dirty="0">
                <a:latin typeface="Times New Roman"/>
                <a:cs typeface="Times New Roman"/>
              </a:rPr>
              <a:t>ζευγάρια</a:t>
            </a:r>
            <a:r>
              <a:rPr sz="2000" spc="-5" dirty="0">
                <a:latin typeface="Times New Roman"/>
                <a:cs typeface="Times New Roman"/>
              </a:rPr>
              <a:t> </a:t>
            </a:r>
            <a:r>
              <a:rPr sz="2000" dirty="0">
                <a:latin typeface="Times New Roman"/>
                <a:cs typeface="Times New Roman"/>
              </a:rPr>
              <a:t>περπατούν</a:t>
            </a:r>
            <a:r>
              <a:rPr sz="2000" spc="-10" dirty="0">
                <a:latin typeface="Times New Roman"/>
                <a:cs typeface="Times New Roman"/>
              </a:rPr>
              <a:t> </a:t>
            </a:r>
            <a:r>
              <a:rPr sz="2000" dirty="0">
                <a:latin typeface="Times New Roman"/>
                <a:cs typeface="Times New Roman"/>
              </a:rPr>
              <a:t>μέχρι</a:t>
            </a:r>
            <a:r>
              <a:rPr sz="2000" spc="-5" dirty="0">
                <a:latin typeface="Times New Roman"/>
                <a:cs typeface="Times New Roman"/>
              </a:rPr>
              <a:t> </a:t>
            </a:r>
            <a:r>
              <a:rPr sz="2000" dirty="0">
                <a:latin typeface="Times New Roman"/>
                <a:cs typeface="Times New Roman"/>
              </a:rPr>
              <a:t>ένα</a:t>
            </a:r>
            <a:r>
              <a:rPr sz="2000" spc="-5" dirty="0">
                <a:latin typeface="Times New Roman"/>
                <a:cs typeface="Times New Roman"/>
              </a:rPr>
              <a:t> </a:t>
            </a:r>
            <a:r>
              <a:rPr sz="2000" dirty="0">
                <a:latin typeface="Times New Roman"/>
                <a:cs typeface="Times New Roman"/>
              </a:rPr>
              <a:t>σημαντικό</a:t>
            </a:r>
            <a:r>
              <a:rPr sz="2000" spc="-5" dirty="0">
                <a:latin typeface="Times New Roman"/>
                <a:cs typeface="Times New Roman"/>
              </a:rPr>
              <a:t> </a:t>
            </a:r>
            <a:r>
              <a:rPr sz="2000" dirty="0">
                <a:latin typeface="Times New Roman"/>
                <a:cs typeface="Times New Roman"/>
              </a:rPr>
              <a:t>σημείο,</a:t>
            </a:r>
            <a:r>
              <a:rPr sz="2000" spc="-10" dirty="0">
                <a:latin typeface="Times New Roman"/>
                <a:cs typeface="Times New Roman"/>
              </a:rPr>
              <a:t> </a:t>
            </a:r>
            <a:r>
              <a:rPr sz="2000" dirty="0">
                <a:latin typeface="Times New Roman"/>
                <a:cs typeface="Times New Roman"/>
              </a:rPr>
              <a:t>το</a:t>
            </a:r>
            <a:r>
              <a:rPr sz="2000" spc="-5" dirty="0">
                <a:latin typeface="Times New Roman"/>
                <a:cs typeface="Times New Roman"/>
              </a:rPr>
              <a:t> </a:t>
            </a:r>
            <a:r>
              <a:rPr sz="2000" dirty="0">
                <a:latin typeface="Times New Roman"/>
                <a:cs typeface="Times New Roman"/>
              </a:rPr>
              <a:t>φωτογραφίζουν,</a:t>
            </a:r>
            <a:r>
              <a:rPr sz="2000" spc="-5" dirty="0">
                <a:latin typeface="Times New Roman"/>
                <a:cs typeface="Times New Roman"/>
              </a:rPr>
              <a:t> </a:t>
            </a:r>
            <a:r>
              <a:rPr sz="2000" dirty="0">
                <a:latin typeface="Times New Roman"/>
                <a:cs typeface="Times New Roman"/>
              </a:rPr>
              <a:t>ηχογραφούν</a:t>
            </a:r>
            <a:r>
              <a:rPr sz="2000" spc="-5" dirty="0">
                <a:latin typeface="Times New Roman"/>
                <a:cs typeface="Times New Roman"/>
              </a:rPr>
              <a:t> </a:t>
            </a:r>
            <a:r>
              <a:rPr sz="2000" dirty="0">
                <a:latin typeface="Times New Roman"/>
                <a:cs typeface="Times New Roman"/>
              </a:rPr>
              <a:t>μια</a:t>
            </a:r>
            <a:r>
              <a:rPr sz="2000" spc="-10" dirty="0">
                <a:latin typeface="Times New Roman"/>
                <a:cs typeface="Times New Roman"/>
              </a:rPr>
              <a:t> σύντομη </a:t>
            </a:r>
            <a:r>
              <a:rPr sz="2000" dirty="0">
                <a:latin typeface="Times New Roman"/>
                <a:cs typeface="Times New Roman"/>
              </a:rPr>
              <a:t>αφήγηση</a:t>
            </a:r>
            <a:r>
              <a:rPr sz="2000" spc="-15" dirty="0">
                <a:latin typeface="Times New Roman"/>
                <a:cs typeface="Times New Roman"/>
              </a:rPr>
              <a:t> </a:t>
            </a:r>
            <a:r>
              <a:rPr sz="2000" dirty="0">
                <a:latin typeface="Times New Roman"/>
                <a:cs typeface="Times New Roman"/>
              </a:rPr>
              <a:t>και</a:t>
            </a:r>
            <a:r>
              <a:rPr sz="2000" spc="-15" dirty="0">
                <a:latin typeface="Times New Roman"/>
                <a:cs typeface="Times New Roman"/>
              </a:rPr>
              <a:t> </a:t>
            </a:r>
            <a:r>
              <a:rPr sz="2000" dirty="0">
                <a:latin typeface="Times New Roman"/>
                <a:cs typeface="Times New Roman"/>
              </a:rPr>
              <a:t>δημιουργούν</a:t>
            </a:r>
            <a:r>
              <a:rPr sz="2000" spc="-15" dirty="0">
                <a:latin typeface="Times New Roman"/>
                <a:cs typeface="Times New Roman"/>
              </a:rPr>
              <a:t> </a:t>
            </a:r>
            <a:r>
              <a:rPr sz="2000" dirty="0">
                <a:latin typeface="Times New Roman"/>
                <a:cs typeface="Times New Roman"/>
              </a:rPr>
              <a:t>μια</a:t>
            </a:r>
            <a:r>
              <a:rPr sz="2000" spc="-15" dirty="0">
                <a:latin typeface="Times New Roman"/>
                <a:cs typeface="Times New Roman"/>
              </a:rPr>
              <a:t> </a:t>
            </a:r>
            <a:r>
              <a:rPr sz="2000" dirty="0">
                <a:latin typeface="Times New Roman"/>
                <a:cs typeface="Times New Roman"/>
              </a:rPr>
              <a:t>σύντομη</a:t>
            </a:r>
            <a:r>
              <a:rPr sz="2000" spc="-15" dirty="0">
                <a:latin typeface="Times New Roman"/>
                <a:cs typeface="Times New Roman"/>
              </a:rPr>
              <a:t> </a:t>
            </a:r>
            <a:r>
              <a:rPr sz="2000" dirty="0">
                <a:latin typeface="Times New Roman"/>
                <a:cs typeface="Times New Roman"/>
              </a:rPr>
              <a:t>οπτική</a:t>
            </a:r>
            <a:r>
              <a:rPr sz="2000" spc="-15" dirty="0">
                <a:latin typeface="Times New Roman"/>
                <a:cs typeface="Times New Roman"/>
              </a:rPr>
              <a:t> </a:t>
            </a:r>
            <a:r>
              <a:rPr sz="2000" spc="-10" dirty="0">
                <a:latin typeface="Times New Roman"/>
                <a:cs typeface="Times New Roman"/>
              </a:rPr>
              <a:t>ιστορία.</a:t>
            </a:r>
            <a:endParaRPr sz="2000">
              <a:latin typeface="Times New Roman"/>
              <a:cs typeface="Times New Roman"/>
            </a:endParaRPr>
          </a:p>
          <a:p>
            <a:pPr marL="12700" marR="5080">
              <a:lnSpc>
                <a:spcPts val="3870"/>
              </a:lnSpc>
            </a:pPr>
            <a:r>
              <a:rPr sz="2000" b="1" i="1" dirty="0">
                <a:solidFill>
                  <a:srgbClr val="77BE46"/>
                </a:solidFill>
                <a:latin typeface="Times New Roman"/>
                <a:cs typeface="Times New Roman"/>
              </a:rPr>
              <a:t>Δραστηριότητα</a:t>
            </a:r>
            <a:r>
              <a:rPr sz="2000" b="1" i="1" spc="-25" dirty="0">
                <a:solidFill>
                  <a:srgbClr val="77BE46"/>
                </a:solidFill>
                <a:latin typeface="Times New Roman"/>
                <a:cs typeface="Times New Roman"/>
              </a:rPr>
              <a:t> </a:t>
            </a:r>
            <a:r>
              <a:rPr sz="2000" b="1" i="1" spc="-770" dirty="0">
                <a:solidFill>
                  <a:srgbClr val="77BE46"/>
                </a:solidFill>
                <a:latin typeface="Times New Roman"/>
                <a:cs typeface="Times New Roman"/>
              </a:rPr>
              <a:t>2</a:t>
            </a:r>
            <a:r>
              <a:rPr sz="2100" i="1" spc="-70" dirty="0">
                <a:solidFill>
                  <a:srgbClr val="77BE46"/>
                </a:solidFill>
                <a:latin typeface="Arial Black"/>
                <a:cs typeface="Arial Black"/>
              </a:rPr>
              <a:t>:</a:t>
            </a:r>
            <a:r>
              <a:rPr sz="2100" i="1" spc="-200" dirty="0">
                <a:solidFill>
                  <a:srgbClr val="77BE46"/>
                </a:solidFill>
                <a:latin typeface="Arial Black"/>
                <a:cs typeface="Arial Black"/>
              </a:rPr>
              <a:t> </a:t>
            </a:r>
            <a:r>
              <a:rPr sz="2000" b="1" i="1" dirty="0">
                <a:solidFill>
                  <a:srgbClr val="77BE46"/>
                </a:solidFill>
                <a:latin typeface="Times New Roman"/>
                <a:cs typeface="Times New Roman"/>
              </a:rPr>
              <a:t>«</a:t>
            </a:r>
            <a:r>
              <a:rPr sz="2000" b="1" i="1" spc="-235" dirty="0">
                <a:solidFill>
                  <a:srgbClr val="77BE46"/>
                </a:solidFill>
                <a:latin typeface="Times New Roman"/>
                <a:cs typeface="Times New Roman"/>
              </a:rPr>
              <a:t> </a:t>
            </a:r>
            <a:r>
              <a:rPr sz="2000" b="1" i="1" dirty="0">
                <a:solidFill>
                  <a:srgbClr val="77BE46"/>
                </a:solidFill>
                <a:latin typeface="Times New Roman"/>
                <a:cs typeface="Times New Roman"/>
              </a:rPr>
              <a:t>Η</a:t>
            </a:r>
            <a:r>
              <a:rPr sz="2000" b="1" i="1" spc="455" dirty="0">
                <a:solidFill>
                  <a:srgbClr val="77BE46"/>
                </a:solidFill>
                <a:latin typeface="Times New Roman"/>
                <a:cs typeface="Times New Roman"/>
              </a:rPr>
              <a:t> </a:t>
            </a:r>
            <a:r>
              <a:rPr sz="2000" b="1" i="1" spc="170" dirty="0">
                <a:solidFill>
                  <a:srgbClr val="77BE46"/>
                </a:solidFill>
                <a:latin typeface="Times New Roman"/>
                <a:cs typeface="Times New Roman"/>
              </a:rPr>
              <a:t>πόλη</a:t>
            </a:r>
            <a:r>
              <a:rPr sz="2000" b="1" i="1" spc="455" dirty="0">
                <a:solidFill>
                  <a:srgbClr val="77BE46"/>
                </a:solidFill>
                <a:latin typeface="Times New Roman"/>
                <a:cs typeface="Times New Roman"/>
              </a:rPr>
              <a:t> </a:t>
            </a:r>
            <a:r>
              <a:rPr sz="2000" b="1" i="1" spc="170" dirty="0">
                <a:solidFill>
                  <a:srgbClr val="77BE46"/>
                </a:solidFill>
                <a:latin typeface="Times New Roman"/>
                <a:cs typeface="Times New Roman"/>
              </a:rPr>
              <a:t>μέσα</a:t>
            </a:r>
            <a:r>
              <a:rPr sz="2000" b="1" i="1" spc="455" dirty="0">
                <a:solidFill>
                  <a:srgbClr val="77BE46"/>
                </a:solidFill>
                <a:latin typeface="Times New Roman"/>
                <a:cs typeface="Times New Roman"/>
              </a:rPr>
              <a:t> </a:t>
            </a:r>
            <a:r>
              <a:rPr sz="2000" b="1" i="1" spc="150" dirty="0">
                <a:solidFill>
                  <a:srgbClr val="77BE46"/>
                </a:solidFill>
                <a:latin typeface="Times New Roman"/>
                <a:cs typeface="Times New Roman"/>
              </a:rPr>
              <a:t>από</a:t>
            </a:r>
            <a:r>
              <a:rPr sz="2000" b="1" i="1" spc="450" dirty="0">
                <a:solidFill>
                  <a:srgbClr val="77BE46"/>
                </a:solidFill>
                <a:latin typeface="Times New Roman"/>
                <a:cs typeface="Times New Roman"/>
              </a:rPr>
              <a:t> </a:t>
            </a:r>
            <a:r>
              <a:rPr sz="2000" b="1" i="1" spc="150" dirty="0">
                <a:solidFill>
                  <a:srgbClr val="77BE46"/>
                </a:solidFill>
                <a:latin typeface="Times New Roman"/>
                <a:cs typeface="Times New Roman"/>
              </a:rPr>
              <a:t>δύο</a:t>
            </a:r>
            <a:r>
              <a:rPr sz="2000" b="1" i="1" spc="455" dirty="0">
                <a:solidFill>
                  <a:srgbClr val="77BE46"/>
                </a:solidFill>
                <a:latin typeface="Times New Roman"/>
                <a:cs typeface="Times New Roman"/>
              </a:rPr>
              <a:t> </a:t>
            </a:r>
            <a:r>
              <a:rPr sz="2000" b="1" i="1" spc="190" dirty="0">
                <a:solidFill>
                  <a:srgbClr val="77BE46"/>
                </a:solidFill>
                <a:latin typeface="Times New Roman"/>
                <a:cs typeface="Times New Roman"/>
              </a:rPr>
              <a:t>φακούς</a:t>
            </a:r>
            <a:r>
              <a:rPr sz="2000" b="1" i="1" spc="-270" dirty="0">
                <a:solidFill>
                  <a:srgbClr val="77BE46"/>
                </a:solidFill>
                <a:latin typeface="Times New Roman"/>
                <a:cs typeface="Times New Roman"/>
              </a:rPr>
              <a:t> </a:t>
            </a:r>
            <a:r>
              <a:rPr sz="2000" b="1" dirty="0">
                <a:solidFill>
                  <a:srgbClr val="77BE46"/>
                </a:solidFill>
                <a:latin typeface="Times New Roman"/>
                <a:cs typeface="Times New Roman"/>
              </a:rPr>
              <a:t>»</a:t>
            </a:r>
            <a:r>
              <a:rPr sz="2000" b="1" spc="-5" dirty="0">
                <a:solidFill>
                  <a:srgbClr val="77BE46"/>
                </a:solidFill>
                <a:latin typeface="Times New Roman"/>
                <a:cs typeface="Times New Roman"/>
              </a:rPr>
              <a:t> </a:t>
            </a:r>
            <a:r>
              <a:rPr sz="2000" dirty="0">
                <a:latin typeface="Times New Roman"/>
                <a:cs typeface="Times New Roman"/>
              </a:rPr>
              <a:t>(60</a:t>
            </a:r>
            <a:r>
              <a:rPr sz="2000" spc="-5" dirty="0">
                <a:latin typeface="Times New Roman"/>
                <a:cs typeface="Times New Roman"/>
              </a:rPr>
              <a:t> </a:t>
            </a:r>
            <a:r>
              <a:rPr sz="2000" dirty="0">
                <a:latin typeface="Times New Roman"/>
                <a:cs typeface="Times New Roman"/>
              </a:rPr>
              <a:t>λ.)</a:t>
            </a:r>
            <a:r>
              <a:rPr sz="2000" spc="-5" dirty="0">
                <a:latin typeface="Times New Roman"/>
                <a:cs typeface="Times New Roman"/>
              </a:rPr>
              <a:t> </a:t>
            </a:r>
            <a:r>
              <a:rPr sz="2000" spc="-240" dirty="0">
                <a:latin typeface="Lucida Sans Unicode"/>
                <a:cs typeface="Lucida Sans Unicode"/>
              </a:rPr>
              <a:t>—</a:t>
            </a:r>
            <a:r>
              <a:rPr sz="2000" spc="-135" dirty="0">
                <a:latin typeface="Lucida Sans Unicode"/>
                <a:cs typeface="Lucida Sans Unicode"/>
              </a:rPr>
              <a:t> </a:t>
            </a:r>
            <a:r>
              <a:rPr sz="2000" dirty="0">
                <a:latin typeface="Times New Roman"/>
                <a:cs typeface="Times New Roman"/>
              </a:rPr>
              <a:t>Κάθε</a:t>
            </a:r>
            <a:r>
              <a:rPr sz="2000" spc="-5" dirty="0">
                <a:latin typeface="Times New Roman"/>
                <a:cs typeface="Times New Roman"/>
              </a:rPr>
              <a:t> </a:t>
            </a:r>
            <a:r>
              <a:rPr sz="2000" dirty="0">
                <a:latin typeface="Times New Roman"/>
                <a:cs typeface="Times New Roman"/>
              </a:rPr>
              <a:t>συμμετέχων</a:t>
            </a:r>
            <a:r>
              <a:rPr sz="2000" spc="-5" dirty="0">
                <a:latin typeface="Times New Roman"/>
                <a:cs typeface="Times New Roman"/>
              </a:rPr>
              <a:t> </a:t>
            </a:r>
            <a:r>
              <a:rPr sz="2000" dirty="0">
                <a:latin typeface="Times New Roman"/>
                <a:cs typeface="Times New Roman"/>
              </a:rPr>
              <a:t>αποτυπώνει</a:t>
            </a:r>
            <a:r>
              <a:rPr sz="2000" spc="-10" dirty="0">
                <a:latin typeface="Times New Roman"/>
                <a:cs typeface="Times New Roman"/>
              </a:rPr>
              <a:t> </a:t>
            </a:r>
            <a:r>
              <a:rPr sz="2000" dirty="0">
                <a:latin typeface="Times New Roman"/>
                <a:cs typeface="Times New Roman"/>
              </a:rPr>
              <a:t>ανεξάρτητα</a:t>
            </a:r>
            <a:r>
              <a:rPr sz="2000" spc="-5" dirty="0">
                <a:latin typeface="Times New Roman"/>
                <a:cs typeface="Times New Roman"/>
              </a:rPr>
              <a:t> </a:t>
            </a:r>
            <a:r>
              <a:rPr sz="2000" dirty="0">
                <a:latin typeface="Times New Roman"/>
                <a:cs typeface="Times New Roman"/>
              </a:rPr>
              <a:t>τη</a:t>
            </a:r>
            <a:r>
              <a:rPr sz="2000" spc="-5" dirty="0">
                <a:latin typeface="Times New Roman"/>
                <a:cs typeface="Times New Roman"/>
              </a:rPr>
              <a:t> </a:t>
            </a:r>
            <a:r>
              <a:rPr sz="2000" dirty="0">
                <a:latin typeface="Times New Roman"/>
                <a:cs typeface="Times New Roman"/>
              </a:rPr>
              <a:t>δική</a:t>
            </a:r>
            <a:r>
              <a:rPr sz="2000" spc="-5" dirty="0">
                <a:latin typeface="Times New Roman"/>
                <a:cs typeface="Times New Roman"/>
              </a:rPr>
              <a:t> </a:t>
            </a:r>
            <a:r>
              <a:rPr sz="2000" dirty="0">
                <a:latin typeface="Times New Roman"/>
                <a:cs typeface="Times New Roman"/>
              </a:rPr>
              <a:t>του</a:t>
            </a:r>
            <a:r>
              <a:rPr sz="2000" spc="-5" dirty="0">
                <a:latin typeface="Times New Roman"/>
                <a:cs typeface="Times New Roman"/>
              </a:rPr>
              <a:t> </a:t>
            </a:r>
            <a:r>
              <a:rPr sz="2000" dirty="0">
                <a:latin typeface="Times New Roman"/>
                <a:cs typeface="Times New Roman"/>
              </a:rPr>
              <a:t>σχέση</a:t>
            </a:r>
            <a:r>
              <a:rPr sz="2000" spc="-5" dirty="0">
                <a:latin typeface="Times New Roman"/>
                <a:cs typeface="Times New Roman"/>
              </a:rPr>
              <a:t> </a:t>
            </a:r>
            <a:r>
              <a:rPr sz="2000" dirty="0">
                <a:latin typeface="Times New Roman"/>
                <a:cs typeface="Times New Roman"/>
              </a:rPr>
              <a:t>με</a:t>
            </a:r>
            <a:r>
              <a:rPr sz="2000" spc="-5" dirty="0">
                <a:latin typeface="Times New Roman"/>
                <a:cs typeface="Times New Roman"/>
              </a:rPr>
              <a:t> </a:t>
            </a:r>
            <a:r>
              <a:rPr sz="2000" dirty="0">
                <a:latin typeface="Times New Roman"/>
                <a:cs typeface="Times New Roman"/>
              </a:rPr>
              <a:t>έναν</a:t>
            </a:r>
            <a:r>
              <a:rPr sz="2000" spc="-5" dirty="0">
                <a:latin typeface="Times New Roman"/>
                <a:cs typeface="Times New Roman"/>
              </a:rPr>
              <a:t> </a:t>
            </a:r>
            <a:r>
              <a:rPr sz="2000" dirty="0">
                <a:latin typeface="Times New Roman"/>
                <a:cs typeface="Times New Roman"/>
              </a:rPr>
              <a:t>κοινό</a:t>
            </a:r>
            <a:r>
              <a:rPr sz="2000" spc="-10" dirty="0">
                <a:latin typeface="Times New Roman"/>
                <a:cs typeface="Times New Roman"/>
              </a:rPr>
              <a:t> </a:t>
            </a:r>
            <a:r>
              <a:rPr sz="2000" dirty="0">
                <a:latin typeface="Times New Roman"/>
                <a:cs typeface="Times New Roman"/>
              </a:rPr>
              <a:t>αστικό</a:t>
            </a:r>
            <a:r>
              <a:rPr sz="2000" spc="-5" dirty="0">
                <a:latin typeface="Times New Roman"/>
                <a:cs typeface="Times New Roman"/>
              </a:rPr>
              <a:t> </a:t>
            </a:r>
            <a:r>
              <a:rPr sz="2000" spc="-10" dirty="0">
                <a:latin typeface="Times New Roman"/>
                <a:cs typeface="Times New Roman"/>
              </a:rPr>
              <a:t>χώρο· </a:t>
            </a:r>
            <a:r>
              <a:rPr sz="2000" dirty="0">
                <a:latin typeface="Times New Roman"/>
                <a:cs typeface="Times New Roman"/>
              </a:rPr>
              <a:t>οι</a:t>
            </a:r>
            <a:r>
              <a:rPr sz="2000" spc="-15" dirty="0">
                <a:latin typeface="Times New Roman"/>
                <a:cs typeface="Times New Roman"/>
              </a:rPr>
              <a:t> </a:t>
            </a:r>
            <a:r>
              <a:rPr sz="2000" dirty="0">
                <a:latin typeface="Times New Roman"/>
                <a:cs typeface="Times New Roman"/>
              </a:rPr>
              <a:t>δύο</a:t>
            </a:r>
            <a:r>
              <a:rPr sz="2000" spc="-15" dirty="0">
                <a:latin typeface="Times New Roman"/>
                <a:cs typeface="Times New Roman"/>
              </a:rPr>
              <a:t> </a:t>
            </a:r>
            <a:r>
              <a:rPr sz="2000" dirty="0">
                <a:latin typeface="Times New Roman"/>
                <a:cs typeface="Times New Roman"/>
              </a:rPr>
              <a:t>οπτικές</a:t>
            </a:r>
            <a:r>
              <a:rPr sz="2000" spc="-15" dirty="0">
                <a:latin typeface="Times New Roman"/>
                <a:cs typeface="Times New Roman"/>
              </a:rPr>
              <a:t> </a:t>
            </a:r>
            <a:r>
              <a:rPr sz="2000" dirty="0">
                <a:latin typeface="Times New Roman"/>
                <a:cs typeface="Times New Roman"/>
              </a:rPr>
              <a:t>συνδυάζονται</a:t>
            </a:r>
            <a:r>
              <a:rPr sz="2000" spc="-15" dirty="0">
                <a:latin typeface="Times New Roman"/>
                <a:cs typeface="Times New Roman"/>
              </a:rPr>
              <a:t> </a:t>
            </a:r>
            <a:r>
              <a:rPr sz="2000" dirty="0">
                <a:latin typeface="Times New Roman"/>
                <a:cs typeface="Times New Roman"/>
              </a:rPr>
              <a:t>σε</a:t>
            </a:r>
            <a:r>
              <a:rPr sz="2000" spc="-15" dirty="0">
                <a:latin typeface="Times New Roman"/>
                <a:cs typeface="Times New Roman"/>
              </a:rPr>
              <a:t> </a:t>
            </a:r>
            <a:r>
              <a:rPr sz="2000" dirty="0">
                <a:latin typeface="Times New Roman"/>
                <a:cs typeface="Times New Roman"/>
              </a:rPr>
              <a:t>μια</a:t>
            </a:r>
            <a:r>
              <a:rPr sz="2000" spc="-15" dirty="0">
                <a:latin typeface="Times New Roman"/>
                <a:cs typeface="Times New Roman"/>
              </a:rPr>
              <a:t> </a:t>
            </a:r>
            <a:r>
              <a:rPr sz="2000" dirty="0">
                <a:latin typeface="Times New Roman"/>
                <a:cs typeface="Times New Roman"/>
              </a:rPr>
              <a:t>ιστορία</a:t>
            </a:r>
            <a:r>
              <a:rPr sz="2000" spc="-15" dirty="0">
                <a:latin typeface="Times New Roman"/>
                <a:cs typeface="Times New Roman"/>
              </a:rPr>
              <a:t> </a:t>
            </a:r>
            <a:r>
              <a:rPr sz="2000" dirty="0">
                <a:latin typeface="Times New Roman"/>
                <a:cs typeface="Times New Roman"/>
              </a:rPr>
              <a:t>που</a:t>
            </a:r>
            <a:r>
              <a:rPr sz="2000" spc="-15" dirty="0">
                <a:latin typeface="Times New Roman"/>
                <a:cs typeface="Times New Roman"/>
              </a:rPr>
              <a:t> </a:t>
            </a:r>
            <a:r>
              <a:rPr sz="2000" dirty="0">
                <a:latin typeface="Times New Roman"/>
                <a:cs typeface="Times New Roman"/>
              </a:rPr>
              <a:t>παρουσιάζεται</a:t>
            </a:r>
            <a:r>
              <a:rPr sz="2000" spc="-10" dirty="0">
                <a:latin typeface="Times New Roman"/>
                <a:cs typeface="Times New Roman"/>
              </a:rPr>
              <a:t> παράλληλα.</a:t>
            </a:r>
            <a:endParaRPr sz="2000">
              <a:latin typeface="Times New Roman"/>
              <a:cs typeface="Times New Roman"/>
            </a:endParaRPr>
          </a:p>
        </p:txBody>
      </p:sp>
      <p:sp>
        <p:nvSpPr>
          <p:cNvPr id="13" name="object 13"/>
          <p:cNvSpPr txBox="1"/>
          <p:nvPr/>
        </p:nvSpPr>
        <p:spPr>
          <a:xfrm>
            <a:off x="673608" y="5771388"/>
            <a:ext cx="15467330" cy="3080385"/>
          </a:xfrm>
          <a:prstGeom prst="rect">
            <a:avLst/>
          </a:prstGeom>
          <a:solidFill>
            <a:srgbClr val="77BE46"/>
          </a:solidFill>
        </p:spPr>
        <p:txBody>
          <a:bodyPr vert="horz" wrap="square" lIns="0" tIns="46990" rIns="0" bIns="0" rtlCol="0">
            <a:spAutoFit/>
          </a:bodyPr>
          <a:lstStyle/>
          <a:p>
            <a:pPr>
              <a:lnSpc>
                <a:spcPct val="100000"/>
              </a:lnSpc>
              <a:spcBef>
                <a:spcPts val="370"/>
              </a:spcBef>
            </a:pPr>
            <a:endParaRPr sz="1800">
              <a:latin typeface="Times New Roman"/>
              <a:cs typeface="Times New Roman"/>
            </a:endParaRPr>
          </a:p>
          <a:p>
            <a:pPr marL="240665">
              <a:lnSpc>
                <a:spcPct val="100000"/>
              </a:lnSpc>
            </a:pPr>
            <a:r>
              <a:rPr sz="1800" b="1" dirty="0">
                <a:solidFill>
                  <a:srgbClr val="FFFFFF"/>
                </a:solidFill>
                <a:latin typeface="Times New Roman"/>
                <a:cs typeface="Times New Roman"/>
              </a:rPr>
              <a:t>Συμβουλές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προς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τον/τη</a:t>
            </a:r>
            <a:r>
              <a:rPr sz="1800" b="1" spc="-40" dirty="0">
                <a:solidFill>
                  <a:srgbClr val="FFFFFF"/>
                </a:solidFill>
                <a:latin typeface="Times New Roman"/>
                <a:cs typeface="Times New Roman"/>
              </a:rPr>
              <a:t> </a:t>
            </a:r>
            <a:r>
              <a:rPr sz="1800" b="1" spc="-10" dirty="0">
                <a:solidFill>
                  <a:srgbClr val="FFFFFF"/>
                </a:solidFill>
                <a:latin typeface="Times New Roman"/>
                <a:cs typeface="Times New Roman"/>
              </a:rPr>
              <a:t>συντονιστή/τρια:</a:t>
            </a:r>
            <a:endParaRPr sz="1800">
              <a:latin typeface="Times New Roman"/>
              <a:cs typeface="Times New Roman"/>
            </a:endParaRPr>
          </a:p>
          <a:p>
            <a:pPr>
              <a:lnSpc>
                <a:spcPct val="100000"/>
              </a:lnSpc>
              <a:spcBef>
                <a:spcPts val="95"/>
              </a:spcBef>
            </a:pPr>
            <a:endParaRPr sz="1800">
              <a:latin typeface="Times New Roman"/>
              <a:cs typeface="Times New Roman"/>
            </a:endParaRPr>
          </a:p>
          <a:p>
            <a:pPr marL="527050" indent="-286385">
              <a:lnSpc>
                <a:spcPct val="100000"/>
              </a:lnSpc>
              <a:buFont typeface="Arial"/>
              <a:buChar char="•"/>
              <a:tabLst>
                <a:tab pos="527050" algn="l"/>
              </a:tabLst>
            </a:pPr>
            <a:r>
              <a:rPr sz="1800" b="1" dirty="0">
                <a:solidFill>
                  <a:srgbClr val="FFFFFF"/>
                </a:solidFill>
                <a:latin typeface="Times New Roman"/>
                <a:cs typeface="Times New Roman"/>
              </a:rPr>
              <a:t>Η</a:t>
            </a:r>
            <a:r>
              <a:rPr sz="1800" b="1" spc="-10" dirty="0">
                <a:solidFill>
                  <a:srgbClr val="FFFFFF"/>
                </a:solidFill>
                <a:latin typeface="Times New Roman"/>
                <a:cs typeface="Times New Roman"/>
              </a:rPr>
              <a:t> </a:t>
            </a:r>
            <a:r>
              <a:rPr sz="1800" b="1" dirty="0">
                <a:solidFill>
                  <a:srgbClr val="FFFFFF"/>
                </a:solidFill>
                <a:latin typeface="Times New Roman"/>
                <a:cs typeface="Times New Roman"/>
              </a:rPr>
              <a:t>αντίθεση</a:t>
            </a:r>
            <a:r>
              <a:rPr sz="1800" b="1" spc="-5" dirty="0">
                <a:solidFill>
                  <a:srgbClr val="FFFFFF"/>
                </a:solidFill>
                <a:latin typeface="Times New Roman"/>
                <a:cs typeface="Times New Roman"/>
              </a:rPr>
              <a:t> </a:t>
            </a:r>
            <a:r>
              <a:rPr sz="1800" b="1" dirty="0">
                <a:solidFill>
                  <a:srgbClr val="FFFFFF"/>
                </a:solidFill>
                <a:latin typeface="Times New Roman"/>
                <a:cs typeface="Times New Roman"/>
              </a:rPr>
              <a:t>μεταξύ</a:t>
            </a:r>
            <a:r>
              <a:rPr sz="1800" b="1" spc="-5" dirty="0">
                <a:solidFill>
                  <a:srgbClr val="FFFFFF"/>
                </a:solidFill>
                <a:latin typeface="Times New Roman"/>
                <a:cs typeface="Times New Roman"/>
              </a:rPr>
              <a:t> </a:t>
            </a:r>
            <a:r>
              <a:rPr sz="1800" b="1" dirty="0">
                <a:solidFill>
                  <a:srgbClr val="FFFFFF"/>
                </a:solidFill>
                <a:latin typeface="Times New Roman"/>
                <a:cs typeface="Times New Roman"/>
              </a:rPr>
              <a:t>των</a:t>
            </a:r>
            <a:r>
              <a:rPr sz="1800" b="1" spc="-5" dirty="0">
                <a:solidFill>
                  <a:srgbClr val="FFFFFF"/>
                </a:solidFill>
                <a:latin typeface="Times New Roman"/>
                <a:cs typeface="Times New Roman"/>
              </a:rPr>
              <a:t> </a:t>
            </a:r>
            <a:r>
              <a:rPr sz="1800" b="1" dirty="0">
                <a:solidFill>
                  <a:srgbClr val="FFFFFF"/>
                </a:solidFill>
                <a:latin typeface="Times New Roman"/>
                <a:cs typeface="Times New Roman"/>
              </a:rPr>
              <a:t>απόψεων</a:t>
            </a:r>
            <a:r>
              <a:rPr sz="1800" b="1" spc="-10" dirty="0">
                <a:solidFill>
                  <a:srgbClr val="FFFFFF"/>
                </a:solidFill>
                <a:latin typeface="Times New Roman"/>
                <a:cs typeface="Times New Roman"/>
              </a:rPr>
              <a:t> </a:t>
            </a:r>
            <a:r>
              <a:rPr sz="1800" dirty="0">
                <a:solidFill>
                  <a:srgbClr val="FFFFFF"/>
                </a:solidFill>
                <a:latin typeface="Times New Roman"/>
                <a:cs typeface="Times New Roman"/>
              </a:rPr>
              <a:t>είναι</a:t>
            </a:r>
            <a:r>
              <a:rPr sz="1800" spc="-5" dirty="0">
                <a:solidFill>
                  <a:srgbClr val="FFFFFF"/>
                </a:solidFill>
                <a:latin typeface="Times New Roman"/>
                <a:cs typeface="Times New Roman"/>
              </a:rPr>
              <a:t> </a:t>
            </a:r>
            <a:r>
              <a:rPr sz="1800" dirty="0">
                <a:solidFill>
                  <a:srgbClr val="FFFFFF"/>
                </a:solidFill>
                <a:latin typeface="Times New Roman"/>
                <a:cs typeface="Times New Roman"/>
              </a:rPr>
              <a:t>το</a:t>
            </a:r>
            <a:r>
              <a:rPr sz="1800" spc="-5" dirty="0">
                <a:solidFill>
                  <a:srgbClr val="FFFFFF"/>
                </a:solidFill>
                <a:latin typeface="Times New Roman"/>
                <a:cs typeface="Times New Roman"/>
              </a:rPr>
              <a:t> </a:t>
            </a:r>
            <a:r>
              <a:rPr sz="1800" dirty="0">
                <a:solidFill>
                  <a:srgbClr val="FFFFFF"/>
                </a:solidFill>
                <a:latin typeface="Times New Roman"/>
                <a:cs typeface="Times New Roman"/>
              </a:rPr>
              <a:t>ζητούμενο:</a:t>
            </a:r>
            <a:r>
              <a:rPr sz="1800" spc="-5" dirty="0">
                <a:solidFill>
                  <a:srgbClr val="FFFFFF"/>
                </a:solidFill>
                <a:latin typeface="Times New Roman"/>
                <a:cs typeface="Times New Roman"/>
              </a:rPr>
              <a:t> </a:t>
            </a:r>
            <a:r>
              <a:rPr sz="1800" dirty="0">
                <a:solidFill>
                  <a:srgbClr val="FFFFFF"/>
                </a:solidFill>
                <a:latin typeface="Times New Roman"/>
                <a:cs typeface="Times New Roman"/>
              </a:rPr>
              <a:t>μην</a:t>
            </a:r>
            <a:r>
              <a:rPr sz="1800" spc="-5" dirty="0">
                <a:solidFill>
                  <a:srgbClr val="FFFFFF"/>
                </a:solidFill>
                <a:latin typeface="Times New Roman"/>
                <a:cs typeface="Times New Roman"/>
              </a:rPr>
              <a:t> </a:t>
            </a:r>
            <a:r>
              <a:rPr sz="1800" dirty="0">
                <a:solidFill>
                  <a:srgbClr val="FFFFFF"/>
                </a:solidFill>
                <a:latin typeface="Times New Roman"/>
                <a:cs typeface="Times New Roman"/>
              </a:rPr>
              <a:t>την</a:t>
            </a:r>
            <a:r>
              <a:rPr sz="1800" spc="-5" dirty="0">
                <a:solidFill>
                  <a:srgbClr val="FFFFFF"/>
                </a:solidFill>
                <a:latin typeface="Times New Roman"/>
                <a:cs typeface="Times New Roman"/>
              </a:rPr>
              <a:t> </a:t>
            </a:r>
            <a:r>
              <a:rPr sz="1800" dirty="0">
                <a:solidFill>
                  <a:srgbClr val="FFFFFF"/>
                </a:solidFill>
                <a:latin typeface="Times New Roman"/>
                <a:cs typeface="Times New Roman"/>
              </a:rPr>
              <a:t>επιλύετε,</a:t>
            </a:r>
            <a:r>
              <a:rPr sz="1800" spc="-5" dirty="0">
                <a:solidFill>
                  <a:srgbClr val="FFFFFF"/>
                </a:solidFill>
                <a:latin typeface="Times New Roman"/>
                <a:cs typeface="Times New Roman"/>
              </a:rPr>
              <a:t> </a:t>
            </a:r>
            <a:r>
              <a:rPr sz="1800" dirty="0">
                <a:solidFill>
                  <a:srgbClr val="FFFFFF"/>
                </a:solidFill>
                <a:latin typeface="Times New Roman"/>
                <a:cs typeface="Times New Roman"/>
              </a:rPr>
              <a:t>συζητήστε</a:t>
            </a:r>
            <a:r>
              <a:rPr sz="1800" spc="-5" dirty="0">
                <a:solidFill>
                  <a:srgbClr val="FFFFFF"/>
                </a:solidFill>
                <a:latin typeface="Times New Roman"/>
                <a:cs typeface="Times New Roman"/>
              </a:rPr>
              <a:t> </a:t>
            </a:r>
            <a:r>
              <a:rPr sz="1800" spc="-25" dirty="0">
                <a:solidFill>
                  <a:srgbClr val="FFFFFF"/>
                </a:solidFill>
                <a:latin typeface="Times New Roman"/>
                <a:cs typeface="Times New Roman"/>
              </a:rPr>
              <a:t>την</a:t>
            </a:r>
            <a:endParaRPr sz="1800">
              <a:latin typeface="Times New Roman"/>
              <a:cs typeface="Times New Roman"/>
            </a:endParaRPr>
          </a:p>
          <a:p>
            <a:pPr marL="527050" marR="546735" indent="-287020">
              <a:lnSpc>
                <a:spcPct val="100000"/>
              </a:lnSpc>
              <a:buFont typeface="Arial"/>
              <a:buChar char="•"/>
              <a:tabLst>
                <a:tab pos="527050" algn="l"/>
              </a:tabLst>
            </a:pPr>
            <a:r>
              <a:rPr sz="1800" dirty="0">
                <a:solidFill>
                  <a:srgbClr val="FFFFFF"/>
                </a:solidFill>
                <a:latin typeface="Times New Roman"/>
                <a:cs typeface="Times New Roman"/>
              </a:rPr>
              <a:t>Αναθέστε</a:t>
            </a:r>
            <a:r>
              <a:rPr sz="1800" spc="-20" dirty="0">
                <a:solidFill>
                  <a:srgbClr val="FFFFFF"/>
                </a:solidFill>
                <a:latin typeface="Times New Roman"/>
                <a:cs typeface="Times New Roman"/>
              </a:rPr>
              <a:t> </a:t>
            </a:r>
            <a:r>
              <a:rPr sz="1800" dirty="0">
                <a:solidFill>
                  <a:srgbClr val="FFFFFF"/>
                </a:solidFill>
                <a:latin typeface="Times New Roman"/>
                <a:cs typeface="Times New Roman"/>
              </a:rPr>
              <a:t>σαφείς</a:t>
            </a:r>
            <a:r>
              <a:rPr sz="1800" spc="-5" dirty="0">
                <a:solidFill>
                  <a:srgbClr val="FFFFFF"/>
                </a:solidFill>
                <a:latin typeface="Times New Roman"/>
                <a:cs typeface="Times New Roman"/>
              </a:rPr>
              <a:t> </a:t>
            </a:r>
            <a:r>
              <a:rPr sz="1800" dirty="0">
                <a:solidFill>
                  <a:srgbClr val="FFFFFF"/>
                </a:solidFill>
                <a:latin typeface="Times New Roman"/>
                <a:cs typeface="Times New Roman"/>
              </a:rPr>
              <a:t>ρόλους</a:t>
            </a:r>
            <a:r>
              <a:rPr sz="1800" spc="-5" dirty="0">
                <a:solidFill>
                  <a:srgbClr val="FFFFFF"/>
                </a:solidFill>
                <a:latin typeface="Times New Roman"/>
                <a:cs typeface="Times New Roman"/>
              </a:rPr>
              <a:t> </a:t>
            </a:r>
            <a:r>
              <a:rPr sz="1800" dirty="0">
                <a:solidFill>
                  <a:srgbClr val="FFFFFF"/>
                </a:solidFill>
                <a:latin typeface="Times New Roman"/>
                <a:cs typeface="Times New Roman"/>
              </a:rPr>
              <a:t>σε</a:t>
            </a:r>
            <a:r>
              <a:rPr sz="1800" spc="-5" dirty="0">
                <a:solidFill>
                  <a:srgbClr val="FFFFFF"/>
                </a:solidFill>
                <a:latin typeface="Times New Roman"/>
                <a:cs typeface="Times New Roman"/>
              </a:rPr>
              <a:t> </a:t>
            </a:r>
            <a:r>
              <a:rPr sz="1800" dirty="0">
                <a:solidFill>
                  <a:srgbClr val="FFFFFF"/>
                </a:solidFill>
                <a:latin typeface="Times New Roman"/>
                <a:cs typeface="Times New Roman"/>
              </a:rPr>
              <a:t>κάθε</a:t>
            </a:r>
            <a:r>
              <a:rPr sz="1800" spc="-5" dirty="0">
                <a:solidFill>
                  <a:srgbClr val="FFFFFF"/>
                </a:solidFill>
                <a:latin typeface="Times New Roman"/>
                <a:cs typeface="Times New Roman"/>
              </a:rPr>
              <a:t> </a:t>
            </a:r>
            <a:r>
              <a:rPr sz="1800" dirty="0">
                <a:solidFill>
                  <a:srgbClr val="FFFFFF"/>
                </a:solidFill>
                <a:latin typeface="Times New Roman"/>
                <a:cs typeface="Times New Roman"/>
              </a:rPr>
              <a:t>ζευγάρι</a:t>
            </a:r>
            <a:r>
              <a:rPr sz="1800" spc="-5" dirty="0">
                <a:solidFill>
                  <a:srgbClr val="FFFFFF"/>
                </a:solidFill>
                <a:latin typeface="Times New Roman"/>
                <a:cs typeface="Times New Roman"/>
              </a:rPr>
              <a:t> </a:t>
            </a:r>
            <a:r>
              <a:rPr sz="1800" dirty="0">
                <a:solidFill>
                  <a:srgbClr val="FFFFFF"/>
                </a:solidFill>
                <a:latin typeface="Times New Roman"/>
                <a:cs typeface="Times New Roman"/>
              </a:rPr>
              <a:t>(φωτογράφος,</a:t>
            </a:r>
            <a:r>
              <a:rPr sz="1800" spc="-5" dirty="0">
                <a:solidFill>
                  <a:srgbClr val="FFFFFF"/>
                </a:solidFill>
                <a:latin typeface="Times New Roman"/>
                <a:cs typeface="Times New Roman"/>
              </a:rPr>
              <a:t> </a:t>
            </a:r>
            <a:r>
              <a:rPr sz="1800" dirty="0">
                <a:solidFill>
                  <a:srgbClr val="FFFFFF"/>
                </a:solidFill>
                <a:latin typeface="Times New Roman"/>
                <a:cs typeface="Times New Roman"/>
              </a:rPr>
              <a:t>υπεύθυνος</a:t>
            </a:r>
            <a:r>
              <a:rPr sz="1800" spc="-5" dirty="0">
                <a:solidFill>
                  <a:srgbClr val="FFFFFF"/>
                </a:solidFill>
                <a:latin typeface="Times New Roman"/>
                <a:cs typeface="Times New Roman"/>
              </a:rPr>
              <a:t> </a:t>
            </a:r>
            <a:r>
              <a:rPr sz="1800" dirty="0">
                <a:solidFill>
                  <a:srgbClr val="FFFFFF"/>
                </a:solidFill>
                <a:latin typeface="Times New Roman"/>
                <a:cs typeface="Times New Roman"/>
              </a:rPr>
              <a:t>σημειώσεων,</a:t>
            </a:r>
            <a:r>
              <a:rPr sz="1800" spc="-5" dirty="0">
                <a:solidFill>
                  <a:srgbClr val="FFFFFF"/>
                </a:solidFill>
                <a:latin typeface="Times New Roman"/>
                <a:cs typeface="Times New Roman"/>
              </a:rPr>
              <a:t> </a:t>
            </a:r>
            <a:r>
              <a:rPr sz="1800" dirty="0">
                <a:solidFill>
                  <a:srgbClr val="FFFFFF"/>
                </a:solidFill>
                <a:latin typeface="Times New Roman"/>
                <a:cs typeface="Times New Roman"/>
              </a:rPr>
              <a:t>συντονιστής</a:t>
            </a:r>
            <a:r>
              <a:rPr sz="1800" spc="-5" dirty="0">
                <a:solidFill>
                  <a:srgbClr val="FFFFFF"/>
                </a:solidFill>
                <a:latin typeface="Times New Roman"/>
                <a:cs typeface="Times New Roman"/>
              </a:rPr>
              <a:t> </a:t>
            </a:r>
            <a:r>
              <a:rPr sz="1800" dirty="0">
                <a:solidFill>
                  <a:srgbClr val="FFFFFF"/>
                </a:solidFill>
                <a:latin typeface="Times New Roman"/>
                <a:cs typeface="Times New Roman"/>
              </a:rPr>
              <a:t>συζήτησης)</a:t>
            </a:r>
            <a:r>
              <a:rPr sz="1800" spc="-5" dirty="0">
                <a:solidFill>
                  <a:srgbClr val="FFFFFF"/>
                </a:solidFill>
                <a:latin typeface="Times New Roman"/>
                <a:cs typeface="Times New Roman"/>
              </a:rPr>
              <a:t> </a:t>
            </a:r>
            <a:r>
              <a:rPr sz="1800" dirty="0">
                <a:solidFill>
                  <a:srgbClr val="FFFFFF"/>
                </a:solidFill>
                <a:latin typeface="Times New Roman"/>
                <a:cs typeface="Times New Roman"/>
              </a:rPr>
              <a:t>—</a:t>
            </a:r>
            <a:r>
              <a:rPr sz="1800" spc="-5" dirty="0">
                <a:solidFill>
                  <a:srgbClr val="FFFFFF"/>
                </a:solidFill>
                <a:latin typeface="Times New Roman"/>
                <a:cs typeface="Times New Roman"/>
              </a:rPr>
              <a:t> </a:t>
            </a:r>
            <a:r>
              <a:rPr sz="1800" dirty="0">
                <a:solidFill>
                  <a:srgbClr val="FFFFFF"/>
                </a:solidFill>
                <a:latin typeface="Times New Roman"/>
                <a:cs typeface="Times New Roman"/>
              </a:rPr>
              <a:t>έτσι</a:t>
            </a:r>
            <a:r>
              <a:rPr sz="1800" spc="-5" dirty="0">
                <a:solidFill>
                  <a:srgbClr val="FFFFFF"/>
                </a:solidFill>
                <a:latin typeface="Times New Roman"/>
                <a:cs typeface="Times New Roman"/>
              </a:rPr>
              <a:t> </a:t>
            </a:r>
            <a:r>
              <a:rPr sz="1800" dirty="0">
                <a:solidFill>
                  <a:srgbClr val="FFFFFF"/>
                </a:solidFill>
                <a:latin typeface="Times New Roman"/>
                <a:cs typeface="Times New Roman"/>
              </a:rPr>
              <a:t>η</a:t>
            </a:r>
            <a:r>
              <a:rPr sz="1800" spc="-5" dirty="0">
                <a:solidFill>
                  <a:srgbClr val="FFFFFF"/>
                </a:solidFill>
                <a:latin typeface="Times New Roman"/>
                <a:cs typeface="Times New Roman"/>
              </a:rPr>
              <a:t> </a:t>
            </a:r>
            <a:r>
              <a:rPr sz="1800" dirty="0">
                <a:solidFill>
                  <a:srgbClr val="FFFFFF"/>
                </a:solidFill>
                <a:latin typeface="Times New Roman"/>
                <a:cs typeface="Times New Roman"/>
              </a:rPr>
              <a:t>δραστηριότητα</a:t>
            </a:r>
            <a:r>
              <a:rPr sz="1800" spc="-5" dirty="0">
                <a:solidFill>
                  <a:srgbClr val="FFFFFF"/>
                </a:solidFill>
                <a:latin typeface="Times New Roman"/>
                <a:cs typeface="Times New Roman"/>
              </a:rPr>
              <a:t> </a:t>
            </a:r>
            <a:r>
              <a:rPr sz="1800" dirty="0">
                <a:solidFill>
                  <a:srgbClr val="FFFFFF"/>
                </a:solidFill>
                <a:latin typeface="Times New Roman"/>
                <a:cs typeface="Times New Roman"/>
              </a:rPr>
              <a:t>παραμένει</a:t>
            </a:r>
            <a:r>
              <a:rPr sz="1800" spc="-5" dirty="0">
                <a:solidFill>
                  <a:srgbClr val="FFFFFF"/>
                </a:solidFill>
                <a:latin typeface="Times New Roman"/>
                <a:cs typeface="Times New Roman"/>
              </a:rPr>
              <a:t> </a:t>
            </a:r>
            <a:r>
              <a:rPr sz="1800" spc="-10" dirty="0">
                <a:solidFill>
                  <a:srgbClr val="FFFFFF"/>
                </a:solidFill>
                <a:latin typeface="Times New Roman"/>
                <a:cs typeface="Times New Roman"/>
              </a:rPr>
              <a:t>παραγωγική, </a:t>
            </a:r>
            <a:r>
              <a:rPr sz="1800" dirty="0">
                <a:solidFill>
                  <a:srgbClr val="FFFFFF"/>
                </a:solidFill>
                <a:latin typeface="Times New Roman"/>
                <a:cs typeface="Times New Roman"/>
              </a:rPr>
              <a:t>ενώ</a:t>
            </a:r>
            <a:r>
              <a:rPr sz="1800" spc="-15" dirty="0">
                <a:solidFill>
                  <a:srgbClr val="FFFFFF"/>
                </a:solidFill>
                <a:latin typeface="Times New Roman"/>
                <a:cs typeface="Times New Roman"/>
              </a:rPr>
              <a:t> </a:t>
            </a:r>
            <a:r>
              <a:rPr sz="1800" dirty="0">
                <a:solidFill>
                  <a:srgbClr val="FFFFFF"/>
                </a:solidFill>
                <a:latin typeface="Times New Roman"/>
                <a:cs typeface="Times New Roman"/>
              </a:rPr>
              <a:t>δίνεται</a:t>
            </a:r>
            <a:r>
              <a:rPr sz="1800" spc="-10" dirty="0">
                <a:solidFill>
                  <a:srgbClr val="FFFFFF"/>
                </a:solidFill>
                <a:latin typeface="Times New Roman"/>
                <a:cs typeface="Times New Roman"/>
              </a:rPr>
              <a:t> </a:t>
            </a:r>
            <a:r>
              <a:rPr sz="1800" dirty="0">
                <a:solidFill>
                  <a:srgbClr val="FFFFFF"/>
                </a:solidFill>
                <a:latin typeface="Times New Roman"/>
                <a:cs typeface="Times New Roman"/>
              </a:rPr>
              <a:t>σε</a:t>
            </a:r>
            <a:r>
              <a:rPr sz="1800" spc="-10" dirty="0">
                <a:solidFill>
                  <a:srgbClr val="FFFFFF"/>
                </a:solidFill>
                <a:latin typeface="Times New Roman"/>
                <a:cs typeface="Times New Roman"/>
              </a:rPr>
              <a:t> </a:t>
            </a:r>
            <a:r>
              <a:rPr sz="1800" dirty="0">
                <a:solidFill>
                  <a:srgbClr val="FFFFFF"/>
                </a:solidFill>
                <a:latin typeface="Times New Roman"/>
                <a:cs typeface="Times New Roman"/>
              </a:rPr>
              <a:t>όλους</a:t>
            </a:r>
            <a:r>
              <a:rPr sz="1800" spc="-10" dirty="0">
                <a:solidFill>
                  <a:srgbClr val="FFFFFF"/>
                </a:solidFill>
                <a:latin typeface="Times New Roman"/>
                <a:cs typeface="Times New Roman"/>
              </a:rPr>
              <a:t> </a:t>
            </a:r>
            <a:r>
              <a:rPr sz="1800" dirty="0">
                <a:solidFill>
                  <a:srgbClr val="FFFFFF"/>
                </a:solidFill>
                <a:latin typeface="Times New Roman"/>
                <a:cs typeface="Times New Roman"/>
              </a:rPr>
              <a:t>η</a:t>
            </a:r>
            <a:r>
              <a:rPr sz="1800" spc="-10" dirty="0">
                <a:solidFill>
                  <a:srgbClr val="FFFFFF"/>
                </a:solidFill>
                <a:latin typeface="Times New Roman"/>
                <a:cs typeface="Times New Roman"/>
              </a:rPr>
              <a:t> </a:t>
            </a:r>
            <a:r>
              <a:rPr sz="1800" dirty="0">
                <a:solidFill>
                  <a:srgbClr val="FFFFFF"/>
                </a:solidFill>
                <a:latin typeface="Times New Roman"/>
                <a:cs typeface="Times New Roman"/>
              </a:rPr>
              <a:t>ευκαιρία</a:t>
            </a:r>
            <a:r>
              <a:rPr sz="1800" spc="-10" dirty="0">
                <a:solidFill>
                  <a:srgbClr val="FFFFFF"/>
                </a:solidFill>
                <a:latin typeface="Times New Roman"/>
                <a:cs typeface="Times New Roman"/>
              </a:rPr>
              <a:t> </a:t>
            </a:r>
            <a:r>
              <a:rPr sz="1800" dirty="0">
                <a:solidFill>
                  <a:srgbClr val="FFFFFF"/>
                </a:solidFill>
                <a:latin typeface="Times New Roman"/>
                <a:cs typeface="Times New Roman"/>
              </a:rPr>
              <a:t>να</a:t>
            </a:r>
            <a:r>
              <a:rPr sz="1800" spc="-10" dirty="0">
                <a:solidFill>
                  <a:srgbClr val="FFFFFF"/>
                </a:solidFill>
                <a:latin typeface="Times New Roman"/>
                <a:cs typeface="Times New Roman"/>
              </a:rPr>
              <a:t> </a:t>
            </a:r>
            <a:r>
              <a:rPr sz="1800" dirty="0">
                <a:solidFill>
                  <a:srgbClr val="FFFFFF"/>
                </a:solidFill>
                <a:latin typeface="Times New Roman"/>
                <a:cs typeface="Times New Roman"/>
              </a:rPr>
              <a:t>συνεισφέρουν</a:t>
            </a:r>
            <a:r>
              <a:rPr sz="1800" spc="-10" dirty="0">
                <a:solidFill>
                  <a:srgbClr val="FFFFFF"/>
                </a:solidFill>
                <a:latin typeface="Times New Roman"/>
                <a:cs typeface="Times New Roman"/>
              </a:rPr>
              <a:t> </a:t>
            </a:r>
            <a:r>
              <a:rPr sz="1800" dirty="0">
                <a:solidFill>
                  <a:srgbClr val="FFFFFF"/>
                </a:solidFill>
                <a:latin typeface="Times New Roman"/>
                <a:cs typeface="Times New Roman"/>
              </a:rPr>
              <a:t>με</a:t>
            </a:r>
            <a:r>
              <a:rPr sz="1800" spc="-10" dirty="0">
                <a:solidFill>
                  <a:srgbClr val="FFFFFF"/>
                </a:solidFill>
                <a:latin typeface="Times New Roman"/>
                <a:cs typeface="Times New Roman"/>
              </a:rPr>
              <a:t> νόημα</a:t>
            </a:r>
            <a:endParaRPr sz="1800">
              <a:latin typeface="Times New Roman"/>
              <a:cs typeface="Times New Roman"/>
            </a:endParaRPr>
          </a:p>
          <a:p>
            <a:pPr marL="527050" marR="555625" indent="-287020">
              <a:lnSpc>
                <a:spcPct val="100000"/>
              </a:lnSpc>
              <a:spcBef>
                <a:spcPts val="5"/>
              </a:spcBef>
              <a:buFont typeface="Arial"/>
              <a:buChar char="•"/>
              <a:tabLst>
                <a:tab pos="527050" algn="l"/>
              </a:tabLst>
            </a:pPr>
            <a:r>
              <a:rPr sz="1800" dirty="0">
                <a:solidFill>
                  <a:srgbClr val="FFFFFF"/>
                </a:solidFill>
                <a:latin typeface="Times New Roman"/>
                <a:cs typeface="Times New Roman"/>
              </a:rPr>
              <a:t>Πριν</a:t>
            </a:r>
            <a:r>
              <a:rPr sz="1800" spc="-10" dirty="0">
                <a:solidFill>
                  <a:srgbClr val="FFFFFF"/>
                </a:solidFill>
                <a:latin typeface="Times New Roman"/>
                <a:cs typeface="Times New Roman"/>
              </a:rPr>
              <a:t> </a:t>
            </a:r>
            <a:r>
              <a:rPr sz="1800" dirty="0">
                <a:solidFill>
                  <a:srgbClr val="FFFFFF"/>
                </a:solidFill>
                <a:latin typeface="Times New Roman"/>
                <a:cs typeface="Times New Roman"/>
              </a:rPr>
              <a:t>από</a:t>
            </a:r>
            <a:r>
              <a:rPr sz="1800" spc="-5" dirty="0">
                <a:solidFill>
                  <a:srgbClr val="FFFFFF"/>
                </a:solidFill>
                <a:latin typeface="Times New Roman"/>
                <a:cs typeface="Times New Roman"/>
              </a:rPr>
              <a:t> </a:t>
            </a:r>
            <a:r>
              <a:rPr sz="1800" dirty="0">
                <a:solidFill>
                  <a:srgbClr val="FFFFFF"/>
                </a:solidFill>
                <a:latin typeface="Times New Roman"/>
                <a:cs typeface="Times New Roman"/>
              </a:rPr>
              <a:t>οποιαδήποτε</a:t>
            </a:r>
            <a:r>
              <a:rPr sz="1800" spc="-5" dirty="0">
                <a:solidFill>
                  <a:srgbClr val="FFFFFF"/>
                </a:solidFill>
                <a:latin typeface="Times New Roman"/>
                <a:cs typeface="Times New Roman"/>
              </a:rPr>
              <a:t> </a:t>
            </a:r>
            <a:r>
              <a:rPr sz="1800" dirty="0">
                <a:solidFill>
                  <a:srgbClr val="FFFFFF"/>
                </a:solidFill>
                <a:latin typeface="Times New Roman"/>
                <a:cs typeface="Times New Roman"/>
              </a:rPr>
              <a:t>φωτογραφική</a:t>
            </a:r>
            <a:r>
              <a:rPr sz="1800" spc="-5" dirty="0">
                <a:solidFill>
                  <a:srgbClr val="FFFFFF"/>
                </a:solidFill>
                <a:latin typeface="Times New Roman"/>
                <a:cs typeface="Times New Roman"/>
              </a:rPr>
              <a:t> </a:t>
            </a:r>
            <a:r>
              <a:rPr sz="1800" dirty="0">
                <a:solidFill>
                  <a:srgbClr val="FFFFFF"/>
                </a:solidFill>
                <a:latin typeface="Times New Roman"/>
                <a:cs typeface="Times New Roman"/>
              </a:rPr>
              <a:t>δραστηριότητα,</a:t>
            </a:r>
            <a:r>
              <a:rPr sz="1800" spc="-10" dirty="0">
                <a:solidFill>
                  <a:srgbClr val="FFFFFF"/>
                </a:solidFill>
                <a:latin typeface="Times New Roman"/>
                <a:cs typeface="Times New Roman"/>
              </a:rPr>
              <a:t> </a:t>
            </a:r>
            <a:r>
              <a:rPr sz="1800" dirty="0">
                <a:solidFill>
                  <a:srgbClr val="FFFFFF"/>
                </a:solidFill>
                <a:latin typeface="Times New Roman"/>
                <a:cs typeface="Times New Roman"/>
              </a:rPr>
              <a:t>εξηγήστε</a:t>
            </a:r>
            <a:r>
              <a:rPr sz="1800" spc="-5" dirty="0">
                <a:solidFill>
                  <a:srgbClr val="FFFFFF"/>
                </a:solidFill>
                <a:latin typeface="Times New Roman"/>
                <a:cs typeface="Times New Roman"/>
              </a:rPr>
              <a:t> </a:t>
            </a:r>
            <a:r>
              <a:rPr sz="1800" dirty="0">
                <a:solidFill>
                  <a:srgbClr val="FFFFFF"/>
                </a:solidFill>
                <a:latin typeface="Times New Roman"/>
                <a:cs typeface="Times New Roman"/>
              </a:rPr>
              <a:t>τις</a:t>
            </a:r>
            <a:r>
              <a:rPr sz="1800" spc="-5" dirty="0">
                <a:solidFill>
                  <a:srgbClr val="FFFFFF"/>
                </a:solidFill>
                <a:latin typeface="Times New Roman"/>
                <a:cs typeface="Times New Roman"/>
              </a:rPr>
              <a:t> </a:t>
            </a:r>
            <a:r>
              <a:rPr sz="1800" dirty="0">
                <a:solidFill>
                  <a:srgbClr val="FFFFFF"/>
                </a:solidFill>
                <a:latin typeface="Times New Roman"/>
                <a:cs typeface="Times New Roman"/>
              </a:rPr>
              <a:t>επιλογές</a:t>
            </a:r>
            <a:r>
              <a:rPr sz="1800" spc="-5" dirty="0">
                <a:solidFill>
                  <a:srgbClr val="FFFFFF"/>
                </a:solidFill>
                <a:latin typeface="Times New Roman"/>
                <a:cs typeface="Times New Roman"/>
              </a:rPr>
              <a:t> </a:t>
            </a:r>
            <a:r>
              <a:rPr sz="1800" dirty="0">
                <a:solidFill>
                  <a:srgbClr val="FFFFFF"/>
                </a:solidFill>
                <a:latin typeface="Times New Roman"/>
                <a:cs typeface="Times New Roman"/>
              </a:rPr>
              <a:t>συμμετοχής</a:t>
            </a:r>
            <a:r>
              <a:rPr sz="1800" spc="-5" dirty="0">
                <a:solidFill>
                  <a:srgbClr val="FFFFFF"/>
                </a:solidFill>
                <a:latin typeface="Times New Roman"/>
                <a:cs typeface="Times New Roman"/>
              </a:rPr>
              <a:t> </a:t>
            </a:r>
            <a:r>
              <a:rPr sz="1800" dirty="0">
                <a:solidFill>
                  <a:srgbClr val="FFFFFF"/>
                </a:solidFill>
                <a:latin typeface="Times New Roman"/>
                <a:cs typeface="Times New Roman"/>
              </a:rPr>
              <a:t>(βλ.</a:t>
            </a:r>
            <a:r>
              <a:rPr sz="1800" spc="-10" dirty="0">
                <a:solidFill>
                  <a:srgbClr val="FFFFFF"/>
                </a:solidFill>
                <a:latin typeface="Times New Roman"/>
                <a:cs typeface="Times New Roman"/>
              </a:rPr>
              <a:t> </a:t>
            </a:r>
            <a:r>
              <a:rPr sz="1800" dirty="0">
                <a:solidFill>
                  <a:srgbClr val="FFFFFF"/>
                </a:solidFill>
                <a:latin typeface="Times New Roman"/>
                <a:cs typeface="Times New Roman"/>
              </a:rPr>
              <a:t>συμβουλή</a:t>
            </a:r>
            <a:r>
              <a:rPr sz="1800" spc="-5" dirty="0">
                <a:solidFill>
                  <a:srgbClr val="FFFFFF"/>
                </a:solidFill>
                <a:latin typeface="Times New Roman"/>
                <a:cs typeface="Times New Roman"/>
              </a:rPr>
              <a:t> </a:t>
            </a:r>
            <a:r>
              <a:rPr sz="1800" dirty="0">
                <a:solidFill>
                  <a:srgbClr val="FFFFFF"/>
                </a:solidFill>
                <a:latin typeface="Times New Roman"/>
                <a:cs typeface="Times New Roman"/>
              </a:rPr>
              <a:t>της</a:t>
            </a:r>
            <a:r>
              <a:rPr sz="1800" spc="-5" dirty="0">
                <a:solidFill>
                  <a:srgbClr val="FFFFFF"/>
                </a:solidFill>
                <a:latin typeface="Times New Roman"/>
                <a:cs typeface="Times New Roman"/>
              </a:rPr>
              <a:t> </a:t>
            </a:r>
            <a:r>
              <a:rPr sz="1800" dirty="0">
                <a:solidFill>
                  <a:srgbClr val="FFFFFF"/>
                </a:solidFill>
                <a:latin typeface="Times New Roman"/>
                <a:cs typeface="Times New Roman"/>
              </a:rPr>
              <a:t>Ενότητας</a:t>
            </a:r>
            <a:r>
              <a:rPr sz="1800" spc="-5" dirty="0">
                <a:solidFill>
                  <a:srgbClr val="FFFFFF"/>
                </a:solidFill>
                <a:latin typeface="Times New Roman"/>
                <a:cs typeface="Times New Roman"/>
              </a:rPr>
              <a:t> </a:t>
            </a:r>
            <a:r>
              <a:rPr sz="1800" dirty="0">
                <a:solidFill>
                  <a:srgbClr val="FFFFFF"/>
                </a:solidFill>
                <a:latin typeface="Times New Roman"/>
                <a:cs typeface="Times New Roman"/>
              </a:rPr>
              <a:t>3),</a:t>
            </a:r>
            <a:r>
              <a:rPr sz="1800" spc="-10" dirty="0">
                <a:solidFill>
                  <a:srgbClr val="FFFFFF"/>
                </a:solidFill>
                <a:latin typeface="Times New Roman"/>
                <a:cs typeface="Times New Roman"/>
              </a:rPr>
              <a:t> </a:t>
            </a:r>
            <a:r>
              <a:rPr sz="1800" dirty="0">
                <a:solidFill>
                  <a:srgbClr val="FFFFFF"/>
                </a:solidFill>
                <a:latin typeface="Times New Roman"/>
                <a:cs typeface="Times New Roman"/>
              </a:rPr>
              <a:t>κάτι</a:t>
            </a:r>
            <a:r>
              <a:rPr sz="1800" spc="-5" dirty="0">
                <a:solidFill>
                  <a:srgbClr val="FFFFFF"/>
                </a:solidFill>
                <a:latin typeface="Times New Roman"/>
                <a:cs typeface="Times New Roman"/>
              </a:rPr>
              <a:t> </a:t>
            </a:r>
            <a:r>
              <a:rPr sz="1800" dirty="0">
                <a:solidFill>
                  <a:srgbClr val="FFFFFF"/>
                </a:solidFill>
                <a:latin typeface="Times New Roman"/>
                <a:cs typeface="Times New Roman"/>
              </a:rPr>
              <a:t>που</a:t>
            </a:r>
            <a:r>
              <a:rPr sz="1800" spc="-5" dirty="0">
                <a:solidFill>
                  <a:srgbClr val="FFFFFF"/>
                </a:solidFill>
                <a:latin typeface="Times New Roman"/>
                <a:cs typeface="Times New Roman"/>
              </a:rPr>
              <a:t> </a:t>
            </a:r>
            <a:r>
              <a:rPr sz="1800" dirty="0">
                <a:solidFill>
                  <a:srgbClr val="FFFFFF"/>
                </a:solidFill>
                <a:latin typeface="Times New Roman"/>
                <a:cs typeface="Times New Roman"/>
              </a:rPr>
              <a:t>είναι</a:t>
            </a:r>
            <a:r>
              <a:rPr sz="1800" spc="-5" dirty="0">
                <a:solidFill>
                  <a:srgbClr val="FFFFFF"/>
                </a:solidFill>
                <a:latin typeface="Times New Roman"/>
                <a:cs typeface="Times New Roman"/>
              </a:rPr>
              <a:t> </a:t>
            </a:r>
            <a:r>
              <a:rPr sz="1800" dirty="0">
                <a:solidFill>
                  <a:srgbClr val="FFFFFF"/>
                </a:solidFill>
                <a:latin typeface="Times New Roman"/>
                <a:cs typeface="Times New Roman"/>
              </a:rPr>
              <a:t>ιδιαίτερα</a:t>
            </a:r>
            <a:r>
              <a:rPr sz="1800" spc="-5" dirty="0">
                <a:solidFill>
                  <a:srgbClr val="FFFFFF"/>
                </a:solidFill>
                <a:latin typeface="Times New Roman"/>
                <a:cs typeface="Times New Roman"/>
              </a:rPr>
              <a:t> </a:t>
            </a:r>
            <a:r>
              <a:rPr sz="1800" spc="-10" dirty="0">
                <a:solidFill>
                  <a:srgbClr val="FFFFFF"/>
                </a:solidFill>
                <a:latin typeface="Times New Roman"/>
                <a:cs typeface="Times New Roman"/>
              </a:rPr>
              <a:t>σημαντικό </a:t>
            </a:r>
            <a:r>
              <a:rPr sz="1800" dirty="0">
                <a:solidFill>
                  <a:srgbClr val="FFFFFF"/>
                </a:solidFill>
                <a:latin typeface="Times New Roman"/>
                <a:cs typeface="Times New Roman"/>
              </a:rPr>
              <a:t>όταν</a:t>
            </a:r>
            <a:r>
              <a:rPr sz="1800" spc="-5" dirty="0">
                <a:solidFill>
                  <a:srgbClr val="FFFFFF"/>
                </a:solidFill>
                <a:latin typeface="Times New Roman"/>
                <a:cs typeface="Times New Roman"/>
              </a:rPr>
              <a:t> </a:t>
            </a:r>
            <a:r>
              <a:rPr sz="1800" dirty="0">
                <a:solidFill>
                  <a:srgbClr val="FFFFFF"/>
                </a:solidFill>
                <a:latin typeface="Times New Roman"/>
                <a:cs typeface="Times New Roman"/>
              </a:rPr>
              <a:t>εργάζεστε</a:t>
            </a:r>
            <a:r>
              <a:rPr sz="1800" spc="-5" dirty="0">
                <a:solidFill>
                  <a:srgbClr val="FFFFFF"/>
                </a:solidFill>
                <a:latin typeface="Times New Roman"/>
                <a:cs typeface="Times New Roman"/>
              </a:rPr>
              <a:t> </a:t>
            </a:r>
            <a:r>
              <a:rPr sz="1800" dirty="0">
                <a:solidFill>
                  <a:srgbClr val="FFFFFF"/>
                </a:solidFill>
                <a:latin typeface="Times New Roman"/>
                <a:cs typeface="Times New Roman"/>
              </a:rPr>
              <a:t>σε εξωτερικούς</a:t>
            </a:r>
            <a:r>
              <a:rPr sz="1800" spc="-5" dirty="0">
                <a:solidFill>
                  <a:srgbClr val="FFFFFF"/>
                </a:solidFill>
                <a:latin typeface="Times New Roman"/>
                <a:cs typeface="Times New Roman"/>
              </a:rPr>
              <a:t> </a:t>
            </a:r>
            <a:r>
              <a:rPr sz="1800" dirty="0">
                <a:solidFill>
                  <a:srgbClr val="FFFFFF"/>
                </a:solidFill>
                <a:latin typeface="Times New Roman"/>
                <a:cs typeface="Times New Roman"/>
              </a:rPr>
              <a:t>δημόσιους </a:t>
            </a:r>
            <a:r>
              <a:rPr sz="1800" spc="-10" dirty="0">
                <a:solidFill>
                  <a:srgbClr val="FFFFFF"/>
                </a:solidFill>
                <a:latin typeface="Times New Roman"/>
                <a:cs typeface="Times New Roman"/>
              </a:rPr>
              <a:t>χώρους</a:t>
            </a:r>
            <a:endParaRPr sz="1800">
              <a:latin typeface="Times New Roman"/>
              <a:cs typeface="Times New Roman"/>
            </a:endParaRPr>
          </a:p>
          <a:p>
            <a:pPr marL="527050" marR="264160" indent="-287020">
              <a:lnSpc>
                <a:spcPct val="100000"/>
              </a:lnSpc>
              <a:buFont typeface="Arial"/>
              <a:buChar char="•"/>
              <a:tabLst>
                <a:tab pos="527050" algn="l"/>
              </a:tabLst>
            </a:pPr>
            <a:r>
              <a:rPr sz="1800" dirty="0">
                <a:solidFill>
                  <a:srgbClr val="FFFFFF"/>
                </a:solidFill>
                <a:latin typeface="Times New Roman"/>
                <a:cs typeface="Times New Roman"/>
              </a:rPr>
              <a:t>Όπως</a:t>
            </a:r>
            <a:r>
              <a:rPr sz="1800" spc="-25" dirty="0">
                <a:solidFill>
                  <a:srgbClr val="FFFFFF"/>
                </a:solidFill>
                <a:latin typeface="Times New Roman"/>
                <a:cs typeface="Times New Roman"/>
              </a:rPr>
              <a:t> </a:t>
            </a:r>
            <a:r>
              <a:rPr sz="1800" dirty="0">
                <a:solidFill>
                  <a:srgbClr val="FFFFFF"/>
                </a:solidFill>
                <a:latin typeface="Times New Roman"/>
                <a:cs typeface="Times New Roman"/>
              </a:rPr>
              <a:t>και</a:t>
            </a:r>
            <a:r>
              <a:rPr sz="1800" spc="-20" dirty="0">
                <a:solidFill>
                  <a:srgbClr val="FFFFFF"/>
                </a:solidFill>
                <a:latin typeface="Times New Roman"/>
                <a:cs typeface="Times New Roman"/>
              </a:rPr>
              <a:t> </a:t>
            </a:r>
            <a:r>
              <a:rPr sz="1800" dirty="0">
                <a:solidFill>
                  <a:srgbClr val="FFFFFF"/>
                </a:solidFill>
                <a:latin typeface="Times New Roman"/>
                <a:cs typeface="Times New Roman"/>
              </a:rPr>
              <a:t>στην</a:t>
            </a:r>
            <a:r>
              <a:rPr sz="1800" spc="-25" dirty="0">
                <a:solidFill>
                  <a:srgbClr val="FFFFFF"/>
                </a:solidFill>
                <a:latin typeface="Times New Roman"/>
                <a:cs typeface="Times New Roman"/>
              </a:rPr>
              <a:t> </a:t>
            </a:r>
            <a:r>
              <a:rPr sz="1800" dirty="0">
                <a:solidFill>
                  <a:srgbClr val="FFFFFF"/>
                </a:solidFill>
                <a:latin typeface="Times New Roman"/>
                <a:cs typeface="Times New Roman"/>
              </a:rPr>
              <a:t>Ενότητα</a:t>
            </a:r>
            <a:r>
              <a:rPr sz="1800" spc="-20" dirty="0">
                <a:solidFill>
                  <a:srgbClr val="FFFFFF"/>
                </a:solidFill>
                <a:latin typeface="Times New Roman"/>
                <a:cs typeface="Times New Roman"/>
              </a:rPr>
              <a:t> </a:t>
            </a:r>
            <a:r>
              <a:rPr sz="1800" dirty="0">
                <a:solidFill>
                  <a:srgbClr val="FFFFFF"/>
                </a:solidFill>
                <a:latin typeface="Times New Roman"/>
                <a:cs typeface="Times New Roman"/>
              </a:rPr>
              <a:t>3:</a:t>
            </a:r>
            <a:r>
              <a:rPr sz="1800" spc="-25" dirty="0">
                <a:solidFill>
                  <a:srgbClr val="FFFFFF"/>
                </a:solidFill>
                <a:latin typeface="Times New Roman"/>
                <a:cs typeface="Times New Roman"/>
              </a:rPr>
              <a:t> </a:t>
            </a:r>
            <a:r>
              <a:rPr sz="1800" dirty="0">
                <a:solidFill>
                  <a:srgbClr val="FFFFFF"/>
                </a:solidFill>
                <a:latin typeface="Times New Roman"/>
                <a:cs typeface="Times New Roman"/>
              </a:rPr>
              <a:t>οι</a:t>
            </a:r>
            <a:r>
              <a:rPr sz="1800" spc="-20" dirty="0">
                <a:solidFill>
                  <a:srgbClr val="FFFFFF"/>
                </a:solidFill>
                <a:latin typeface="Times New Roman"/>
                <a:cs typeface="Times New Roman"/>
              </a:rPr>
              <a:t> </a:t>
            </a:r>
            <a:r>
              <a:rPr sz="1800" dirty="0">
                <a:solidFill>
                  <a:srgbClr val="FFFFFF"/>
                </a:solidFill>
                <a:latin typeface="Times New Roman"/>
                <a:cs typeface="Times New Roman"/>
              </a:rPr>
              <a:t>ηλικιωμένοι</a:t>
            </a:r>
            <a:r>
              <a:rPr sz="1800" spc="-25" dirty="0">
                <a:solidFill>
                  <a:srgbClr val="FFFFFF"/>
                </a:solidFill>
                <a:latin typeface="Times New Roman"/>
                <a:cs typeface="Times New Roman"/>
              </a:rPr>
              <a:t> </a:t>
            </a:r>
            <a:r>
              <a:rPr sz="1800" dirty="0">
                <a:solidFill>
                  <a:srgbClr val="FFFFFF"/>
                </a:solidFill>
                <a:latin typeface="Times New Roman"/>
                <a:cs typeface="Times New Roman"/>
              </a:rPr>
              <a:t>ενδέχεται</a:t>
            </a:r>
            <a:r>
              <a:rPr sz="1800" spc="-20" dirty="0">
                <a:solidFill>
                  <a:srgbClr val="FFFFFF"/>
                </a:solidFill>
                <a:latin typeface="Times New Roman"/>
                <a:cs typeface="Times New Roman"/>
              </a:rPr>
              <a:t> </a:t>
            </a:r>
            <a:r>
              <a:rPr sz="1800" dirty="0">
                <a:solidFill>
                  <a:srgbClr val="FFFFFF"/>
                </a:solidFill>
                <a:latin typeface="Times New Roman"/>
                <a:cs typeface="Times New Roman"/>
              </a:rPr>
              <a:t>να</a:t>
            </a:r>
            <a:r>
              <a:rPr sz="1800" spc="-25" dirty="0">
                <a:solidFill>
                  <a:srgbClr val="FFFFFF"/>
                </a:solidFill>
                <a:latin typeface="Times New Roman"/>
                <a:cs typeface="Times New Roman"/>
              </a:rPr>
              <a:t> </a:t>
            </a:r>
            <a:r>
              <a:rPr sz="1800" dirty="0">
                <a:solidFill>
                  <a:srgbClr val="FFFFFF"/>
                </a:solidFill>
                <a:latin typeface="Times New Roman"/>
                <a:cs typeface="Times New Roman"/>
              </a:rPr>
              <a:t>φέρουν</a:t>
            </a:r>
            <a:r>
              <a:rPr sz="1800" spc="-20" dirty="0">
                <a:solidFill>
                  <a:srgbClr val="FFFFFF"/>
                </a:solidFill>
                <a:latin typeface="Times New Roman"/>
                <a:cs typeface="Times New Roman"/>
              </a:rPr>
              <a:t> </a:t>
            </a:r>
            <a:r>
              <a:rPr sz="1800" dirty="0">
                <a:solidFill>
                  <a:srgbClr val="FFFFFF"/>
                </a:solidFill>
                <a:latin typeface="Times New Roman"/>
                <a:cs typeface="Times New Roman"/>
              </a:rPr>
              <a:t>πιο</a:t>
            </a:r>
            <a:r>
              <a:rPr sz="1800" spc="-25" dirty="0">
                <a:solidFill>
                  <a:srgbClr val="FFFFFF"/>
                </a:solidFill>
                <a:latin typeface="Times New Roman"/>
                <a:cs typeface="Times New Roman"/>
              </a:rPr>
              <a:t> </a:t>
            </a:r>
            <a:r>
              <a:rPr sz="1800" dirty="0">
                <a:solidFill>
                  <a:srgbClr val="FFFFFF"/>
                </a:solidFill>
                <a:latin typeface="Times New Roman"/>
                <a:cs typeface="Times New Roman"/>
              </a:rPr>
              <a:t>προσωπικό</a:t>
            </a:r>
            <a:r>
              <a:rPr sz="1800" spc="-20" dirty="0">
                <a:solidFill>
                  <a:srgbClr val="FFFFFF"/>
                </a:solidFill>
                <a:latin typeface="Times New Roman"/>
                <a:cs typeface="Times New Roman"/>
              </a:rPr>
              <a:t> </a:t>
            </a:r>
            <a:r>
              <a:rPr sz="1800" dirty="0">
                <a:solidFill>
                  <a:srgbClr val="FFFFFF"/>
                </a:solidFill>
                <a:latin typeface="Times New Roman"/>
                <a:cs typeface="Times New Roman"/>
              </a:rPr>
              <a:t>υλικό</a:t>
            </a:r>
            <a:r>
              <a:rPr sz="1800" spc="-25" dirty="0">
                <a:solidFill>
                  <a:srgbClr val="FFFFFF"/>
                </a:solidFill>
                <a:latin typeface="Times New Roman"/>
                <a:cs typeface="Times New Roman"/>
              </a:rPr>
              <a:t> </a:t>
            </a:r>
            <a:r>
              <a:rPr sz="1800" dirty="0">
                <a:solidFill>
                  <a:srgbClr val="FFFFFF"/>
                </a:solidFill>
                <a:latin typeface="Times New Roman"/>
                <a:cs typeface="Times New Roman"/>
              </a:rPr>
              <a:t>από</a:t>
            </a:r>
            <a:r>
              <a:rPr sz="1800" spc="-20" dirty="0">
                <a:solidFill>
                  <a:srgbClr val="FFFFFF"/>
                </a:solidFill>
                <a:latin typeface="Times New Roman"/>
                <a:cs typeface="Times New Roman"/>
              </a:rPr>
              <a:t> </a:t>
            </a:r>
            <a:r>
              <a:rPr sz="1800" dirty="0">
                <a:solidFill>
                  <a:srgbClr val="FFFFFF"/>
                </a:solidFill>
                <a:latin typeface="Times New Roman"/>
                <a:cs typeface="Times New Roman"/>
              </a:rPr>
              <a:t>το</a:t>
            </a:r>
            <a:r>
              <a:rPr sz="1800" spc="-25" dirty="0">
                <a:solidFill>
                  <a:srgbClr val="FFFFFF"/>
                </a:solidFill>
                <a:latin typeface="Times New Roman"/>
                <a:cs typeface="Times New Roman"/>
              </a:rPr>
              <a:t> </a:t>
            </a:r>
            <a:r>
              <a:rPr sz="1800" dirty="0">
                <a:solidFill>
                  <a:srgbClr val="FFFFFF"/>
                </a:solidFill>
                <a:latin typeface="Times New Roman"/>
                <a:cs typeface="Times New Roman"/>
              </a:rPr>
              <a:t>αναμενόμενο.</a:t>
            </a:r>
            <a:r>
              <a:rPr sz="1800" spc="-20" dirty="0">
                <a:solidFill>
                  <a:srgbClr val="FFFFFF"/>
                </a:solidFill>
                <a:latin typeface="Times New Roman"/>
                <a:cs typeface="Times New Roman"/>
              </a:rPr>
              <a:t> </a:t>
            </a:r>
            <a:r>
              <a:rPr sz="1800" dirty="0">
                <a:solidFill>
                  <a:srgbClr val="FFFFFF"/>
                </a:solidFill>
                <a:latin typeface="Times New Roman"/>
                <a:cs typeface="Times New Roman"/>
              </a:rPr>
              <a:t>Καθορίστε</a:t>
            </a:r>
            <a:r>
              <a:rPr sz="1800" spc="-20" dirty="0">
                <a:solidFill>
                  <a:srgbClr val="FFFFFF"/>
                </a:solidFill>
                <a:latin typeface="Times New Roman"/>
                <a:cs typeface="Times New Roman"/>
              </a:rPr>
              <a:t> </a:t>
            </a:r>
            <a:r>
              <a:rPr sz="1800" dirty="0">
                <a:solidFill>
                  <a:srgbClr val="FFFFFF"/>
                </a:solidFill>
                <a:latin typeface="Times New Roman"/>
                <a:cs typeface="Times New Roman"/>
              </a:rPr>
              <a:t>εκ</a:t>
            </a:r>
            <a:r>
              <a:rPr sz="1800" spc="-25" dirty="0">
                <a:solidFill>
                  <a:srgbClr val="FFFFFF"/>
                </a:solidFill>
                <a:latin typeface="Times New Roman"/>
                <a:cs typeface="Times New Roman"/>
              </a:rPr>
              <a:t> </a:t>
            </a:r>
            <a:r>
              <a:rPr sz="1800" dirty="0">
                <a:solidFill>
                  <a:srgbClr val="FFFFFF"/>
                </a:solidFill>
                <a:latin typeface="Times New Roman"/>
                <a:cs typeface="Times New Roman"/>
              </a:rPr>
              <a:t>των</a:t>
            </a:r>
            <a:r>
              <a:rPr sz="1800" spc="-20" dirty="0">
                <a:solidFill>
                  <a:srgbClr val="FFFFFF"/>
                </a:solidFill>
                <a:latin typeface="Times New Roman"/>
                <a:cs typeface="Times New Roman"/>
              </a:rPr>
              <a:t> </a:t>
            </a:r>
            <a:r>
              <a:rPr sz="1800" dirty="0">
                <a:solidFill>
                  <a:srgbClr val="FFFFFF"/>
                </a:solidFill>
                <a:latin typeface="Times New Roman"/>
                <a:cs typeface="Times New Roman"/>
              </a:rPr>
              <a:t>προτέρων</a:t>
            </a:r>
            <a:r>
              <a:rPr sz="1800" spc="-25" dirty="0">
                <a:solidFill>
                  <a:srgbClr val="FFFFFF"/>
                </a:solidFill>
                <a:latin typeface="Times New Roman"/>
                <a:cs typeface="Times New Roman"/>
              </a:rPr>
              <a:t> </a:t>
            </a:r>
            <a:r>
              <a:rPr sz="1800" dirty="0">
                <a:solidFill>
                  <a:srgbClr val="FFFFFF"/>
                </a:solidFill>
                <a:latin typeface="Times New Roman"/>
                <a:cs typeface="Times New Roman"/>
              </a:rPr>
              <a:t>τις</a:t>
            </a:r>
            <a:r>
              <a:rPr sz="1800" spc="-20" dirty="0">
                <a:solidFill>
                  <a:srgbClr val="FFFFFF"/>
                </a:solidFill>
                <a:latin typeface="Times New Roman"/>
                <a:cs typeface="Times New Roman"/>
              </a:rPr>
              <a:t> </a:t>
            </a:r>
            <a:r>
              <a:rPr sz="1800" dirty="0">
                <a:solidFill>
                  <a:srgbClr val="FFFFFF"/>
                </a:solidFill>
                <a:latin typeface="Times New Roman"/>
                <a:cs typeface="Times New Roman"/>
              </a:rPr>
              <a:t>προσδοκίες</a:t>
            </a:r>
            <a:r>
              <a:rPr sz="1800" spc="-25" dirty="0">
                <a:solidFill>
                  <a:srgbClr val="FFFFFF"/>
                </a:solidFill>
                <a:latin typeface="Times New Roman"/>
                <a:cs typeface="Times New Roman"/>
              </a:rPr>
              <a:t> </a:t>
            </a:r>
            <a:r>
              <a:rPr sz="1800" spc="-10" dirty="0">
                <a:solidFill>
                  <a:srgbClr val="FFFFFF"/>
                </a:solidFill>
                <a:latin typeface="Times New Roman"/>
                <a:cs typeface="Times New Roman"/>
              </a:rPr>
              <a:t>σχετικά </a:t>
            </a:r>
            <a:r>
              <a:rPr sz="1800" dirty="0">
                <a:solidFill>
                  <a:srgbClr val="FFFFFF"/>
                </a:solidFill>
                <a:latin typeface="Times New Roman"/>
                <a:cs typeface="Times New Roman"/>
              </a:rPr>
              <a:t>με</a:t>
            </a:r>
            <a:r>
              <a:rPr sz="1800" spc="-15" dirty="0">
                <a:solidFill>
                  <a:srgbClr val="FFFFFF"/>
                </a:solidFill>
                <a:latin typeface="Times New Roman"/>
                <a:cs typeface="Times New Roman"/>
              </a:rPr>
              <a:t> </a:t>
            </a:r>
            <a:r>
              <a:rPr sz="1800" dirty="0">
                <a:solidFill>
                  <a:srgbClr val="FFFFFF"/>
                </a:solidFill>
                <a:latin typeface="Times New Roman"/>
                <a:cs typeface="Times New Roman"/>
              </a:rPr>
              <a:t>το</a:t>
            </a:r>
            <a:r>
              <a:rPr sz="1800" spc="-10" dirty="0">
                <a:solidFill>
                  <a:srgbClr val="FFFFFF"/>
                </a:solidFill>
                <a:latin typeface="Times New Roman"/>
                <a:cs typeface="Times New Roman"/>
              </a:rPr>
              <a:t> </a:t>
            </a:r>
            <a:r>
              <a:rPr sz="1800" dirty="0">
                <a:solidFill>
                  <a:srgbClr val="FFFFFF"/>
                </a:solidFill>
                <a:latin typeface="Times New Roman"/>
                <a:cs typeface="Times New Roman"/>
              </a:rPr>
              <a:t>τι</a:t>
            </a:r>
            <a:r>
              <a:rPr sz="1800" spc="-15" dirty="0">
                <a:solidFill>
                  <a:srgbClr val="FFFFFF"/>
                </a:solidFill>
                <a:latin typeface="Times New Roman"/>
                <a:cs typeface="Times New Roman"/>
              </a:rPr>
              <a:t> </a:t>
            </a:r>
            <a:r>
              <a:rPr sz="1800" dirty="0">
                <a:solidFill>
                  <a:srgbClr val="FFFFFF"/>
                </a:solidFill>
                <a:latin typeface="Times New Roman"/>
                <a:cs typeface="Times New Roman"/>
              </a:rPr>
              <a:t>πρέπει</a:t>
            </a:r>
            <a:r>
              <a:rPr sz="1800" spc="-10" dirty="0">
                <a:solidFill>
                  <a:srgbClr val="FFFFFF"/>
                </a:solidFill>
                <a:latin typeface="Times New Roman"/>
                <a:cs typeface="Times New Roman"/>
              </a:rPr>
              <a:t> </a:t>
            </a:r>
            <a:r>
              <a:rPr sz="1800" dirty="0">
                <a:solidFill>
                  <a:srgbClr val="FFFFFF"/>
                </a:solidFill>
                <a:latin typeface="Times New Roman"/>
                <a:cs typeface="Times New Roman"/>
              </a:rPr>
              <a:t>να</a:t>
            </a:r>
            <a:r>
              <a:rPr sz="1800" spc="-10" dirty="0">
                <a:solidFill>
                  <a:srgbClr val="FFFFFF"/>
                </a:solidFill>
                <a:latin typeface="Times New Roman"/>
                <a:cs typeface="Times New Roman"/>
              </a:rPr>
              <a:t> </a:t>
            </a:r>
            <a:r>
              <a:rPr sz="1800" dirty="0">
                <a:solidFill>
                  <a:srgbClr val="FFFFFF"/>
                </a:solidFill>
                <a:latin typeface="Times New Roman"/>
                <a:cs typeface="Times New Roman"/>
              </a:rPr>
              <a:t>φέρουν</a:t>
            </a:r>
            <a:r>
              <a:rPr sz="1800" spc="-15" dirty="0">
                <a:solidFill>
                  <a:srgbClr val="FFFFFF"/>
                </a:solidFill>
                <a:latin typeface="Times New Roman"/>
                <a:cs typeface="Times New Roman"/>
              </a:rPr>
              <a:t> </a:t>
            </a:r>
            <a:r>
              <a:rPr sz="1800" dirty="0">
                <a:solidFill>
                  <a:srgbClr val="FFFFFF"/>
                </a:solidFill>
                <a:latin typeface="Times New Roman"/>
                <a:cs typeface="Times New Roman"/>
              </a:rPr>
              <a:t>μαζί</a:t>
            </a:r>
            <a:r>
              <a:rPr sz="1800" spc="-10" dirty="0">
                <a:solidFill>
                  <a:srgbClr val="FFFFFF"/>
                </a:solidFill>
                <a:latin typeface="Times New Roman"/>
                <a:cs typeface="Times New Roman"/>
              </a:rPr>
              <a:t> τους.</a:t>
            </a:r>
            <a:endParaRPr sz="1800">
              <a:latin typeface="Times New Roman"/>
              <a:cs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400" y="1792223"/>
            <a:ext cx="9753600" cy="1329055"/>
          </a:xfrm>
          <a:custGeom>
            <a:avLst/>
            <a:gdLst/>
            <a:ahLst/>
            <a:cxnLst/>
            <a:rect l="l" t="t" r="r" b="b"/>
            <a:pathLst>
              <a:path w="9753600" h="1329055">
                <a:moveTo>
                  <a:pt x="9532112" y="0"/>
                </a:moveTo>
                <a:lnTo>
                  <a:pt x="221488" y="0"/>
                </a:lnTo>
                <a:lnTo>
                  <a:pt x="176849" y="4500"/>
                </a:lnTo>
                <a:lnTo>
                  <a:pt x="135274" y="17408"/>
                </a:lnTo>
                <a:lnTo>
                  <a:pt x="97651" y="37832"/>
                </a:lnTo>
                <a:lnTo>
                  <a:pt x="64871" y="64881"/>
                </a:lnTo>
                <a:lnTo>
                  <a:pt x="37826" y="97662"/>
                </a:lnTo>
                <a:lnTo>
                  <a:pt x="17405" y="135284"/>
                </a:lnTo>
                <a:lnTo>
                  <a:pt x="4499" y="176857"/>
                </a:lnTo>
                <a:lnTo>
                  <a:pt x="0" y="221488"/>
                </a:lnTo>
                <a:lnTo>
                  <a:pt x="0" y="1107440"/>
                </a:lnTo>
                <a:lnTo>
                  <a:pt x="4499" y="1152070"/>
                </a:lnTo>
                <a:lnTo>
                  <a:pt x="17405" y="1193643"/>
                </a:lnTo>
                <a:lnTo>
                  <a:pt x="37826" y="1231265"/>
                </a:lnTo>
                <a:lnTo>
                  <a:pt x="64871" y="1264046"/>
                </a:lnTo>
                <a:lnTo>
                  <a:pt x="97651" y="1291095"/>
                </a:lnTo>
                <a:lnTo>
                  <a:pt x="135274" y="1311519"/>
                </a:lnTo>
                <a:lnTo>
                  <a:pt x="176849" y="1324427"/>
                </a:lnTo>
                <a:lnTo>
                  <a:pt x="221488" y="1328928"/>
                </a:lnTo>
                <a:lnTo>
                  <a:pt x="9532112" y="1328928"/>
                </a:lnTo>
                <a:lnTo>
                  <a:pt x="9576742" y="1324427"/>
                </a:lnTo>
                <a:lnTo>
                  <a:pt x="9618315" y="1311519"/>
                </a:lnTo>
                <a:lnTo>
                  <a:pt x="9655937" y="1291095"/>
                </a:lnTo>
                <a:lnTo>
                  <a:pt x="9688718" y="1264046"/>
                </a:lnTo>
                <a:lnTo>
                  <a:pt x="9715767" y="1231265"/>
                </a:lnTo>
                <a:lnTo>
                  <a:pt x="9736191" y="1193643"/>
                </a:lnTo>
                <a:lnTo>
                  <a:pt x="9749099" y="1152070"/>
                </a:lnTo>
                <a:lnTo>
                  <a:pt x="9753600" y="1107440"/>
                </a:lnTo>
                <a:lnTo>
                  <a:pt x="9753600" y="221488"/>
                </a:lnTo>
                <a:lnTo>
                  <a:pt x="9749099" y="176857"/>
                </a:lnTo>
                <a:lnTo>
                  <a:pt x="9736191" y="135284"/>
                </a:lnTo>
                <a:lnTo>
                  <a:pt x="9715767" y="97662"/>
                </a:lnTo>
                <a:lnTo>
                  <a:pt x="9688718" y="64881"/>
                </a:lnTo>
                <a:lnTo>
                  <a:pt x="9655937" y="37832"/>
                </a:lnTo>
                <a:lnTo>
                  <a:pt x="9618315" y="17408"/>
                </a:lnTo>
                <a:lnTo>
                  <a:pt x="9576742" y="4500"/>
                </a:lnTo>
                <a:lnTo>
                  <a:pt x="9532112" y="0"/>
                </a:lnTo>
                <a:close/>
              </a:path>
            </a:pathLst>
          </a:custGeom>
          <a:solidFill>
            <a:srgbClr val="77BE46"/>
          </a:solidFill>
        </p:spPr>
        <p:txBody>
          <a:bodyPr wrap="square" lIns="0" tIns="0" rIns="0" bIns="0" rtlCol="0"/>
          <a:lstStyle/>
          <a:p>
            <a:endParaRPr/>
          </a:p>
        </p:txBody>
      </p:sp>
      <p:pic>
        <p:nvPicPr>
          <p:cNvPr id="3" name="object 3"/>
          <p:cNvPicPr/>
          <p:nvPr/>
        </p:nvPicPr>
        <p:blipFill>
          <a:blip r:embed="rId2" cstate="print"/>
          <a:stretch>
            <a:fillRect/>
          </a:stretch>
        </p:blipFill>
        <p:spPr>
          <a:xfrm>
            <a:off x="830245" y="635131"/>
            <a:ext cx="1348516" cy="777419"/>
          </a:xfrm>
          <a:prstGeom prst="rect">
            <a:avLst/>
          </a:prstGeom>
        </p:spPr>
      </p:pic>
      <p:pic>
        <p:nvPicPr>
          <p:cNvPr id="4" name="object 4"/>
          <p:cNvPicPr/>
          <p:nvPr/>
        </p:nvPicPr>
        <p:blipFill>
          <a:blip r:embed="rId3" cstate="print"/>
          <a:stretch>
            <a:fillRect/>
          </a:stretch>
        </p:blipFill>
        <p:spPr>
          <a:xfrm>
            <a:off x="5724920" y="9434392"/>
            <a:ext cx="6781870" cy="514393"/>
          </a:xfrm>
          <a:prstGeom prst="rect">
            <a:avLst/>
          </a:prstGeom>
        </p:spPr>
      </p:pic>
      <p:pic>
        <p:nvPicPr>
          <p:cNvPr id="5" name="object 5"/>
          <p:cNvPicPr/>
          <p:nvPr/>
        </p:nvPicPr>
        <p:blipFill>
          <a:blip r:embed="rId4" cstate="print"/>
          <a:stretch>
            <a:fillRect/>
          </a:stretch>
        </p:blipFill>
        <p:spPr>
          <a:xfrm>
            <a:off x="13435021" y="672462"/>
            <a:ext cx="725022" cy="695906"/>
          </a:xfrm>
          <a:prstGeom prst="rect">
            <a:avLst/>
          </a:prstGeom>
        </p:spPr>
      </p:pic>
      <p:pic>
        <p:nvPicPr>
          <p:cNvPr id="6" name="object 6"/>
          <p:cNvPicPr/>
          <p:nvPr/>
        </p:nvPicPr>
        <p:blipFill>
          <a:blip r:embed="rId5" cstate="print"/>
          <a:stretch>
            <a:fillRect/>
          </a:stretch>
        </p:blipFill>
        <p:spPr>
          <a:xfrm>
            <a:off x="14252565" y="900605"/>
            <a:ext cx="951038" cy="329652"/>
          </a:xfrm>
          <a:prstGeom prst="rect">
            <a:avLst/>
          </a:prstGeom>
        </p:spPr>
      </p:pic>
      <p:pic>
        <p:nvPicPr>
          <p:cNvPr id="7" name="object 7"/>
          <p:cNvPicPr/>
          <p:nvPr/>
        </p:nvPicPr>
        <p:blipFill>
          <a:blip r:embed="rId6" cstate="print"/>
          <a:stretch>
            <a:fillRect/>
          </a:stretch>
        </p:blipFill>
        <p:spPr>
          <a:xfrm>
            <a:off x="15350858" y="869981"/>
            <a:ext cx="771668" cy="308368"/>
          </a:xfrm>
          <a:prstGeom prst="rect">
            <a:avLst/>
          </a:prstGeom>
        </p:spPr>
      </p:pic>
      <p:grpSp>
        <p:nvGrpSpPr>
          <p:cNvPr id="8" name="object 8"/>
          <p:cNvGrpSpPr/>
          <p:nvPr/>
        </p:nvGrpSpPr>
        <p:grpSpPr>
          <a:xfrm>
            <a:off x="16026384" y="473963"/>
            <a:ext cx="1716405" cy="1109980"/>
            <a:chOff x="16026384" y="473963"/>
            <a:chExt cx="1716405" cy="1109980"/>
          </a:xfrm>
        </p:grpSpPr>
        <p:pic>
          <p:nvPicPr>
            <p:cNvPr id="9" name="object 9"/>
            <p:cNvPicPr/>
            <p:nvPr/>
          </p:nvPicPr>
          <p:blipFill>
            <a:blip r:embed="rId7" cstate="print"/>
            <a:stretch>
              <a:fillRect/>
            </a:stretch>
          </p:blipFill>
          <p:spPr>
            <a:xfrm>
              <a:off x="17126308" y="739139"/>
              <a:ext cx="615872" cy="567874"/>
            </a:xfrm>
            <a:prstGeom prst="rect">
              <a:avLst/>
            </a:prstGeom>
          </p:spPr>
        </p:pic>
        <p:pic>
          <p:nvPicPr>
            <p:cNvPr id="10" name="object 10"/>
            <p:cNvPicPr/>
            <p:nvPr/>
          </p:nvPicPr>
          <p:blipFill>
            <a:blip r:embed="rId8" cstate="print"/>
            <a:stretch>
              <a:fillRect/>
            </a:stretch>
          </p:blipFill>
          <p:spPr>
            <a:xfrm>
              <a:off x="16026384" y="473963"/>
              <a:ext cx="1110996" cy="1109472"/>
            </a:xfrm>
            <a:prstGeom prst="rect">
              <a:avLst/>
            </a:prstGeom>
          </p:spPr>
        </p:pic>
      </p:grpSp>
      <p:sp>
        <p:nvSpPr>
          <p:cNvPr id="11" name="object 11"/>
          <p:cNvSpPr/>
          <p:nvPr/>
        </p:nvSpPr>
        <p:spPr>
          <a:xfrm>
            <a:off x="0" y="0"/>
            <a:ext cx="342900" cy="10287000"/>
          </a:xfrm>
          <a:custGeom>
            <a:avLst/>
            <a:gdLst/>
            <a:ahLst/>
            <a:cxnLst/>
            <a:rect l="l" t="t" r="r" b="b"/>
            <a:pathLst>
              <a:path w="342900" h="10287000">
                <a:moveTo>
                  <a:pt x="342900" y="10287000"/>
                </a:moveTo>
                <a:lnTo>
                  <a:pt x="342900" y="0"/>
                </a:lnTo>
                <a:lnTo>
                  <a:pt x="0" y="0"/>
                </a:lnTo>
                <a:lnTo>
                  <a:pt x="0" y="10287000"/>
                </a:lnTo>
                <a:lnTo>
                  <a:pt x="342900" y="10287000"/>
                </a:lnTo>
                <a:close/>
              </a:path>
            </a:pathLst>
          </a:custGeom>
          <a:solidFill>
            <a:srgbClr val="77BE46"/>
          </a:solidFill>
        </p:spPr>
        <p:txBody>
          <a:bodyPr wrap="square" lIns="0" tIns="0" rIns="0" bIns="0" rtlCol="0"/>
          <a:lstStyle/>
          <a:p>
            <a:endParaRPr/>
          </a:p>
        </p:txBody>
      </p:sp>
      <p:sp>
        <p:nvSpPr>
          <p:cNvPr id="12" name="object 12"/>
          <p:cNvSpPr txBox="1"/>
          <p:nvPr/>
        </p:nvSpPr>
        <p:spPr>
          <a:xfrm>
            <a:off x="11992972" y="2911687"/>
            <a:ext cx="5864225" cy="4864100"/>
          </a:xfrm>
          <a:prstGeom prst="rect">
            <a:avLst/>
          </a:prstGeom>
          <a:solidFill>
            <a:srgbClr val="53459C"/>
          </a:solidFill>
        </p:spPr>
        <p:txBody>
          <a:bodyPr vert="horz" wrap="square" lIns="0" tIns="180975" rIns="0" bIns="0" rtlCol="0">
            <a:spAutoFit/>
          </a:bodyPr>
          <a:lstStyle/>
          <a:p>
            <a:pPr>
              <a:lnSpc>
                <a:spcPct val="100000"/>
              </a:lnSpc>
              <a:spcBef>
                <a:spcPts val="1425"/>
              </a:spcBef>
            </a:pPr>
            <a:endParaRPr sz="1800">
              <a:latin typeface="Times New Roman"/>
              <a:cs typeface="Times New Roman"/>
            </a:endParaRPr>
          </a:p>
          <a:p>
            <a:pPr marL="289560">
              <a:lnSpc>
                <a:spcPct val="100000"/>
              </a:lnSpc>
              <a:spcBef>
                <a:spcPts val="5"/>
              </a:spcBef>
            </a:pPr>
            <a:r>
              <a:rPr sz="1800" b="1" spc="-10" dirty="0">
                <a:solidFill>
                  <a:srgbClr val="FFFFFF"/>
                </a:solidFill>
                <a:latin typeface="Times New Roman"/>
                <a:cs typeface="Times New Roman"/>
              </a:rPr>
              <a:t>Υποενότητες</a:t>
            </a:r>
            <a:endParaRPr sz="1800">
              <a:latin typeface="Times New Roman"/>
              <a:cs typeface="Times New Roman"/>
            </a:endParaRPr>
          </a:p>
          <a:p>
            <a:pPr marL="643255" lvl="1" indent="-353695">
              <a:lnSpc>
                <a:spcPct val="100000"/>
              </a:lnSpc>
              <a:spcBef>
                <a:spcPts val="1055"/>
              </a:spcBef>
              <a:buAutoNum type="arabicPeriod"/>
              <a:tabLst>
                <a:tab pos="643255" algn="l"/>
              </a:tabLst>
            </a:pPr>
            <a:r>
              <a:rPr sz="1600" dirty="0">
                <a:solidFill>
                  <a:srgbClr val="FFFFFF"/>
                </a:solidFill>
                <a:latin typeface="Times New Roman"/>
                <a:cs typeface="Times New Roman"/>
              </a:rPr>
              <a:t>Γιατί</a:t>
            </a:r>
            <a:r>
              <a:rPr sz="1600" spc="-50" dirty="0">
                <a:solidFill>
                  <a:srgbClr val="FFFFFF"/>
                </a:solidFill>
                <a:latin typeface="Times New Roman"/>
                <a:cs typeface="Times New Roman"/>
              </a:rPr>
              <a:t> </a:t>
            </a:r>
            <a:r>
              <a:rPr sz="1600" dirty="0">
                <a:solidFill>
                  <a:srgbClr val="FFFFFF"/>
                </a:solidFill>
                <a:latin typeface="Times New Roman"/>
                <a:cs typeface="Times New Roman"/>
              </a:rPr>
              <a:t>οι</a:t>
            </a:r>
            <a:r>
              <a:rPr sz="1600" spc="-50" dirty="0">
                <a:solidFill>
                  <a:srgbClr val="FFFFFF"/>
                </a:solidFill>
                <a:latin typeface="Times New Roman"/>
                <a:cs typeface="Times New Roman"/>
              </a:rPr>
              <a:t> </a:t>
            </a:r>
            <a:r>
              <a:rPr sz="1600" dirty="0">
                <a:solidFill>
                  <a:srgbClr val="FFFFFF"/>
                </a:solidFill>
                <a:latin typeface="Times New Roman"/>
                <a:cs typeface="Times New Roman"/>
              </a:rPr>
              <a:t>διαγενεακές</a:t>
            </a:r>
            <a:r>
              <a:rPr sz="1600" spc="-50" dirty="0">
                <a:solidFill>
                  <a:srgbClr val="FFFFFF"/>
                </a:solidFill>
                <a:latin typeface="Times New Roman"/>
                <a:cs typeface="Times New Roman"/>
              </a:rPr>
              <a:t> </a:t>
            </a:r>
            <a:r>
              <a:rPr sz="1600" dirty="0">
                <a:solidFill>
                  <a:srgbClr val="FFFFFF"/>
                </a:solidFill>
                <a:latin typeface="Times New Roman"/>
                <a:cs typeface="Times New Roman"/>
              </a:rPr>
              <a:t>εκδρομές</a:t>
            </a:r>
            <a:r>
              <a:rPr sz="1600" spc="-50" dirty="0">
                <a:solidFill>
                  <a:srgbClr val="FFFFFF"/>
                </a:solidFill>
                <a:latin typeface="Times New Roman"/>
                <a:cs typeface="Times New Roman"/>
              </a:rPr>
              <a:t> </a:t>
            </a:r>
            <a:r>
              <a:rPr sz="1600" dirty="0">
                <a:solidFill>
                  <a:srgbClr val="FFFFFF"/>
                </a:solidFill>
                <a:latin typeface="Times New Roman"/>
                <a:cs typeface="Times New Roman"/>
              </a:rPr>
              <a:t>έχουν</a:t>
            </a:r>
            <a:r>
              <a:rPr sz="1600" spc="-45" dirty="0">
                <a:solidFill>
                  <a:srgbClr val="FFFFFF"/>
                </a:solidFill>
                <a:latin typeface="Times New Roman"/>
                <a:cs typeface="Times New Roman"/>
              </a:rPr>
              <a:t> </a:t>
            </a:r>
            <a:r>
              <a:rPr sz="1600" spc="-10" dirty="0">
                <a:solidFill>
                  <a:srgbClr val="FFFFFF"/>
                </a:solidFill>
                <a:latin typeface="Times New Roman"/>
                <a:cs typeface="Times New Roman"/>
              </a:rPr>
              <a:t>σημασία</a:t>
            </a:r>
            <a:endParaRPr sz="1600">
              <a:latin typeface="Times New Roman"/>
              <a:cs typeface="Times New Roman"/>
            </a:endParaRPr>
          </a:p>
          <a:p>
            <a:pPr marL="643255" lvl="1" indent="-353695">
              <a:lnSpc>
                <a:spcPct val="100000"/>
              </a:lnSpc>
              <a:spcBef>
                <a:spcPts val="960"/>
              </a:spcBef>
              <a:buAutoNum type="arabicPeriod"/>
              <a:tabLst>
                <a:tab pos="643255" algn="l"/>
              </a:tabLst>
            </a:pPr>
            <a:r>
              <a:rPr sz="1600" dirty="0">
                <a:solidFill>
                  <a:srgbClr val="FFFFFF"/>
                </a:solidFill>
                <a:latin typeface="Times New Roman"/>
                <a:cs typeface="Times New Roman"/>
              </a:rPr>
              <a:t>Συμμετοχή</a:t>
            </a:r>
            <a:r>
              <a:rPr sz="1600" spc="-50" dirty="0">
                <a:solidFill>
                  <a:srgbClr val="FFFFFF"/>
                </a:solidFill>
                <a:latin typeface="Times New Roman"/>
                <a:cs typeface="Times New Roman"/>
              </a:rPr>
              <a:t> </a:t>
            </a:r>
            <a:r>
              <a:rPr sz="1600" spc="-10" dirty="0">
                <a:solidFill>
                  <a:srgbClr val="FFFFFF"/>
                </a:solidFill>
                <a:latin typeface="Times New Roman"/>
                <a:cs typeface="Times New Roman"/>
              </a:rPr>
              <a:t>ηλικιωμένων</a:t>
            </a:r>
            <a:r>
              <a:rPr sz="1600" spc="-45"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50" dirty="0">
                <a:solidFill>
                  <a:srgbClr val="FFFFFF"/>
                </a:solidFill>
                <a:latin typeface="Times New Roman"/>
                <a:cs typeface="Times New Roman"/>
              </a:rPr>
              <a:t> </a:t>
            </a:r>
            <a:r>
              <a:rPr sz="1600" spc="-20" dirty="0">
                <a:solidFill>
                  <a:srgbClr val="FFFFFF"/>
                </a:solidFill>
                <a:latin typeface="Times New Roman"/>
                <a:cs typeface="Times New Roman"/>
              </a:rPr>
              <a:t>νέων</a:t>
            </a:r>
            <a:endParaRPr sz="1600">
              <a:latin typeface="Times New Roman"/>
              <a:cs typeface="Times New Roman"/>
            </a:endParaRPr>
          </a:p>
          <a:p>
            <a:pPr marL="289560" marR="598805" lvl="1" indent="353695">
              <a:lnSpc>
                <a:spcPct val="150000"/>
              </a:lnSpc>
              <a:buAutoNum type="arabicPeriod"/>
              <a:tabLst>
                <a:tab pos="643255" algn="l"/>
              </a:tabLst>
            </a:pPr>
            <a:r>
              <a:rPr sz="1600" dirty="0">
                <a:solidFill>
                  <a:srgbClr val="FFFFFF"/>
                </a:solidFill>
                <a:latin typeface="Times New Roman"/>
                <a:cs typeface="Times New Roman"/>
              </a:rPr>
              <a:t>Συνηθισμένες</a:t>
            </a:r>
            <a:r>
              <a:rPr sz="1600" spc="-80" dirty="0">
                <a:solidFill>
                  <a:srgbClr val="FFFFFF"/>
                </a:solidFill>
                <a:latin typeface="Times New Roman"/>
                <a:cs typeface="Times New Roman"/>
              </a:rPr>
              <a:t> </a:t>
            </a:r>
            <a:r>
              <a:rPr sz="1600" dirty="0">
                <a:solidFill>
                  <a:srgbClr val="FFFFFF"/>
                </a:solidFill>
                <a:latin typeface="Times New Roman"/>
                <a:cs typeface="Times New Roman"/>
              </a:rPr>
              <a:t>προκλήσεις</a:t>
            </a:r>
            <a:r>
              <a:rPr sz="1600" spc="-65"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65" dirty="0">
                <a:solidFill>
                  <a:srgbClr val="FFFFFF"/>
                </a:solidFill>
                <a:latin typeface="Times New Roman"/>
                <a:cs typeface="Times New Roman"/>
              </a:rPr>
              <a:t> </a:t>
            </a:r>
            <a:r>
              <a:rPr sz="1600" dirty="0">
                <a:solidFill>
                  <a:srgbClr val="FFFFFF"/>
                </a:solidFill>
                <a:latin typeface="Times New Roman"/>
                <a:cs typeface="Times New Roman"/>
              </a:rPr>
              <a:t>παράγοντες</a:t>
            </a:r>
            <a:r>
              <a:rPr sz="1600" spc="-70" dirty="0">
                <a:solidFill>
                  <a:srgbClr val="FFFFFF"/>
                </a:solidFill>
                <a:latin typeface="Times New Roman"/>
                <a:cs typeface="Times New Roman"/>
              </a:rPr>
              <a:t> </a:t>
            </a:r>
            <a:r>
              <a:rPr sz="1600" dirty="0">
                <a:solidFill>
                  <a:srgbClr val="FFFFFF"/>
                </a:solidFill>
                <a:latin typeface="Times New Roman"/>
                <a:cs typeface="Times New Roman"/>
              </a:rPr>
              <a:t>που</a:t>
            </a:r>
            <a:r>
              <a:rPr sz="1600" spc="-65" dirty="0">
                <a:solidFill>
                  <a:srgbClr val="FFFFFF"/>
                </a:solidFill>
                <a:latin typeface="Times New Roman"/>
                <a:cs typeface="Times New Roman"/>
              </a:rPr>
              <a:t> </a:t>
            </a:r>
            <a:r>
              <a:rPr sz="1600" dirty="0">
                <a:solidFill>
                  <a:srgbClr val="FFFFFF"/>
                </a:solidFill>
                <a:latin typeface="Times New Roman"/>
                <a:cs typeface="Times New Roman"/>
              </a:rPr>
              <a:t>πρέπει</a:t>
            </a:r>
            <a:r>
              <a:rPr sz="1600" spc="-65" dirty="0">
                <a:solidFill>
                  <a:srgbClr val="FFFFFF"/>
                </a:solidFill>
                <a:latin typeface="Times New Roman"/>
                <a:cs typeface="Times New Roman"/>
              </a:rPr>
              <a:t> </a:t>
            </a:r>
            <a:r>
              <a:rPr sz="1600" spc="-25" dirty="0">
                <a:solidFill>
                  <a:srgbClr val="FFFFFF"/>
                </a:solidFill>
                <a:latin typeface="Times New Roman"/>
                <a:cs typeface="Times New Roman"/>
              </a:rPr>
              <a:t>να </a:t>
            </a:r>
            <a:r>
              <a:rPr sz="1600" dirty="0">
                <a:solidFill>
                  <a:srgbClr val="FFFFFF"/>
                </a:solidFill>
                <a:latin typeface="Times New Roman"/>
                <a:cs typeface="Times New Roman"/>
              </a:rPr>
              <a:t>ληφθούν</a:t>
            </a:r>
            <a:r>
              <a:rPr sz="1600" spc="-95" dirty="0">
                <a:solidFill>
                  <a:srgbClr val="FFFFFF"/>
                </a:solidFill>
                <a:latin typeface="Times New Roman"/>
                <a:cs typeface="Times New Roman"/>
              </a:rPr>
              <a:t> </a:t>
            </a:r>
            <a:r>
              <a:rPr sz="1600" spc="-10" dirty="0">
                <a:solidFill>
                  <a:srgbClr val="FFFFFF"/>
                </a:solidFill>
                <a:latin typeface="Times New Roman"/>
                <a:cs typeface="Times New Roman"/>
              </a:rPr>
              <a:t>υπόψη</a:t>
            </a:r>
            <a:endParaRPr sz="1600">
              <a:latin typeface="Times New Roman"/>
              <a:cs typeface="Times New Roman"/>
            </a:endParaRPr>
          </a:p>
          <a:p>
            <a:pPr marL="643255" lvl="1" indent="-353695">
              <a:lnSpc>
                <a:spcPct val="100000"/>
              </a:lnSpc>
              <a:spcBef>
                <a:spcPts val="960"/>
              </a:spcBef>
              <a:buAutoNum type="arabicPeriod"/>
              <a:tabLst>
                <a:tab pos="643255" algn="l"/>
              </a:tabLst>
            </a:pPr>
            <a:r>
              <a:rPr sz="1600" dirty="0">
                <a:solidFill>
                  <a:srgbClr val="FFFFFF"/>
                </a:solidFill>
                <a:latin typeface="Times New Roman"/>
                <a:cs typeface="Times New Roman"/>
              </a:rPr>
              <a:t>Πώς</a:t>
            </a:r>
            <a:r>
              <a:rPr sz="1600" spc="-40" dirty="0">
                <a:solidFill>
                  <a:srgbClr val="FFFFFF"/>
                </a:solidFill>
                <a:latin typeface="Times New Roman"/>
                <a:cs typeface="Times New Roman"/>
              </a:rPr>
              <a:t> </a:t>
            </a:r>
            <a:r>
              <a:rPr sz="1600" dirty="0">
                <a:solidFill>
                  <a:srgbClr val="FFFFFF"/>
                </a:solidFill>
                <a:latin typeface="Times New Roman"/>
                <a:cs typeface="Times New Roman"/>
              </a:rPr>
              <a:t>να</a:t>
            </a:r>
            <a:r>
              <a:rPr sz="1600" spc="-35" dirty="0">
                <a:solidFill>
                  <a:srgbClr val="FFFFFF"/>
                </a:solidFill>
                <a:latin typeface="Times New Roman"/>
                <a:cs typeface="Times New Roman"/>
              </a:rPr>
              <a:t> </a:t>
            </a:r>
            <a:r>
              <a:rPr sz="1600" dirty="0">
                <a:solidFill>
                  <a:srgbClr val="FFFFFF"/>
                </a:solidFill>
                <a:latin typeface="Times New Roman"/>
                <a:cs typeface="Times New Roman"/>
              </a:rPr>
              <a:t>σχεδιάσετε</a:t>
            </a:r>
            <a:r>
              <a:rPr sz="1600" spc="-35" dirty="0">
                <a:solidFill>
                  <a:srgbClr val="FFFFFF"/>
                </a:solidFill>
                <a:latin typeface="Times New Roman"/>
                <a:cs typeface="Times New Roman"/>
              </a:rPr>
              <a:t> </a:t>
            </a:r>
            <a:r>
              <a:rPr sz="1600" dirty="0">
                <a:solidFill>
                  <a:srgbClr val="FFFFFF"/>
                </a:solidFill>
                <a:latin typeface="Times New Roman"/>
                <a:cs typeface="Times New Roman"/>
              </a:rPr>
              <a:t>μια</a:t>
            </a:r>
            <a:r>
              <a:rPr sz="1600" spc="-35" dirty="0">
                <a:solidFill>
                  <a:srgbClr val="FFFFFF"/>
                </a:solidFill>
                <a:latin typeface="Times New Roman"/>
                <a:cs typeface="Times New Roman"/>
              </a:rPr>
              <a:t> </a:t>
            </a:r>
            <a:r>
              <a:rPr sz="1600" spc="-10" dirty="0">
                <a:solidFill>
                  <a:srgbClr val="FFFFFF"/>
                </a:solidFill>
                <a:latin typeface="Times New Roman"/>
                <a:cs typeface="Times New Roman"/>
              </a:rPr>
              <a:t>καθοδηγούμενη</a:t>
            </a:r>
            <a:r>
              <a:rPr sz="1600" spc="-35" dirty="0">
                <a:solidFill>
                  <a:srgbClr val="FFFFFF"/>
                </a:solidFill>
                <a:latin typeface="Times New Roman"/>
                <a:cs typeface="Times New Roman"/>
              </a:rPr>
              <a:t> </a:t>
            </a:r>
            <a:r>
              <a:rPr sz="1600" dirty="0">
                <a:solidFill>
                  <a:srgbClr val="FFFFFF"/>
                </a:solidFill>
                <a:latin typeface="Times New Roman"/>
                <a:cs typeface="Times New Roman"/>
              </a:rPr>
              <a:t>διαγενεακή</a:t>
            </a:r>
            <a:r>
              <a:rPr sz="1600" spc="-35" dirty="0">
                <a:solidFill>
                  <a:srgbClr val="FFFFFF"/>
                </a:solidFill>
                <a:latin typeface="Times New Roman"/>
                <a:cs typeface="Times New Roman"/>
              </a:rPr>
              <a:t> </a:t>
            </a:r>
            <a:r>
              <a:rPr sz="1600" spc="-10" dirty="0">
                <a:solidFill>
                  <a:srgbClr val="FFFFFF"/>
                </a:solidFill>
                <a:latin typeface="Times New Roman"/>
                <a:cs typeface="Times New Roman"/>
              </a:rPr>
              <a:t>εκδρομή</a:t>
            </a:r>
            <a:endParaRPr sz="1600">
              <a:latin typeface="Times New Roman"/>
              <a:cs typeface="Times New Roman"/>
            </a:endParaRPr>
          </a:p>
          <a:p>
            <a:pPr marL="643255" lvl="1" indent="-353695">
              <a:lnSpc>
                <a:spcPct val="100000"/>
              </a:lnSpc>
              <a:spcBef>
                <a:spcPts val="965"/>
              </a:spcBef>
              <a:buAutoNum type="arabicPeriod"/>
              <a:tabLst>
                <a:tab pos="643255" algn="l"/>
              </a:tabLst>
            </a:pPr>
            <a:r>
              <a:rPr sz="1600" dirty="0">
                <a:solidFill>
                  <a:srgbClr val="FFFFFF"/>
                </a:solidFill>
                <a:latin typeface="Times New Roman"/>
                <a:cs typeface="Times New Roman"/>
              </a:rPr>
              <a:t>Εργαλεία</a:t>
            </a:r>
            <a:r>
              <a:rPr sz="1600" spc="-70" dirty="0">
                <a:solidFill>
                  <a:srgbClr val="FFFFFF"/>
                </a:solidFill>
                <a:latin typeface="Times New Roman"/>
                <a:cs typeface="Times New Roman"/>
              </a:rPr>
              <a:t> </a:t>
            </a:r>
            <a:r>
              <a:rPr sz="1600" spc="-10" dirty="0">
                <a:solidFill>
                  <a:srgbClr val="FFFFFF"/>
                </a:solidFill>
                <a:latin typeface="Times New Roman"/>
                <a:cs typeface="Times New Roman"/>
              </a:rPr>
              <a:t>τεκμηρίωσης</a:t>
            </a:r>
            <a:endParaRPr sz="1600">
              <a:latin typeface="Times New Roman"/>
              <a:cs typeface="Times New Roman"/>
            </a:endParaRPr>
          </a:p>
          <a:p>
            <a:pPr marL="643255" lvl="1" indent="-353695">
              <a:lnSpc>
                <a:spcPct val="100000"/>
              </a:lnSpc>
              <a:spcBef>
                <a:spcPts val="960"/>
              </a:spcBef>
              <a:buAutoNum type="arabicPeriod"/>
              <a:tabLst>
                <a:tab pos="643255" algn="l"/>
              </a:tabLst>
            </a:pPr>
            <a:r>
              <a:rPr sz="1600" dirty="0">
                <a:solidFill>
                  <a:srgbClr val="FFFFFF"/>
                </a:solidFill>
                <a:latin typeface="Times New Roman"/>
                <a:cs typeface="Times New Roman"/>
              </a:rPr>
              <a:t>Παραδείγματα</a:t>
            </a:r>
            <a:r>
              <a:rPr sz="1600" spc="-60" dirty="0">
                <a:solidFill>
                  <a:srgbClr val="FFFFFF"/>
                </a:solidFill>
                <a:latin typeface="Times New Roman"/>
                <a:cs typeface="Times New Roman"/>
              </a:rPr>
              <a:t> </a:t>
            </a:r>
            <a:r>
              <a:rPr sz="1600" spc="-10" dirty="0">
                <a:solidFill>
                  <a:srgbClr val="FFFFFF"/>
                </a:solidFill>
                <a:latin typeface="Times New Roman"/>
                <a:cs typeface="Times New Roman"/>
              </a:rPr>
              <a:t>καθοδηγούμενων</a:t>
            </a:r>
            <a:r>
              <a:rPr sz="1600" spc="-55" dirty="0">
                <a:solidFill>
                  <a:srgbClr val="FFFFFF"/>
                </a:solidFill>
                <a:latin typeface="Times New Roman"/>
                <a:cs typeface="Times New Roman"/>
              </a:rPr>
              <a:t> </a:t>
            </a:r>
            <a:r>
              <a:rPr sz="1600" spc="-10" dirty="0">
                <a:solidFill>
                  <a:srgbClr val="FFFFFF"/>
                </a:solidFill>
                <a:latin typeface="Times New Roman"/>
                <a:cs typeface="Times New Roman"/>
              </a:rPr>
              <a:t>διαγενεακών</a:t>
            </a:r>
            <a:r>
              <a:rPr sz="1600" spc="-55" dirty="0">
                <a:solidFill>
                  <a:srgbClr val="FFFFFF"/>
                </a:solidFill>
                <a:latin typeface="Times New Roman"/>
                <a:cs typeface="Times New Roman"/>
              </a:rPr>
              <a:t> </a:t>
            </a:r>
            <a:r>
              <a:rPr sz="1600" spc="-10" dirty="0">
                <a:solidFill>
                  <a:srgbClr val="FFFFFF"/>
                </a:solidFill>
                <a:latin typeface="Times New Roman"/>
                <a:cs typeface="Times New Roman"/>
              </a:rPr>
              <a:t>εκδρομών</a:t>
            </a:r>
            <a:endParaRPr sz="1600">
              <a:latin typeface="Times New Roman"/>
              <a:cs typeface="Times New Roman"/>
            </a:endParaRPr>
          </a:p>
          <a:p>
            <a:pPr marL="643255" lvl="1" indent="-353695">
              <a:lnSpc>
                <a:spcPct val="100000"/>
              </a:lnSpc>
              <a:spcBef>
                <a:spcPts val="960"/>
              </a:spcBef>
              <a:buAutoNum type="arabicPeriod"/>
              <a:tabLst>
                <a:tab pos="643255" algn="l"/>
              </a:tabLst>
            </a:pPr>
            <a:r>
              <a:rPr sz="1600" spc="-10" dirty="0">
                <a:solidFill>
                  <a:srgbClr val="FFFFFF"/>
                </a:solidFill>
                <a:latin typeface="Times New Roman"/>
                <a:cs typeface="Times New Roman"/>
              </a:rPr>
              <a:t>Προσβασιμότητα </a:t>
            </a:r>
            <a:r>
              <a:rPr sz="1600" dirty="0">
                <a:solidFill>
                  <a:srgbClr val="FFFFFF"/>
                </a:solidFill>
                <a:latin typeface="Times New Roman"/>
                <a:cs typeface="Times New Roman"/>
              </a:rPr>
              <a:t>και</a:t>
            </a:r>
            <a:r>
              <a:rPr sz="1600" spc="-5" dirty="0">
                <a:solidFill>
                  <a:srgbClr val="FFFFFF"/>
                </a:solidFill>
                <a:latin typeface="Times New Roman"/>
                <a:cs typeface="Times New Roman"/>
              </a:rPr>
              <a:t> </a:t>
            </a:r>
            <a:r>
              <a:rPr sz="1600" spc="-10" dirty="0">
                <a:solidFill>
                  <a:srgbClr val="FFFFFF"/>
                </a:solidFill>
                <a:latin typeface="Times New Roman"/>
                <a:cs typeface="Times New Roman"/>
              </a:rPr>
              <a:t>ένταξη</a:t>
            </a:r>
            <a:endParaRPr sz="1600">
              <a:latin typeface="Times New Roman"/>
              <a:cs typeface="Times New Roman"/>
            </a:endParaRPr>
          </a:p>
          <a:p>
            <a:pPr marL="643255" lvl="1" indent="-353695">
              <a:lnSpc>
                <a:spcPct val="100000"/>
              </a:lnSpc>
              <a:spcBef>
                <a:spcPts val="960"/>
              </a:spcBef>
              <a:buAutoNum type="arabicPeriod"/>
              <a:tabLst>
                <a:tab pos="643255" algn="l"/>
              </a:tabLst>
            </a:pPr>
            <a:r>
              <a:rPr sz="1600" dirty="0">
                <a:solidFill>
                  <a:srgbClr val="FFFFFF"/>
                </a:solidFill>
                <a:latin typeface="Times New Roman"/>
                <a:cs typeface="Times New Roman"/>
              </a:rPr>
              <a:t>Ασφάλεια</a:t>
            </a:r>
            <a:r>
              <a:rPr sz="1600" spc="-55" dirty="0">
                <a:solidFill>
                  <a:srgbClr val="FFFFFF"/>
                </a:solidFill>
                <a:latin typeface="Times New Roman"/>
                <a:cs typeface="Times New Roman"/>
              </a:rPr>
              <a:t> </a:t>
            </a:r>
            <a:r>
              <a:rPr sz="1600" dirty="0">
                <a:solidFill>
                  <a:srgbClr val="FFFFFF"/>
                </a:solidFill>
                <a:latin typeface="Times New Roman"/>
                <a:cs typeface="Times New Roman"/>
              </a:rPr>
              <a:t>και</a:t>
            </a:r>
            <a:r>
              <a:rPr sz="1600" spc="-55" dirty="0">
                <a:solidFill>
                  <a:srgbClr val="FFFFFF"/>
                </a:solidFill>
                <a:latin typeface="Times New Roman"/>
                <a:cs typeface="Times New Roman"/>
              </a:rPr>
              <a:t> </a:t>
            </a:r>
            <a:r>
              <a:rPr sz="1600" spc="-10" dirty="0">
                <a:solidFill>
                  <a:srgbClr val="FFFFFF"/>
                </a:solidFill>
                <a:latin typeface="Times New Roman"/>
                <a:cs typeface="Times New Roman"/>
              </a:rPr>
              <a:t>δεοντολογία</a:t>
            </a:r>
            <a:endParaRPr sz="1600">
              <a:latin typeface="Times New Roman"/>
              <a:cs typeface="Times New Roman"/>
            </a:endParaRPr>
          </a:p>
          <a:p>
            <a:pPr marL="289560" marR="898525" lvl="1" indent="353695">
              <a:lnSpc>
                <a:spcPct val="150000"/>
              </a:lnSpc>
              <a:buAutoNum type="arabicPeriod"/>
              <a:tabLst>
                <a:tab pos="643255" algn="l"/>
              </a:tabLst>
            </a:pPr>
            <a:r>
              <a:rPr sz="1600" dirty="0">
                <a:solidFill>
                  <a:srgbClr val="FFFFFF"/>
                </a:solidFill>
                <a:latin typeface="Times New Roman"/>
                <a:cs typeface="Times New Roman"/>
              </a:rPr>
              <a:t>Τελική</a:t>
            </a:r>
            <a:r>
              <a:rPr sz="1600" spc="-35" dirty="0">
                <a:solidFill>
                  <a:srgbClr val="FFFFFF"/>
                </a:solidFill>
                <a:latin typeface="Times New Roman"/>
                <a:cs typeface="Times New Roman"/>
              </a:rPr>
              <a:t> </a:t>
            </a:r>
            <a:r>
              <a:rPr sz="1600" spc="-10" dirty="0">
                <a:solidFill>
                  <a:srgbClr val="FFFFFF"/>
                </a:solidFill>
                <a:latin typeface="Times New Roman"/>
                <a:cs typeface="Times New Roman"/>
              </a:rPr>
              <a:t>δραστηριότητα:</a:t>
            </a:r>
            <a:r>
              <a:rPr sz="1600" spc="-35" dirty="0">
                <a:solidFill>
                  <a:srgbClr val="FFFFFF"/>
                </a:solidFill>
                <a:latin typeface="Times New Roman"/>
                <a:cs typeface="Times New Roman"/>
              </a:rPr>
              <a:t> </a:t>
            </a:r>
            <a:r>
              <a:rPr sz="1600" dirty="0">
                <a:solidFill>
                  <a:srgbClr val="FFFFFF"/>
                </a:solidFill>
                <a:latin typeface="Times New Roman"/>
                <a:cs typeface="Times New Roman"/>
              </a:rPr>
              <a:t>Παρουσίαση</a:t>
            </a:r>
            <a:r>
              <a:rPr sz="1600" spc="-35" dirty="0">
                <a:solidFill>
                  <a:srgbClr val="FFFFFF"/>
                </a:solidFill>
                <a:latin typeface="Times New Roman"/>
                <a:cs typeface="Times New Roman"/>
              </a:rPr>
              <a:t> </a:t>
            </a:r>
            <a:r>
              <a:rPr sz="1600" spc="-10" dirty="0">
                <a:solidFill>
                  <a:srgbClr val="FFFFFF"/>
                </a:solidFill>
                <a:latin typeface="Times New Roman"/>
                <a:cs typeface="Times New Roman"/>
              </a:rPr>
              <a:t>παραδειγμάτων εκδρομών</a:t>
            </a:r>
            <a:endParaRPr sz="1600">
              <a:latin typeface="Times New Roman"/>
              <a:cs typeface="Times New Roman"/>
            </a:endParaRPr>
          </a:p>
        </p:txBody>
      </p:sp>
      <p:sp>
        <p:nvSpPr>
          <p:cNvPr id="13" name="object 13" descr="$PPTXTitle"/>
          <p:cNvSpPr txBox="1">
            <a:spLocks noGrp="1"/>
          </p:cNvSpPr>
          <p:nvPr>
            <p:ph type="title"/>
          </p:nvPr>
        </p:nvSpPr>
        <p:spPr>
          <a:xfrm>
            <a:off x="584403" y="2389378"/>
            <a:ext cx="6399530" cy="391160"/>
          </a:xfrm>
          <a:prstGeom prst="rect">
            <a:avLst/>
          </a:prstGeom>
        </p:spPr>
        <p:txBody>
          <a:bodyPr vert="horz" wrap="square" lIns="0" tIns="12700" rIns="0" bIns="0" rtlCol="0">
            <a:spAutoFit/>
          </a:bodyPr>
          <a:lstStyle/>
          <a:p>
            <a:pPr marL="12700">
              <a:lnSpc>
                <a:spcPct val="100000"/>
              </a:lnSpc>
              <a:spcBef>
                <a:spcPts val="100"/>
              </a:spcBef>
            </a:pPr>
            <a:r>
              <a:rPr sz="2400" spc="-20" dirty="0" err="1"/>
              <a:t>Ενότητ</a:t>
            </a:r>
            <a:r>
              <a:rPr sz="2400" spc="-20" dirty="0"/>
              <a:t>α</a:t>
            </a:r>
            <a:r>
              <a:rPr sz="2400" spc="-130" dirty="0"/>
              <a:t> </a:t>
            </a:r>
            <a:r>
              <a:rPr sz="2400" dirty="0"/>
              <a:t>5</a:t>
            </a:r>
            <a:r>
              <a:rPr lang="el-GR" sz="2400" b="0" spc="-204" dirty="0">
                <a:latin typeface="Arial Black"/>
              </a:rPr>
              <a:t> - </a:t>
            </a:r>
            <a:r>
              <a:rPr sz="2400" dirty="0" err="1"/>
              <a:t>Οργ</a:t>
            </a:r>
            <a:r>
              <a:rPr sz="2400" dirty="0"/>
              <a:t>ανωμένες</a:t>
            </a:r>
            <a:r>
              <a:rPr sz="2400" spc="-100" dirty="0"/>
              <a:t> </a:t>
            </a:r>
            <a:r>
              <a:rPr sz="2400" dirty="0"/>
              <a:t>διαγενεακές</a:t>
            </a:r>
            <a:r>
              <a:rPr sz="2400" spc="-50" dirty="0"/>
              <a:t> </a:t>
            </a:r>
            <a:r>
              <a:rPr sz="2400" spc="-10" dirty="0"/>
              <a:t>εκδρομές</a:t>
            </a:r>
            <a:endParaRPr sz="2400" dirty="0">
              <a:latin typeface="Arial Black"/>
              <a:cs typeface="Arial Black"/>
            </a:endParaRPr>
          </a:p>
        </p:txBody>
      </p:sp>
      <p:sp>
        <p:nvSpPr>
          <p:cNvPr id="14" name="object 14"/>
          <p:cNvSpPr txBox="1"/>
          <p:nvPr/>
        </p:nvSpPr>
        <p:spPr>
          <a:xfrm>
            <a:off x="675843" y="3490470"/>
            <a:ext cx="2461895" cy="347345"/>
          </a:xfrm>
          <a:prstGeom prst="rect">
            <a:avLst/>
          </a:prstGeom>
        </p:spPr>
        <p:txBody>
          <a:bodyPr vert="horz" wrap="square" lIns="0" tIns="13970" rIns="0" bIns="0" rtlCol="0">
            <a:spAutoFit/>
          </a:bodyPr>
          <a:lstStyle/>
          <a:p>
            <a:pPr marL="12700">
              <a:lnSpc>
                <a:spcPct val="100000"/>
              </a:lnSpc>
              <a:spcBef>
                <a:spcPts val="110"/>
              </a:spcBef>
            </a:pPr>
            <a:r>
              <a:rPr sz="2000" b="1" i="1" dirty="0">
                <a:solidFill>
                  <a:srgbClr val="53459C"/>
                </a:solidFill>
                <a:latin typeface="Times New Roman"/>
                <a:cs typeface="Times New Roman"/>
              </a:rPr>
              <a:t>Γιατί</a:t>
            </a:r>
            <a:r>
              <a:rPr sz="2000" b="1" i="1" spc="390" dirty="0">
                <a:solidFill>
                  <a:srgbClr val="53459C"/>
                </a:solidFill>
                <a:latin typeface="Times New Roman"/>
                <a:cs typeface="Times New Roman"/>
              </a:rPr>
              <a:t> </a:t>
            </a:r>
            <a:r>
              <a:rPr sz="2000" b="1" i="1" dirty="0">
                <a:solidFill>
                  <a:srgbClr val="53459C"/>
                </a:solidFill>
                <a:latin typeface="Times New Roman"/>
                <a:cs typeface="Times New Roman"/>
              </a:rPr>
              <a:t>είναι</a:t>
            </a:r>
            <a:r>
              <a:rPr sz="2000" b="1" i="1" spc="395" dirty="0">
                <a:solidFill>
                  <a:srgbClr val="53459C"/>
                </a:solidFill>
                <a:latin typeface="Times New Roman"/>
                <a:cs typeface="Times New Roman"/>
              </a:rPr>
              <a:t> </a:t>
            </a:r>
            <a:r>
              <a:rPr sz="2000" b="1" i="1" spc="-35" dirty="0">
                <a:solidFill>
                  <a:srgbClr val="53459C"/>
                </a:solidFill>
                <a:latin typeface="Times New Roman"/>
                <a:cs typeface="Times New Roman"/>
              </a:rPr>
              <a:t>σημαντικό</a:t>
            </a:r>
            <a:r>
              <a:rPr sz="2100" i="1" spc="-35" dirty="0">
                <a:solidFill>
                  <a:srgbClr val="53459C"/>
                </a:solidFill>
                <a:latin typeface="Arial Black"/>
                <a:cs typeface="Arial Black"/>
              </a:rPr>
              <a:t>:</a:t>
            </a:r>
            <a:endParaRPr sz="2100">
              <a:latin typeface="Arial Black"/>
              <a:cs typeface="Arial Black"/>
            </a:endParaRPr>
          </a:p>
        </p:txBody>
      </p:sp>
      <p:sp>
        <p:nvSpPr>
          <p:cNvPr id="15" name="object 15"/>
          <p:cNvSpPr txBox="1"/>
          <p:nvPr/>
        </p:nvSpPr>
        <p:spPr>
          <a:xfrm>
            <a:off x="3285121" y="3504234"/>
            <a:ext cx="8061325" cy="330835"/>
          </a:xfrm>
          <a:prstGeom prst="rect">
            <a:avLst/>
          </a:prstGeom>
        </p:spPr>
        <p:txBody>
          <a:bodyPr vert="horz" wrap="square" lIns="0" tIns="12700" rIns="0" bIns="0" rtlCol="0">
            <a:spAutoFit/>
          </a:bodyPr>
          <a:lstStyle/>
          <a:p>
            <a:pPr marL="12700">
              <a:lnSpc>
                <a:spcPct val="100000"/>
              </a:lnSpc>
              <a:spcBef>
                <a:spcPts val="100"/>
              </a:spcBef>
            </a:pPr>
            <a:r>
              <a:rPr sz="2000" dirty="0">
                <a:latin typeface="Times New Roman"/>
                <a:cs typeface="Times New Roman"/>
              </a:rPr>
              <a:t>Οι</a:t>
            </a:r>
            <a:r>
              <a:rPr sz="2000" spc="380" dirty="0">
                <a:latin typeface="Times New Roman"/>
                <a:cs typeface="Times New Roman"/>
              </a:rPr>
              <a:t> </a:t>
            </a:r>
            <a:r>
              <a:rPr sz="2000" dirty="0">
                <a:latin typeface="Times New Roman"/>
                <a:cs typeface="Times New Roman"/>
              </a:rPr>
              <a:t>ξεναγήσεις</a:t>
            </a:r>
            <a:r>
              <a:rPr sz="2000" spc="380" dirty="0">
                <a:latin typeface="Times New Roman"/>
                <a:cs typeface="Times New Roman"/>
              </a:rPr>
              <a:t> </a:t>
            </a:r>
            <a:r>
              <a:rPr sz="2000" dirty="0">
                <a:latin typeface="Times New Roman"/>
                <a:cs typeface="Times New Roman"/>
              </a:rPr>
              <a:t>προσφέρουν</a:t>
            </a:r>
            <a:r>
              <a:rPr sz="2000" spc="380" dirty="0">
                <a:latin typeface="Times New Roman"/>
                <a:cs typeface="Times New Roman"/>
              </a:rPr>
              <a:t> </a:t>
            </a:r>
            <a:r>
              <a:rPr sz="2000" dirty="0">
                <a:latin typeface="Times New Roman"/>
                <a:cs typeface="Times New Roman"/>
              </a:rPr>
              <a:t>στους</a:t>
            </a:r>
            <a:r>
              <a:rPr sz="2000" spc="380" dirty="0">
                <a:latin typeface="Times New Roman"/>
                <a:cs typeface="Times New Roman"/>
              </a:rPr>
              <a:t> </a:t>
            </a:r>
            <a:r>
              <a:rPr sz="2000" dirty="0">
                <a:latin typeface="Times New Roman"/>
                <a:cs typeface="Times New Roman"/>
              </a:rPr>
              <a:t>συμμετέχοντες</a:t>
            </a:r>
            <a:r>
              <a:rPr sz="2000" spc="380" dirty="0">
                <a:latin typeface="Times New Roman"/>
                <a:cs typeface="Times New Roman"/>
              </a:rPr>
              <a:t> </a:t>
            </a:r>
            <a:r>
              <a:rPr sz="2000" dirty="0">
                <a:latin typeface="Times New Roman"/>
                <a:cs typeface="Times New Roman"/>
              </a:rPr>
              <a:t>ένα</a:t>
            </a:r>
            <a:r>
              <a:rPr sz="2000" spc="380" dirty="0">
                <a:latin typeface="Times New Roman"/>
                <a:cs typeface="Times New Roman"/>
              </a:rPr>
              <a:t> </a:t>
            </a:r>
            <a:r>
              <a:rPr sz="2000" dirty="0">
                <a:latin typeface="Times New Roman"/>
                <a:cs typeface="Times New Roman"/>
              </a:rPr>
              <a:t>πρακτικό</a:t>
            </a:r>
            <a:r>
              <a:rPr sz="2000" spc="385" dirty="0">
                <a:latin typeface="Times New Roman"/>
                <a:cs typeface="Times New Roman"/>
              </a:rPr>
              <a:t> </a:t>
            </a:r>
            <a:r>
              <a:rPr sz="2000" spc="-10" dirty="0">
                <a:latin typeface="Times New Roman"/>
                <a:cs typeface="Times New Roman"/>
              </a:rPr>
              <a:t>περιβάλλον</a:t>
            </a:r>
            <a:endParaRPr sz="2000">
              <a:latin typeface="Times New Roman"/>
              <a:cs typeface="Times New Roman"/>
            </a:endParaRPr>
          </a:p>
        </p:txBody>
      </p:sp>
      <p:sp>
        <p:nvSpPr>
          <p:cNvPr id="16" name="object 16"/>
          <p:cNvSpPr txBox="1">
            <a:spLocks noGrp="1"/>
          </p:cNvSpPr>
          <p:nvPr>
            <p:ph type="body" idx="1"/>
          </p:nvPr>
        </p:nvSpPr>
        <p:spPr>
          <a:prstGeom prst="rect">
            <a:avLst/>
          </a:prstGeom>
        </p:spPr>
        <p:txBody>
          <a:bodyPr vert="horz" wrap="square" lIns="0" tIns="20955" rIns="0" bIns="0" rtlCol="0">
            <a:spAutoFit/>
          </a:bodyPr>
          <a:lstStyle/>
          <a:p>
            <a:pPr marL="12700" marR="5080" algn="just">
              <a:lnSpc>
                <a:spcPct val="147200"/>
              </a:lnSpc>
              <a:spcBef>
                <a:spcPts val="165"/>
              </a:spcBef>
            </a:pPr>
            <a:r>
              <a:rPr dirty="0"/>
              <a:t>χωρίς</a:t>
            </a:r>
            <a:r>
              <a:rPr spc="20" dirty="0"/>
              <a:t>  </a:t>
            </a:r>
            <a:r>
              <a:rPr dirty="0"/>
              <a:t>πίεση,</a:t>
            </a:r>
            <a:r>
              <a:rPr spc="20" dirty="0"/>
              <a:t>  </a:t>
            </a:r>
            <a:r>
              <a:rPr dirty="0"/>
              <a:t>όπου</a:t>
            </a:r>
            <a:r>
              <a:rPr spc="20" dirty="0"/>
              <a:t>  </a:t>
            </a:r>
            <a:r>
              <a:rPr dirty="0"/>
              <a:t>μπορούν</a:t>
            </a:r>
            <a:r>
              <a:rPr spc="20" dirty="0"/>
              <a:t>  </a:t>
            </a:r>
            <a:r>
              <a:rPr dirty="0"/>
              <a:t>να</a:t>
            </a:r>
            <a:r>
              <a:rPr spc="20" dirty="0"/>
              <a:t>  </a:t>
            </a:r>
            <a:r>
              <a:rPr dirty="0"/>
              <a:t>αναπτύξουν</a:t>
            </a:r>
            <a:r>
              <a:rPr spc="15" dirty="0"/>
              <a:t>  </a:t>
            </a:r>
            <a:r>
              <a:rPr dirty="0"/>
              <a:t>ψηφιακές</a:t>
            </a:r>
            <a:r>
              <a:rPr spc="25" dirty="0"/>
              <a:t>  </a:t>
            </a:r>
            <a:r>
              <a:rPr dirty="0"/>
              <a:t>δεξιότητες,</a:t>
            </a:r>
            <a:r>
              <a:rPr spc="15" dirty="0"/>
              <a:t>  </a:t>
            </a:r>
            <a:r>
              <a:rPr dirty="0"/>
              <a:t>να</a:t>
            </a:r>
            <a:r>
              <a:rPr spc="20" dirty="0"/>
              <a:t>  </a:t>
            </a:r>
            <a:r>
              <a:rPr dirty="0"/>
              <a:t>μοιραστούν</a:t>
            </a:r>
            <a:r>
              <a:rPr spc="20" dirty="0"/>
              <a:t>  </a:t>
            </a:r>
            <a:r>
              <a:rPr dirty="0"/>
              <a:t>γνώσεις</a:t>
            </a:r>
            <a:r>
              <a:rPr spc="20" dirty="0"/>
              <a:t>  </a:t>
            </a:r>
            <a:r>
              <a:rPr dirty="0"/>
              <a:t>και</a:t>
            </a:r>
            <a:r>
              <a:rPr spc="20" dirty="0"/>
              <a:t>  </a:t>
            </a:r>
            <a:r>
              <a:rPr spc="-25" dirty="0"/>
              <a:t>να </a:t>
            </a:r>
            <a:r>
              <a:rPr dirty="0"/>
              <a:t>δημιουργήσουν</a:t>
            </a:r>
            <a:r>
              <a:rPr spc="165" dirty="0"/>
              <a:t>   </a:t>
            </a:r>
            <a:r>
              <a:rPr dirty="0"/>
              <a:t>ουσιαστικές</a:t>
            </a:r>
            <a:r>
              <a:rPr spc="165" dirty="0"/>
              <a:t>   </a:t>
            </a:r>
            <a:r>
              <a:rPr dirty="0"/>
              <a:t>σχέσεις.</a:t>
            </a:r>
            <a:r>
              <a:rPr spc="170" dirty="0"/>
              <a:t>   </a:t>
            </a:r>
            <a:r>
              <a:rPr dirty="0"/>
              <a:t>Οι</a:t>
            </a:r>
            <a:r>
              <a:rPr spc="165" dirty="0"/>
              <a:t>   </a:t>
            </a:r>
            <a:r>
              <a:rPr dirty="0"/>
              <a:t>μεγαλύτεροι</a:t>
            </a:r>
            <a:r>
              <a:rPr spc="170" dirty="0"/>
              <a:t>   </a:t>
            </a:r>
            <a:r>
              <a:rPr dirty="0"/>
              <a:t>σε</a:t>
            </a:r>
            <a:r>
              <a:rPr spc="165" dirty="0"/>
              <a:t>   </a:t>
            </a:r>
            <a:r>
              <a:rPr dirty="0"/>
              <a:t>ηλικία</a:t>
            </a:r>
            <a:r>
              <a:rPr spc="170" dirty="0"/>
              <a:t>   </a:t>
            </a:r>
            <a:r>
              <a:rPr dirty="0"/>
              <a:t>συμμετέχοντες</a:t>
            </a:r>
            <a:r>
              <a:rPr spc="165" dirty="0"/>
              <a:t>   </a:t>
            </a:r>
            <a:r>
              <a:rPr spc="-10" dirty="0"/>
              <a:t>αποκτούν </a:t>
            </a:r>
            <a:r>
              <a:rPr dirty="0"/>
              <a:t>αυτοπεποίθηση</a:t>
            </a:r>
            <a:r>
              <a:rPr spc="135" dirty="0"/>
              <a:t>  </a:t>
            </a:r>
            <a:r>
              <a:rPr dirty="0"/>
              <a:t>στη</a:t>
            </a:r>
            <a:r>
              <a:rPr spc="140" dirty="0"/>
              <a:t>  </a:t>
            </a:r>
            <a:r>
              <a:rPr dirty="0"/>
              <a:t>χρήση</a:t>
            </a:r>
            <a:r>
              <a:rPr spc="140" dirty="0"/>
              <a:t>  </a:t>
            </a:r>
            <a:r>
              <a:rPr dirty="0"/>
              <a:t>εργαλείων</a:t>
            </a:r>
            <a:r>
              <a:rPr spc="140" dirty="0"/>
              <a:t>  </a:t>
            </a:r>
            <a:r>
              <a:rPr dirty="0"/>
              <a:t>τεκμηρίωσης,</a:t>
            </a:r>
            <a:r>
              <a:rPr spc="140" dirty="0"/>
              <a:t>  </a:t>
            </a:r>
            <a:r>
              <a:rPr dirty="0"/>
              <a:t>ενώ</a:t>
            </a:r>
            <a:r>
              <a:rPr spc="140" dirty="0"/>
              <a:t>  </a:t>
            </a:r>
            <a:r>
              <a:rPr dirty="0"/>
              <a:t>μοιράζονται</a:t>
            </a:r>
            <a:r>
              <a:rPr spc="140" dirty="0"/>
              <a:t>  </a:t>
            </a:r>
            <a:r>
              <a:rPr dirty="0"/>
              <a:t>πολύτιμες</a:t>
            </a:r>
            <a:r>
              <a:rPr spc="140" dirty="0"/>
              <a:t>  </a:t>
            </a:r>
            <a:r>
              <a:rPr dirty="0"/>
              <a:t>αναμνήσεις·</a:t>
            </a:r>
            <a:r>
              <a:rPr spc="140" dirty="0"/>
              <a:t>  </a:t>
            </a:r>
            <a:r>
              <a:rPr spc="-25" dirty="0"/>
              <a:t>οι </a:t>
            </a:r>
            <a:r>
              <a:rPr dirty="0"/>
              <a:t>νεότεροι</a:t>
            </a:r>
            <a:r>
              <a:rPr spc="110" dirty="0"/>
              <a:t>  </a:t>
            </a:r>
            <a:r>
              <a:rPr dirty="0"/>
              <a:t>συμμετέχοντες</a:t>
            </a:r>
            <a:r>
              <a:rPr spc="110" dirty="0"/>
              <a:t>  </a:t>
            </a:r>
            <a:r>
              <a:rPr dirty="0"/>
              <a:t>αναπτύσσουν</a:t>
            </a:r>
            <a:r>
              <a:rPr spc="114" dirty="0"/>
              <a:t>  </a:t>
            </a:r>
            <a:r>
              <a:rPr dirty="0"/>
              <a:t>υπομονή,</a:t>
            </a:r>
            <a:r>
              <a:rPr spc="110" dirty="0"/>
              <a:t>  </a:t>
            </a:r>
            <a:r>
              <a:rPr dirty="0"/>
              <a:t>ενσυναίσθηση</a:t>
            </a:r>
            <a:r>
              <a:rPr spc="114" dirty="0"/>
              <a:t>  </a:t>
            </a:r>
            <a:r>
              <a:rPr dirty="0"/>
              <a:t>και</a:t>
            </a:r>
            <a:r>
              <a:rPr spc="110" dirty="0"/>
              <a:t>  </a:t>
            </a:r>
            <a:r>
              <a:rPr dirty="0"/>
              <a:t>δεξιότητες</a:t>
            </a:r>
            <a:r>
              <a:rPr spc="114" dirty="0"/>
              <a:t>  </a:t>
            </a:r>
            <a:r>
              <a:rPr dirty="0"/>
              <a:t>συντονισμού,</a:t>
            </a:r>
            <a:r>
              <a:rPr spc="110" dirty="0"/>
              <a:t>  </a:t>
            </a:r>
            <a:r>
              <a:rPr spc="-25" dirty="0"/>
              <a:t>ενώ </a:t>
            </a:r>
            <a:r>
              <a:rPr dirty="0"/>
              <a:t>μαθαίνουν</a:t>
            </a:r>
            <a:r>
              <a:rPr spc="-20" dirty="0"/>
              <a:t> </a:t>
            </a:r>
            <a:r>
              <a:rPr dirty="0"/>
              <a:t>την</a:t>
            </a:r>
            <a:r>
              <a:rPr spc="-15" dirty="0"/>
              <a:t> </a:t>
            </a:r>
            <a:r>
              <a:rPr dirty="0"/>
              <a:t>τοπική</a:t>
            </a:r>
            <a:r>
              <a:rPr spc="-15" dirty="0"/>
              <a:t> </a:t>
            </a:r>
            <a:r>
              <a:rPr spc="-10" dirty="0"/>
              <a:t>ιστορία.</a:t>
            </a:r>
          </a:p>
        </p:txBody>
      </p:sp>
      <p:sp>
        <p:nvSpPr>
          <p:cNvPr id="17" name="object 17"/>
          <p:cNvSpPr txBox="1"/>
          <p:nvPr/>
        </p:nvSpPr>
        <p:spPr>
          <a:xfrm>
            <a:off x="616458" y="6690679"/>
            <a:ext cx="1322705" cy="347345"/>
          </a:xfrm>
          <a:prstGeom prst="rect">
            <a:avLst/>
          </a:prstGeom>
        </p:spPr>
        <p:txBody>
          <a:bodyPr vert="horz" wrap="square" lIns="0" tIns="13970" rIns="0" bIns="0" rtlCol="0">
            <a:spAutoFit/>
          </a:bodyPr>
          <a:lstStyle/>
          <a:p>
            <a:pPr marL="12700">
              <a:lnSpc>
                <a:spcPct val="100000"/>
              </a:lnSpc>
              <a:spcBef>
                <a:spcPts val="110"/>
              </a:spcBef>
            </a:pPr>
            <a:r>
              <a:rPr sz="2000" b="1" i="1" dirty="0">
                <a:solidFill>
                  <a:srgbClr val="53459C"/>
                </a:solidFill>
                <a:latin typeface="Times New Roman"/>
                <a:cs typeface="Times New Roman"/>
              </a:rPr>
              <a:t>Τι</a:t>
            </a:r>
            <a:r>
              <a:rPr sz="2000" b="1" i="1" spc="-15" dirty="0">
                <a:solidFill>
                  <a:srgbClr val="53459C"/>
                </a:solidFill>
                <a:latin typeface="Times New Roman"/>
                <a:cs typeface="Times New Roman"/>
              </a:rPr>
              <a:t> </a:t>
            </a:r>
            <a:r>
              <a:rPr sz="2000" b="1" i="1" dirty="0">
                <a:solidFill>
                  <a:srgbClr val="53459C"/>
                </a:solidFill>
                <a:latin typeface="Times New Roman"/>
                <a:cs typeface="Times New Roman"/>
              </a:rPr>
              <a:t>θα</a:t>
            </a:r>
            <a:r>
              <a:rPr sz="2000" b="1" i="1" spc="-15" dirty="0">
                <a:solidFill>
                  <a:srgbClr val="53459C"/>
                </a:solidFill>
                <a:latin typeface="Times New Roman"/>
                <a:cs typeface="Times New Roman"/>
              </a:rPr>
              <a:t> </a:t>
            </a:r>
            <a:r>
              <a:rPr sz="2000" b="1" i="1" spc="-55" dirty="0">
                <a:solidFill>
                  <a:srgbClr val="53459C"/>
                </a:solidFill>
                <a:latin typeface="Times New Roman"/>
                <a:cs typeface="Times New Roman"/>
              </a:rPr>
              <a:t>δούμε</a:t>
            </a:r>
            <a:r>
              <a:rPr sz="2100" i="1" spc="-55" dirty="0">
                <a:solidFill>
                  <a:srgbClr val="53459C"/>
                </a:solidFill>
                <a:latin typeface="Arial Black"/>
                <a:cs typeface="Arial Black"/>
              </a:rPr>
              <a:t>:</a:t>
            </a:r>
            <a:endParaRPr sz="2100">
              <a:latin typeface="Arial Black"/>
              <a:cs typeface="Arial Black"/>
            </a:endParaRPr>
          </a:p>
        </p:txBody>
      </p:sp>
      <p:sp>
        <p:nvSpPr>
          <p:cNvPr id="18" name="object 18"/>
          <p:cNvSpPr txBox="1"/>
          <p:nvPr/>
        </p:nvSpPr>
        <p:spPr>
          <a:xfrm>
            <a:off x="845807" y="7149439"/>
            <a:ext cx="9667240" cy="1552575"/>
          </a:xfrm>
          <a:prstGeom prst="rect">
            <a:avLst/>
          </a:prstGeom>
        </p:spPr>
        <p:txBody>
          <a:bodyPr vert="horz" wrap="square" lIns="0" tIns="12700" rIns="0" bIns="0" rtlCol="0">
            <a:spAutoFit/>
          </a:bodyPr>
          <a:lstStyle/>
          <a:p>
            <a:pPr marL="351790" indent="-339090">
              <a:lnSpc>
                <a:spcPct val="100000"/>
              </a:lnSpc>
              <a:spcBef>
                <a:spcPts val="100"/>
              </a:spcBef>
              <a:buFont typeface="Symbol"/>
              <a:buChar char=""/>
              <a:tabLst>
                <a:tab pos="351790" algn="l"/>
              </a:tabLst>
            </a:pPr>
            <a:r>
              <a:rPr sz="2000" dirty="0">
                <a:latin typeface="Times New Roman"/>
                <a:cs typeface="Times New Roman"/>
              </a:rPr>
              <a:t>Γιατί</a:t>
            </a:r>
            <a:r>
              <a:rPr sz="2000" spc="-10" dirty="0">
                <a:latin typeface="Times New Roman"/>
                <a:cs typeface="Times New Roman"/>
              </a:rPr>
              <a:t> </a:t>
            </a:r>
            <a:r>
              <a:rPr sz="2000" dirty="0">
                <a:latin typeface="Times New Roman"/>
                <a:cs typeface="Times New Roman"/>
              </a:rPr>
              <a:t>οι</a:t>
            </a:r>
            <a:r>
              <a:rPr sz="2000" spc="-10" dirty="0">
                <a:latin typeface="Times New Roman"/>
                <a:cs typeface="Times New Roman"/>
              </a:rPr>
              <a:t> </a:t>
            </a:r>
            <a:r>
              <a:rPr sz="2000" dirty="0">
                <a:latin typeface="Times New Roman"/>
                <a:cs typeface="Times New Roman"/>
              </a:rPr>
              <a:t>διαγενεακές</a:t>
            </a:r>
            <a:r>
              <a:rPr sz="2000" spc="-10" dirty="0">
                <a:latin typeface="Times New Roman"/>
                <a:cs typeface="Times New Roman"/>
              </a:rPr>
              <a:t> </a:t>
            </a:r>
            <a:r>
              <a:rPr sz="2000" dirty="0">
                <a:latin typeface="Times New Roman"/>
                <a:cs typeface="Times New Roman"/>
              </a:rPr>
              <a:t>εκδρομές</a:t>
            </a:r>
            <a:r>
              <a:rPr sz="2000" spc="-10" dirty="0">
                <a:latin typeface="Times New Roman"/>
                <a:cs typeface="Times New Roman"/>
              </a:rPr>
              <a:t> </a:t>
            </a:r>
            <a:r>
              <a:rPr sz="2000" dirty="0">
                <a:latin typeface="Times New Roman"/>
                <a:cs typeface="Times New Roman"/>
              </a:rPr>
              <a:t>έχουν</a:t>
            </a:r>
            <a:r>
              <a:rPr sz="2000" spc="-5" dirty="0">
                <a:latin typeface="Times New Roman"/>
                <a:cs typeface="Times New Roman"/>
              </a:rPr>
              <a:t> </a:t>
            </a:r>
            <a:r>
              <a:rPr sz="2000" spc="-10" dirty="0">
                <a:latin typeface="Times New Roman"/>
                <a:cs typeface="Times New Roman"/>
              </a:rPr>
              <a:t>σημασία</a:t>
            </a:r>
            <a:endParaRPr sz="2000">
              <a:latin typeface="Times New Roman"/>
              <a:cs typeface="Times New Roman"/>
            </a:endParaRPr>
          </a:p>
          <a:p>
            <a:pPr marL="351790" indent="-339090">
              <a:lnSpc>
                <a:spcPct val="100000"/>
              </a:lnSpc>
              <a:spcBef>
                <a:spcPts val="5"/>
              </a:spcBef>
              <a:buFont typeface="Symbol"/>
              <a:buChar char=""/>
              <a:tabLst>
                <a:tab pos="351790" algn="l"/>
              </a:tabLst>
            </a:pPr>
            <a:r>
              <a:rPr sz="2000" dirty="0">
                <a:latin typeface="Times New Roman"/>
                <a:cs typeface="Times New Roman"/>
              </a:rPr>
              <a:t>Η</a:t>
            </a:r>
            <a:r>
              <a:rPr sz="2000" spc="-20" dirty="0">
                <a:latin typeface="Times New Roman"/>
                <a:cs typeface="Times New Roman"/>
              </a:rPr>
              <a:t> </a:t>
            </a:r>
            <a:r>
              <a:rPr sz="2000" dirty="0">
                <a:latin typeface="Times New Roman"/>
                <a:cs typeface="Times New Roman"/>
              </a:rPr>
              <a:t>συμμετοχή</a:t>
            </a:r>
            <a:r>
              <a:rPr sz="2000" spc="-15" dirty="0">
                <a:latin typeface="Times New Roman"/>
                <a:cs typeface="Times New Roman"/>
              </a:rPr>
              <a:t> </a:t>
            </a:r>
            <a:r>
              <a:rPr sz="2000" dirty="0">
                <a:latin typeface="Times New Roman"/>
                <a:cs typeface="Times New Roman"/>
              </a:rPr>
              <a:t>των</a:t>
            </a:r>
            <a:r>
              <a:rPr sz="2000" spc="-20" dirty="0">
                <a:latin typeface="Times New Roman"/>
                <a:cs typeface="Times New Roman"/>
              </a:rPr>
              <a:t> </a:t>
            </a:r>
            <a:r>
              <a:rPr sz="2000" dirty="0">
                <a:latin typeface="Times New Roman"/>
                <a:cs typeface="Times New Roman"/>
              </a:rPr>
              <a:t>ηλικιωμένων</a:t>
            </a:r>
            <a:r>
              <a:rPr sz="2000" spc="-15" dirty="0">
                <a:latin typeface="Times New Roman"/>
                <a:cs typeface="Times New Roman"/>
              </a:rPr>
              <a:t> </a:t>
            </a:r>
            <a:r>
              <a:rPr sz="2000" dirty="0">
                <a:latin typeface="Times New Roman"/>
                <a:cs typeface="Times New Roman"/>
              </a:rPr>
              <a:t>και</a:t>
            </a:r>
            <a:r>
              <a:rPr sz="2000" spc="-15" dirty="0">
                <a:latin typeface="Times New Roman"/>
                <a:cs typeface="Times New Roman"/>
              </a:rPr>
              <a:t> </a:t>
            </a:r>
            <a:r>
              <a:rPr sz="2000" dirty="0">
                <a:latin typeface="Times New Roman"/>
                <a:cs typeface="Times New Roman"/>
              </a:rPr>
              <a:t>των</a:t>
            </a:r>
            <a:r>
              <a:rPr sz="2000" spc="-20" dirty="0">
                <a:latin typeface="Times New Roman"/>
                <a:cs typeface="Times New Roman"/>
              </a:rPr>
              <a:t> </a:t>
            </a:r>
            <a:r>
              <a:rPr sz="2000" dirty="0">
                <a:latin typeface="Times New Roman"/>
                <a:cs typeface="Times New Roman"/>
              </a:rPr>
              <a:t>νέων</a:t>
            </a:r>
            <a:r>
              <a:rPr sz="2000" spc="-15" dirty="0">
                <a:latin typeface="Times New Roman"/>
                <a:cs typeface="Times New Roman"/>
              </a:rPr>
              <a:t> </a:t>
            </a:r>
            <a:r>
              <a:rPr sz="2000" dirty="0">
                <a:latin typeface="Times New Roman"/>
                <a:cs typeface="Times New Roman"/>
              </a:rPr>
              <a:t>(προσαρμοσμένες</a:t>
            </a:r>
            <a:r>
              <a:rPr sz="2000" spc="-20" dirty="0">
                <a:latin typeface="Times New Roman"/>
                <a:cs typeface="Times New Roman"/>
              </a:rPr>
              <a:t> </a:t>
            </a:r>
            <a:r>
              <a:rPr sz="2000" spc="-10" dirty="0">
                <a:latin typeface="Times New Roman"/>
                <a:cs typeface="Times New Roman"/>
              </a:rPr>
              <a:t>στρατηγικές)</a:t>
            </a:r>
            <a:endParaRPr sz="2000">
              <a:latin typeface="Times New Roman"/>
              <a:cs typeface="Times New Roman"/>
            </a:endParaRPr>
          </a:p>
          <a:p>
            <a:pPr marL="351790" indent="-339090">
              <a:lnSpc>
                <a:spcPct val="100000"/>
              </a:lnSpc>
              <a:spcBef>
                <a:spcPts val="5"/>
              </a:spcBef>
              <a:buFont typeface="Symbol"/>
              <a:buChar char=""/>
              <a:tabLst>
                <a:tab pos="351790" algn="l"/>
              </a:tabLst>
            </a:pPr>
            <a:r>
              <a:rPr sz="2000" dirty="0">
                <a:latin typeface="Times New Roman"/>
                <a:cs typeface="Times New Roman"/>
              </a:rPr>
              <a:t>Κοινές</a:t>
            </a:r>
            <a:r>
              <a:rPr sz="2000" spc="-15" dirty="0">
                <a:latin typeface="Times New Roman"/>
                <a:cs typeface="Times New Roman"/>
              </a:rPr>
              <a:t> </a:t>
            </a:r>
            <a:r>
              <a:rPr sz="2000" dirty="0">
                <a:latin typeface="Times New Roman"/>
                <a:cs typeface="Times New Roman"/>
              </a:rPr>
              <a:t>προκλήσεις</a:t>
            </a:r>
            <a:r>
              <a:rPr sz="2000" spc="-10" dirty="0">
                <a:latin typeface="Times New Roman"/>
                <a:cs typeface="Times New Roman"/>
              </a:rPr>
              <a:t> </a:t>
            </a:r>
            <a:r>
              <a:rPr sz="2000" dirty="0">
                <a:latin typeface="Times New Roman"/>
                <a:cs typeface="Times New Roman"/>
              </a:rPr>
              <a:t>και</a:t>
            </a:r>
            <a:r>
              <a:rPr sz="2000" spc="-15" dirty="0">
                <a:latin typeface="Times New Roman"/>
                <a:cs typeface="Times New Roman"/>
              </a:rPr>
              <a:t> </a:t>
            </a:r>
            <a:r>
              <a:rPr sz="2000" dirty="0">
                <a:latin typeface="Times New Roman"/>
                <a:cs typeface="Times New Roman"/>
              </a:rPr>
              <a:t>τρόποι</a:t>
            </a:r>
            <a:r>
              <a:rPr sz="2000" spc="-10" dirty="0">
                <a:latin typeface="Times New Roman"/>
                <a:cs typeface="Times New Roman"/>
              </a:rPr>
              <a:t> </a:t>
            </a:r>
            <a:r>
              <a:rPr sz="2000" dirty="0">
                <a:latin typeface="Times New Roman"/>
                <a:cs typeface="Times New Roman"/>
              </a:rPr>
              <a:t>αντιμετώπισής</a:t>
            </a:r>
            <a:r>
              <a:rPr sz="2000" spc="-15" dirty="0">
                <a:latin typeface="Times New Roman"/>
                <a:cs typeface="Times New Roman"/>
              </a:rPr>
              <a:t> </a:t>
            </a:r>
            <a:r>
              <a:rPr sz="2000" spc="-20" dirty="0">
                <a:latin typeface="Times New Roman"/>
                <a:cs typeface="Times New Roman"/>
              </a:rPr>
              <a:t>τους</a:t>
            </a:r>
            <a:endParaRPr sz="2000">
              <a:latin typeface="Times New Roman"/>
              <a:cs typeface="Times New Roman"/>
            </a:endParaRPr>
          </a:p>
          <a:p>
            <a:pPr marL="351790" indent="-339090">
              <a:lnSpc>
                <a:spcPct val="100000"/>
              </a:lnSpc>
              <a:spcBef>
                <a:spcPts val="5"/>
              </a:spcBef>
              <a:buFont typeface="Symbol"/>
              <a:buChar char=""/>
              <a:tabLst>
                <a:tab pos="351790" algn="l"/>
              </a:tabLst>
            </a:pPr>
            <a:r>
              <a:rPr sz="2000" dirty="0">
                <a:latin typeface="Times New Roman"/>
                <a:cs typeface="Times New Roman"/>
              </a:rPr>
              <a:t>Προσβασιμότητα,</a:t>
            </a:r>
            <a:r>
              <a:rPr sz="2000" spc="-15" dirty="0">
                <a:latin typeface="Times New Roman"/>
                <a:cs typeface="Times New Roman"/>
              </a:rPr>
              <a:t> </a:t>
            </a:r>
            <a:r>
              <a:rPr sz="2000" dirty="0">
                <a:latin typeface="Times New Roman"/>
                <a:cs typeface="Times New Roman"/>
              </a:rPr>
              <a:t>ασφάλεια</a:t>
            </a:r>
            <a:r>
              <a:rPr sz="2000" spc="-10" dirty="0">
                <a:latin typeface="Times New Roman"/>
                <a:cs typeface="Times New Roman"/>
              </a:rPr>
              <a:t> </a:t>
            </a:r>
            <a:r>
              <a:rPr sz="2000" dirty="0">
                <a:latin typeface="Times New Roman"/>
                <a:cs typeface="Times New Roman"/>
              </a:rPr>
              <a:t>και</a:t>
            </a:r>
            <a:r>
              <a:rPr sz="2000" spc="-15" dirty="0">
                <a:latin typeface="Times New Roman"/>
                <a:cs typeface="Times New Roman"/>
              </a:rPr>
              <a:t> </a:t>
            </a:r>
            <a:r>
              <a:rPr sz="2000" spc="-10" dirty="0">
                <a:latin typeface="Times New Roman"/>
                <a:cs typeface="Times New Roman"/>
              </a:rPr>
              <a:t>ηθική</a:t>
            </a:r>
            <a:endParaRPr sz="2000">
              <a:latin typeface="Times New Roman"/>
              <a:cs typeface="Times New Roman"/>
            </a:endParaRPr>
          </a:p>
          <a:p>
            <a:pPr marL="351790" indent="-339090">
              <a:lnSpc>
                <a:spcPct val="100000"/>
              </a:lnSpc>
              <a:spcBef>
                <a:spcPts val="5"/>
              </a:spcBef>
              <a:buFont typeface="Symbol"/>
              <a:buChar char=""/>
              <a:tabLst>
                <a:tab pos="351790" algn="l"/>
              </a:tabLst>
            </a:pPr>
            <a:r>
              <a:rPr sz="2000" dirty="0">
                <a:latin typeface="Times New Roman"/>
                <a:cs typeface="Times New Roman"/>
              </a:rPr>
              <a:t>Εργαλεία καταγραφής (φωτογραφική μηχανή, συσκευή εγγραφής φωνής, χάρτες </a:t>
            </a:r>
            <a:r>
              <a:rPr sz="2000" spc="-10" dirty="0">
                <a:latin typeface="Times New Roman"/>
                <a:cs typeface="Times New Roman"/>
              </a:rPr>
              <a:t>ιστοριών)</a:t>
            </a:r>
            <a:endParaRPr sz="2000">
              <a:latin typeface="Times New Roman"/>
              <a:cs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3818108" y="3933444"/>
            <a:ext cx="4037076" cy="3482339"/>
          </a:xfrm>
          <a:prstGeom prst="rect">
            <a:avLst/>
          </a:prstGeom>
        </p:spPr>
      </p:pic>
      <p:pic>
        <p:nvPicPr>
          <p:cNvPr id="3" name="object 3"/>
          <p:cNvPicPr/>
          <p:nvPr/>
        </p:nvPicPr>
        <p:blipFill>
          <a:blip r:embed="rId3" cstate="print"/>
          <a:stretch>
            <a:fillRect/>
          </a:stretch>
        </p:blipFill>
        <p:spPr>
          <a:xfrm>
            <a:off x="830245" y="635131"/>
            <a:ext cx="1348516" cy="777419"/>
          </a:xfrm>
          <a:prstGeom prst="rect">
            <a:avLst/>
          </a:prstGeom>
        </p:spPr>
      </p:pic>
      <p:pic>
        <p:nvPicPr>
          <p:cNvPr id="4" name="object 4"/>
          <p:cNvPicPr/>
          <p:nvPr/>
        </p:nvPicPr>
        <p:blipFill>
          <a:blip r:embed="rId4" cstate="print"/>
          <a:stretch>
            <a:fillRect/>
          </a:stretch>
        </p:blipFill>
        <p:spPr>
          <a:xfrm>
            <a:off x="5733841" y="8997264"/>
            <a:ext cx="6781870" cy="514393"/>
          </a:xfrm>
          <a:prstGeom prst="rect">
            <a:avLst/>
          </a:prstGeom>
        </p:spPr>
      </p:pic>
      <p:pic>
        <p:nvPicPr>
          <p:cNvPr id="5" name="object 5"/>
          <p:cNvPicPr/>
          <p:nvPr/>
        </p:nvPicPr>
        <p:blipFill>
          <a:blip r:embed="rId5" cstate="print"/>
          <a:stretch>
            <a:fillRect/>
          </a:stretch>
        </p:blipFill>
        <p:spPr>
          <a:xfrm>
            <a:off x="13435021" y="672462"/>
            <a:ext cx="725022" cy="695906"/>
          </a:xfrm>
          <a:prstGeom prst="rect">
            <a:avLst/>
          </a:prstGeom>
        </p:spPr>
      </p:pic>
      <p:pic>
        <p:nvPicPr>
          <p:cNvPr id="6" name="object 6"/>
          <p:cNvPicPr/>
          <p:nvPr/>
        </p:nvPicPr>
        <p:blipFill>
          <a:blip r:embed="rId6" cstate="print"/>
          <a:stretch>
            <a:fillRect/>
          </a:stretch>
        </p:blipFill>
        <p:spPr>
          <a:xfrm>
            <a:off x="14252565" y="900605"/>
            <a:ext cx="951038" cy="329652"/>
          </a:xfrm>
          <a:prstGeom prst="rect">
            <a:avLst/>
          </a:prstGeom>
        </p:spPr>
      </p:pic>
      <p:pic>
        <p:nvPicPr>
          <p:cNvPr id="7" name="object 7"/>
          <p:cNvPicPr/>
          <p:nvPr/>
        </p:nvPicPr>
        <p:blipFill>
          <a:blip r:embed="rId7" cstate="print"/>
          <a:stretch>
            <a:fillRect/>
          </a:stretch>
        </p:blipFill>
        <p:spPr>
          <a:xfrm>
            <a:off x="15350858" y="869981"/>
            <a:ext cx="771668" cy="308368"/>
          </a:xfrm>
          <a:prstGeom prst="rect">
            <a:avLst/>
          </a:prstGeom>
        </p:spPr>
      </p:pic>
      <p:grpSp>
        <p:nvGrpSpPr>
          <p:cNvPr id="8" name="object 8"/>
          <p:cNvGrpSpPr/>
          <p:nvPr/>
        </p:nvGrpSpPr>
        <p:grpSpPr>
          <a:xfrm>
            <a:off x="16026384" y="473963"/>
            <a:ext cx="1716405" cy="1109980"/>
            <a:chOff x="16026384" y="473963"/>
            <a:chExt cx="1716405" cy="1109980"/>
          </a:xfrm>
        </p:grpSpPr>
        <p:pic>
          <p:nvPicPr>
            <p:cNvPr id="9" name="object 9"/>
            <p:cNvPicPr/>
            <p:nvPr/>
          </p:nvPicPr>
          <p:blipFill>
            <a:blip r:embed="rId8" cstate="print"/>
            <a:stretch>
              <a:fillRect/>
            </a:stretch>
          </p:blipFill>
          <p:spPr>
            <a:xfrm>
              <a:off x="17126308" y="739139"/>
              <a:ext cx="615872" cy="567874"/>
            </a:xfrm>
            <a:prstGeom prst="rect">
              <a:avLst/>
            </a:prstGeom>
          </p:spPr>
        </p:pic>
        <p:pic>
          <p:nvPicPr>
            <p:cNvPr id="10" name="object 10"/>
            <p:cNvPicPr/>
            <p:nvPr/>
          </p:nvPicPr>
          <p:blipFill>
            <a:blip r:embed="rId9" cstate="print"/>
            <a:stretch>
              <a:fillRect/>
            </a:stretch>
          </p:blipFill>
          <p:spPr>
            <a:xfrm>
              <a:off x="16026384" y="473963"/>
              <a:ext cx="1110996" cy="1109472"/>
            </a:xfrm>
            <a:prstGeom prst="rect">
              <a:avLst/>
            </a:prstGeom>
          </p:spPr>
        </p:pic>
      </p:grpSp>
      <p:sp>
        <p:nvSpPr>
          <p:cNvPr id="11" name="object 11"/>
          <p:cNvSpPr/>
          <p:nvPr/>
        </p:nvSpPr>
        <p:spPr>
          <a:xfrm>
            <a:off x="1" y="1894332"/>
            <a:ext cx="13508990" cy="1186180"/>
          </a:xfrm>
          <a:custGeom>
            <a:avLst/>
            <a:gdLst/>
            <a:ahLst/>
            <a:cxnLst/>
            <a:rect l="l" t="t" r="r" b="b"/>
            <a:pathLst>
              <a:path w="13508990" h="1186180">
                <a:moveTo>
                  <a:pt x="13285470" y="0"/>
                </a:moveTo>
                <a:lnTo>
                  <a:pt x="223253" y="0"/>
                </a:lnTo>
                <a:lnTo>
                  <a:pt x="178262" y="4540"/>
                </a:lnTo>
                <a:lnTo>
                  <a:pt x="136356" y="17563"/>
                </a:lnTo>
                <a:lnTo>
                  <a:pt x="98433" y="38167"/>
                </a:lnTo>
                <a:lnTo>
                  <a:pt x="65392" y="65452"/>
                </a:lnTo>
                <a:lnTo>
                  <a:pt x="38130" y="98518"/>
                </a:lnTo>
                <a:lnTo>
                  <a:pt x="17545" y="136463"/>
                </a:lnTo>
                <a:lnTo>
                  <a:pt x="4536" y="178388"/>
                </a:lnTo>
                <a:lnTo>
                  <a:pt x="0" y="223393"/>
                </a:lnTo>
                <a:lnTo>
                  <a:pt x="0" y="962279"/>
                </a:lnTo>
                <a:lnTo>
                  <a:pt x="4536" y="1007283"/>
                </a:lnTo>
                <a:lnTo>
                  <a:pt x="17545" y="1049208"/>
                </a:lnTo>
                <a:lnTo>
                  <a:pt x="38130" y="1087153"/>
                </a:lnTo>
                <a:lnTo>
                  <a:pt x="65392" y="1120219"/>
                </a:lnTo>
                <a:lnTo>
                  <a:pt x="98433" y="1147504"/>
                </a:lnTo>
                <a:lnTo>
                  <a:pt x="136356" y="1168108"/>
                </a:lnTo>
                <a:lnTo>
                  <a:pt x="178262" y="1181131"/>
                </a:lnTo>
                <a:lnTo>
                  <a:pt x="223253" y="1185672"/>
                </a:lnTo>
                <a:lnTo>
                  <a:pt x="13285470" y="1185672"/>
                </a:lnTo>
                <a:lnTo>
                  <a:pt x="13330468" y="1181131"/>
                </a:lnTo>
                <a:lnTo>
                  <a:pt x="13372379" y="1168108"/>
                </a:lnTo>
                <a:lnTo>
                  <a:pt x="13410304" y="1147504"/>
                </a:lnTo>
                <a:lnTo>
                  <a:pt x="13443346" y="1120219"/>
                </a:lnTo>
                <a:lnTo>
                  <a:pt x="13470608" y="1087153"/>
                </a:lnTo>
                <a:lnTo>
                  <a:pt x="13491192" y="1049208"/>
                </a:lnTo>
                <a:lnTo>
                  <a:pt x="13504200" y="1007283"/>
                </a:lnTo>
                <a:lnTo>
                  <a:pt x="13508736" y="962279"/>
                </a:lnTo>
                <a:lnTo>
                  <a:pt x="13508736" y="223393"/>
                </a:lnTo>
                <a:lnTo>
                  <a:pt x="13504200" y="178388"/>
                </a:lnTo>
                <a:lnTo>
                  <a:pt x="13491192" y="136463"/>
                </a:lnTo>
                <a:lnTo>
                  <a:pt x="13470608" y="98518"/>
                </a:lnTo>
                <a:lnTo>
                  <a:pt x="13443346" y="65452"/>
                </a:lnTo>
                <a:lnTo>
                  <a:pt x="13410304" y="38167"/>
                </a:lnTo>
                <a:lnTo>
                  <a:pt x="13372379" y="17563"/>
                </a:lnTo>
                <a:lnTo>
                  <a:pt x="13330468" y="4540"/>
                </a:lnTo>
                <a:lnTo>
                  <a:pt x="13285470" y="0"/>
                </a:lnTo>
                <a:close/>
              </a:path>
            </a:pathLst>
          </a:custGeom>
          <a:solidFill>
            <a:srgbClr val="53459C"/>
          </a:solidFill>
        </p:spPr>
        <p:txBody>
          <a:bodyPr wrap="square" lIns="0" tIns="0" rIns="0" bIns="0" rtlCol="0"/>
          <a:lstStyle/>
          <a:p>
            <a:endParaRPr/>
          </a:p>
        </p:txBody>
      </p:sp>
      <p:sp>
        <p:nvSpPr>
          <p:cNvPr id="12" name="object 12" descr="$PPTXTitle"/>
          <p:cNvSpPr txBox="1">
            <a:spLocks noGrp="1"/>
          </p:cNvSpPr>
          <p:nvPr>
            <p:ph type="title"/>
          </p:nvPr>
        </p:nvSpPr>
        <p:spPr>
          <a:prstGeom prst="rect">
            <a:avLst/>
          </a:prstGeom>
        </p:spPr>
        <p:txBody>
          <a:bodyPr vert="horz" wrap="square" lIns="0" tIns="217894" rIns="0" bIns="0" rtlCol="0">
            <a:spAutoFit/>
          </a:bodyPr>
          <a:lstStyle/>
          <a:p>
            <a:pPr marL="236854">
              <a:lnSpc>
                <a:spcPct val="100000"/>
              </a:lnSpc>
              <a:spcBef>
                <a:spcPts val="105"/>
              </a:spcBef>
            </a:pPr>
            <a:r>
              <a:rPr dirty="0"/>
              <a:t>Ενότητα</a:t>
            </a:r>
            <a:r>
              <a:rPr spc="15" dirty="0"/>
              <a:t> </a:t>
            </a:r>
            <a:r>
              <a:rPr dirty="0"/>
              <a:t>5</a:t>
            </a:r>
            <a:r>
              <a:rPr spc="-85" dirty="0"/>
              <a:t> </a:t>
            </a:r>
            <a:r>
              <a:rPr b="0" spc="455" dirty="0">
                <a:latin typeface="Arial Black"/>
                <a:cs typeface="Arial Black"/>
              </a:rPr>
              <a:t>–</a:t>
            </a:r>
            <a:r>
              <a:rPr b="0" spc="-185" dirty="0">
                <a:latin typeface="Arial Black"/>
                <a:cs typeface="Arial Black"/>
              </a:rPr>
              <a:t> </a:t>
            </a:r>
            <a:r>
              <a:rPr spc="-20" dirty="0"/>
              <a:t>Δραστηριότητα</a:t>
            </a:r>
            <a:r>
              <a:rPr b="0" spc="-20" dirty="0">
                <a:latin typeface="Arial Black"/>
                <a:cs typeface="Arial Black"/>
              </a:rPr>
              <a:t>:</a:t>
            </a:r>
            <a:r>
              <a:rPr b="0" spc="-275" dirty="0">
                <a:latin typeface="Arial Black"/>
                <a:cs typeface="Arial Black"/>
              </a:rPr>
              <a:t> </a:t>
            </a:r>
            <a:r>
              <a:rPr dirty="0"/>
              <a:t>Οργανωμένη</a:t>
            </a:r>
            <a:r>
              <a:rPr spc="15" dirty="0"/>
              <a:t> </a:t>
            </a:r>
            <a:r>
              <a:rPr spc="-10" dirty="0"/>
              <a:t>Εκδρομή</a:t>
            </a:r>
          </a:p>
        </p:txBody>
      </p:sp>
      <p:sp>
        <p:nvSpPr>
          <p:cNvPr id="13" name="object 13"/>
          <p:cNvSpPr/>
          <p:nvPr/>
        </p:nvSpPr>
        <p:spPr>
          <a:xfrm>
            <a:off x="0" y="0"/>
            <a:ext cx="342900" cy="10287000"/>
          </a:xfrm>
          <a:custGeom>
            <a:avLst/>
            <a:gdLst/>
            <a:ahLst/>
            <a:cxnLst/>
            <a:rect l="l" t="t" r="r" b="b"/>
            <a:pathLst>
              <a:path w="342900" h="10287000">
                <a:moveTo>
                  <a:pt x="342900" y="10287000"/>
                </a:moveTo>
                <a:lnTo>
                  <a:pt x="342900" y="0"/>
                </a:lnTo>
                <a:lnTo>
                  <a:pt x="0" y="0"/>
                </a:lnTo>
                <a:lnTo>
                  <a:pt x="0" y="10287000"/>
                </a:lnTo>
                <a:lnTo>
                  <a:pt x="342900" y="10287000"/>
                </a:lnTo>
                <a:close/>
              </a:path>
            </a:pathLst>
          </a:custGeom>
          <a:solidFill>
            <a:srgbClr val="53459C"/>
          </a:solidFill>
        </p:spPr>
        <p:txBody>
          <a:bodyPr wrap="square" lIns="0" tIns="0" rIns="0" bIns="0" rtlCol="0"/>
          <a:lstStyle/>
          <a:p>
            <a:endParaRPr/>
          </a:p>
        </p:txBody>
      </p:sp>
      <p:sp>
        <p:nvSpPr>
          <p:cNvPr id="14" name="object 14"/>
          <p:cNvSpPr txBox="1"/>
          <p:nvPr/>
        </p:nvSpPr>
        <p:spPr>
          <a:xfrm>
            <a:off x="959497" y="3295027"/>
            <a:ext cx="12253150" cy="2321148"/>
          </a:xfrm>
          <a:prstGeom prst="rect">
            <a:avLst/>
          </a:prstGeom>
        </p:spPr>
        <p:txBody>
          <a:bodyPr vert="horz" wrap="square" lIns="0" tIns="165100" rIns="0" bIns="0" rtlCol="0">
            <a:spAutoFit/>
          </a:bodyPr>
          <a:lstStyle/>
          <a:p>
            <a:pPr marL="469900" indent="-457200">
              <a:lnSpc>
                <a:spcPct val="100000"/>
              </a:lnSpc>
              <a:spcBef>
                <a:spcPts val="1300"/>
              </a:spcBef>
              <a:buAutoNum type="arabicPeriod"/>
              <a:tabLst>
                <a:tab pos="469900" algn="l"/>
              </a:tabLst>
            </a:pPr>
            <a:r>
              <a:rPr lang="el-GR" sz="2000" spc="120" dirty="0">
                <a:latin typeface="Lucida Sans Unicode"/>
                <a:cs typeface="Lucida Sans Unicode"/>
              </a:rPr>
              <a:t>Καλωσόρισμα και </a:t>
            </a:r>
            <a:r>
              <a:rPr lang="en-US" sz="2000" spc="120" dirty="0">
                <a:latin typeface="Lucida Sans Unicode"/>
                <a:cs typeface="Lucida Sans Unicode"/>
              </a:rPr>
              <a:t>“</a:t>
            </a:r>
            <a:r>
              <a:rPr lang="el-GR" sz="2000" spc="120" dirty="0">
                <a:latin typeface="Lucida Sans Unicode"/>
                <a:cs typeface="Lucida Sans Unicode"/>
              </a:rPr>
              <a:t>σπάσιμο πάγου</a:t>
            </a:r>
            <a:r>
              <a:rPr lang="en-US" sz="2000" spc="120" dirty="0">
                <a:latin typeface="Lucida Sans Unicode"/>
                <a:cs typeface="Lucida Sans Unicode"/>
              </a:rPr>
              <a:t>”</a:t>
            </a:r>
            <a:r>
              <a:rPr sz="2000" spc="-130" dirty="0">
                <a:latin typeface="Lucida Sans Unicode"/>
                <a:cs typeface="Lucida Sans Unicode"/>
              </a:rPr>
              <a:t> </a:t>
            </a:r>
            <a:r>
              <a:rPr sz="2000" spc="-10" dirty="0">
                <a:latin typeface="Lucida Sans Unicode"/>
                <a:cs typeface="Lucida Sans Unicode"/>
              </a:rPr>
              <a:t>(10–</a:t>
            </a:r>
            <a:r>
              <a:rPr sz="2000" spc="-325" dirty="0">
                <a:latin typeface="Lucida Sans Unicode"/>
                <a:cs typeface="Lucida Sans Unicode"/>
              </a:rPr>
              <a:t>15</a:t>
            </a:r>
            <a:r>
              <a:rPr sz="2000" spc="-110" dirty="0">
                <a:latin typeface="Lucida Sans Unicode"/>
                <a:cs typeface="Lucida Sans Unicode"/>
              </a:rPr>
              <a:t> </a:t>
            </a:r>
            <a:r>
              <a:rPr lang="el-GR" sz="2000" spc="-110" dirty="0">
                <a:latin typeface="Lucida Sans Unicode"/>
                <a:cs typeface="Lucida Sans Unicode"/>
              </a:rPr>
              <a:t>λ.</a:t>
            </a:r>
            <a:r>
              <a:rPr sz="2000" spc="75" dirty="0">
                <a:latin typeface="Lucida Sans Unicode"/>
                <a:cs typeface="Lucida Sans Unicode"/>
              </a:rPr>
              <a:t>)</a:t>
            </a:r>
            <a:endParaRPr sz="2000" dirty="0">
              <a:latin typeface="Lucida Sans Unicode"/>
              <a:cs typeface="Lucida Sans Unicode"/>
            </a:endParaRPr>
          </a:p>
          <a:p>
            <a:pPr marL="469900" indent="-457200">
              <a:lnSpc>
                <a:spcPct val="100000"/>
              </a:lnSpc>
              <a:spcBef>
                <a:spcPts val="1200"/>
              </a:spcBef>
              <a:buAutoNum type="arabicPeriod"/>
              <a:tabLst>
                <a:tab pos="469900" algn="l"/>
              </a:tabLst>
            </a:pPr>
            <a:r>
              <a:rPr lang="el-GR" sz="2000" spc="-20" dirty="0">
                <a:latin typeface="Lucida Sans Unicode"/>
                <a:cs typeface="Lucida Sans Unicode"/>
              </a:rPr>
              <a:t>Εξερεύνηση</a:t>
            </a:r>
            <a:r>
              <a:rPr sz="2000" spc="-70" dirty="0">
                <a:latin typeface="Lucida Sans Unicode"/>
                <a:cs typeface="Lucida Sans Unicode"/>
              </a:rPr>
              <a:t> </a:t>
            </a:r>
            <a:r>
              <a:rPr sz="2000" spc="114" dirty="0">
                <a:latin typeface="Lucida Sans Unicode"/>
                <a:cs typeface="Lucida Sans Unicode"/>
              </a:rPr>
              <a:t>(20–</a:t>
            </a:r>
            <a:r>
              <a:rPr sz="2000" spc="-55" dirty="0">
                <a:latin typeface="Lucida Sans Unicode"/>
                <a:cs typeface="Lucida Sans Unicode"/>
              </a:rPr>
              <a:t>30</a:t>
            </a:r>
            <a:r>
              <a:rPr sz="2000" spc="-45" dirty="0">
                <a:latin typeface="Lucida Sans Unicode"/>
                <a:cs typeface="Lucida Sans Unicode"/>
              </a:rPr>
              <a:t> </a:t>
            </a:r>
            <a:r>
              <a:rPr lang="el-GR" sz="2000" spc="95" dirty="0">
                <a:latin typeface="Lucida Sans Unicode"/>
                <a:cs typeface="Lucida Sans Unicode"/>
              </a:rPr>
              <a:t>λ.</a:t>
            </a:r>
            <a:r>
              <a:rPr sz="2000" spc="95" dirty="0">
                <a:latin typeface="Lucida Sans Unicode"/>
                <a:cs typeface="Lucida Sans Unicode"/>
              </a:rPr>
              <a:t>)</a:t>
            </a:r>
            <a:r>
              <a:rPr sz="2000" spc="-40" dirty="0">
                <a:latin typeface="Lucida Sans Unicode"/>
                <a:cs typeface="Lucida Sans Unicode"/>
              </a:rPr>
              <a:t> </a:t>
            </a:r>
            <a:r>
              <a:rPr sz="2000" spc="-240" dirty="0">
                <a:latin typeface="Lucida Sans Unicode"/>
                <a:cs typeface="Lucida Sans Unicode"/>
              </a:rPr>
              <a:t>—</a:t>
            </a:r>
            <a:r>
              <a:rPr sz="2000" spc="-10" dirty="0">
                <a:latin typeface="Lucida Sans Unicode"/>
                <a:cs typeface="Lucida Sans Unicode"/>
              </a:rPr>
              <a:t> </a:t>
            </a:r>
            <a:r>
              <a:rPr lang="el-GR" sz="2000" spc="60" dirty="0">
                <a:latin typeface="Lucida Sans Unicode"/>
                <a:cs typeface="Lucida Sans Unicode"/>
              </a:rPr>
              <a:t>με οδηγό ερωτήσεις που προκαλούν ενδιαφέρον για τον τόπο</a:t>
            </a:r>
            <a:endParaRPr sz="2000" dirty="0">
              <a:latin typeface="Lucida Sans Unicode"/>
              <a:cs typeface="Lucida Sans Unicode"/>
            </a:endParaRPr>
          </a:p>
          <a:p>
            <a:pPr marL="469900" indent="-457200">
              <a:lnSpc>
                <a:spcPct val="100000"/>
              </a:lnSpc>
              <a:spcBef>
                <a:spcPts val="1200"/>
              </a:spcBef>
              <a:buAutoNum type="arabicPeriod"/>
              <a:tabLst>
                <a:tab pos="469900" algn="l"/>
              </a:tabLst>
            </a:pPr>
            <a:r>
              <a:rPr lang="el-GR" sz="2000" dirty="0">
                <a:latin typeface="Lucida Sans Unicode"/>
                <a:cs typeface="Lucida Sans Unicode"/>
              </a:rPr>
              <a:t>Αφήγηση ιστοριών </a:t>
            </a:r>
            <a:r>
              <a:rPr sz="2000" dirty="0">
                <a:latin typeface="Lucida Sans Unicode"/>
                <a:cs typeface="Lucida Sans Unicode"/>
              </a:rPr>
              <a:t>(30</a:t>
            </a:r>
            <a:r>
              <a:rPr sz="2000" spc="-55" dirty="0">
                <a:latin typeface="Lucida Sans Unicode"/>
                <a:cs typeface="Lucida Sans Unicode"/>
              </a:rPr>
              <a:t> </a:t>
            </a:r>
            <a:r>
              <a:rPr lang="el-GR" sz="2000" spc="-55" dirty="0">
                <a:latin typeface="Lucida Sans Unicode"/>
                <a:cs typeface="Lucida Sans Unicode"/>
              </a:rPr>
              <a:t>λ.</a:t>
            </a:r>
            <a:r>
              <a:rPr sz="2000" spc="95" dirty="0">
                <a:latin typeface="Lucida Sans Unicode"/>
                <a:cs typeface="Lucida Sans Unicode"/>
              </a:rPr>
              <a:t>)</a:t>
            </a:r>
            <a:r>
              <a:rPr sz="2000" spc="-45" dirty="0">
                <a:latin typeface="Lucida Sans Unicode"/>
                <a:cs typeface="Lucida Sans Unicode"/>
              </a:rPr>
              <a:t> </a:t>
            </a:r>
            <a:r>
              <a:rPr sz="2000" spc="-240" dirty="0">
                <a:latin typeface="Lucida Sans Unicode"/>
                <a:cs typeface="Lucida Sans Unicode"/>
              </a:rPr>
              <a:t>—</a:t>
            </a:r>
            <a:r>
              <a:rPr sz="2000" spc="-30" dirty="0">
                <a:latin typeface="Lucida Sans Unicode"/>
                <a:cs typeface="Lucida Sans Unicode"/>
              </a:rPr>
              <a:t> </a:t>
            </a:r>
            <a:r>
              <a:rPr lang="el-GR" sz="2000" spc="70" dirty="0">
                <a:latin typeface="Lucida Sans Unicode"/>
                <a:cs typeface="Lucida Sans Unicode"/>
              </a:rPr>
              <a:t>φυσική ανταλλαγή αναμνήσεων μεταξύ των γενεών</a:t>
            </a:r>
          </a:p>
          <a:p>
            <a:pPr marL="469900" indent="-457200">
              <a:lnSpc>
                <a:spcPct val="100000"/>
              </a:lnSpc>
              <a:spcBef>
                <a:spcPts val="1200"/>
              </a:spcBef>
              <a:buAutoNum type="arabicPeriod"/>
              <a:tabLst>
                <a:tab pos="469900" algn="l"/>
              </a:tabLst>
            </a:pPr>
            <a:r>
              <a:rPr lang="el-GR" sz="2000" spc="85" dirty="0">
                <a:latin typeface="Lucida Sans Unicode"/>
                <a:cs typeface="Lucida Sans Unicode"/>
              </a:rPr>
              <a:t>Καταγραφή </a:t>
            </a:r>
            <a:r>
              <a:rPr sz="2000" spc="120" dirty="0">
                <a:latin typeface="Lucida Sans Unicode"/>
                <a:cs typeface="Lucida Sans Unicode"/>
              </a:rPr>
              <a:t>(30–</a:t>
            </a:r>
            <a:r>
              <a:rPr sz="2000" dirty="0">
                <a:latin typeface="Lucida Sans Unicode"/>
                <a:cs typeface="Lucida Sans Unicode"/>
              </a:rPr>
              <a:t>40</a:t>
            </a:r>
            <a:r>
              <a:rPr sz="2000" spc="-80" dirty="0">
                <a:latin typeface="Lucida Sans Unicode"/>
                <a:cs typeface="Lucida Sans Unicode"/>
              </a:rPr>
              <a:t> </a:t>
            </a:r>
            <a:r>
              <a:rPr lang="el-GR" sz="2000" spc="-80" dirty="0">
                <a:latin typeface="Lucida Sans Unicode"/>
                <a:cs typeface="Lucida Sans Unicode"/>
              </a:rPr>
              <a:t>λ.</a:t>
            </a:r>
            <a:r>
              <a:rPr sz="2000" spc="95" dirty="0">
                <a:latin typeface="Lucida Sans Unicode"/>
                <a:cs typeface="Lucida Sans Unicode"/>
              </a:rPr>
              <a:t>)</a:t>
            </a:r>
            <a:r>
              <a:rPr sz="2000" spc="-65" dirty="0">
                <a:latin typeface="Lucida Sans Unicode"/>
                <a:cs typeface="Lucida Sans Unicode"/>
              </a:rPr>
              <a:t> </a:t>
            </a:r>
            <a:r>
              <a:rPr sz="2000" spc="-240" dirty="0">
                <a:latin typeface="Lucida Sans Unicode"/>
                <a:cs typeface="Lucida Sans Unicode"/>
              </a:rPr>
              <a:t>—</a:t>
            </a:r>
            <a:r>
              <a:rPr sz="2000" spc="-55" dirty="0">
                <a:latin typeface="Lucida Sans Unicode"/>
                <a:cs typeface="Lucida Sans Unicode"/>
              </a:rPr>
              <a:t> </a:t>
            </a:r>
            <a:r>
              <a:rPr lang="el-GR" sz="2000" dirty="0">
                <a:latin typeface="Lucida Sans Unicode"/>
                <a:cs typeface="Lucida Sans Unicode"/>
              </a:rPr>
              <a:t>φωτογραφίες, ηχητικά αρχεία, σημειώσεις σε μικτές ομάδες</a:t>
            </a:r>
          </a:p>
          <a:p>
            <a:pPr marL="469900" indent="-457200">
              <a:lnSpc>
                <a:spcPct val="100000"/>
              </a:lnSpc>
              <a:spcBef>
                <a:spcPts val="1200"/>
              </a:spcBef>
              <a:buAutoNum type="arabicPeriod"/>
              <a:tabLst>
                <a:tab pos="469900" algn="l"/>
              </a:tabLst>
            </a:pPr>
            <a:r>
              <a:rPr lang="el-GR" sz="2000" dirty="0">
                <a:latin typeface="Lucida Sans Unicode"/>
                <a:cs typeface="Lucida Sans Unicode"/>
              </a:rPr>
              <a:t>Ανατροφοδότηση</a:t>
            </a:r>
            <a:r>
              <a:rPr sz="2000" spc="-95" dirty="0">
                <a:latin typeface="Lucida Sans Unicode"/>
                <a:cs typeface="Lucida Sans Unicode"/>
              </a:rPr>
              <a:t> </a:t>
            </a:r>
            <a:r>
              <a:rPr sz="2000" spc="-10" dirty="0">
                <a:latin typeface="Lucida Sans Unicode"/>
                <a:cs typeface="Lucida Sans Unicode"/>
              </a:rPr>
              <a:t>(15–</a:t>
            </a:r>
            <a:r>
              <a:rPr sz="2000" spc="-75" dirty="0">
                <a:latin typeface="Lucida Sans Unicode"/>
                <a:cs typeface="Lucida Sans Unicode"/>
              </a:rPr>
              <a:t>20</a:t>
            </a:r>
            <a:r>
              <a:rPr sz="2000" spc="-70" dirty="0">
                <a:latin typeface="Lucida Sans Unicode"/>
                <a:cs typeface="Lucida Sans Unicode"/>
              </a:rPr>
              <a:t> </a:t>
            </a:r>
            <a:r>
              <a:rPr lang="el-GR" sz="2000" spc="-70" dirty="0">
                <a:latin typeface="Lucida Sans Unicode"/>
                <a:cs typeface="Lucida Sans Unicode"/>
              </a:rPr>
              <a:t>λ.</a:t>
            </a:r>
            <a:r>
              <a:rPr sz="2000" spc="95" dirty="0">
                <a:latin typeface="Lucida Sans Unicode"/>
                <a:cs typeface="Lucida Sans Unicode"/>
              </a:rPr>
              <a:t>)</a:t>
            </a:r>
            <a:r>
              <a:rPr sz="2000" spc="-50" dirty="0">
                <a:latin typeface="Lucida Sans Unicode"/>
                <a:cs typeface="Lucida Sans Unicode"/>
              </a:rPr>
              <a:t> </a:t>
            </a:r>
            <a:r>
              <a:rPr sz="2000" spc="-240" dirty="0">
                <a:latin typeface="Lucida Sans Unicode"/>
                <a:cs typeface="Lucida Sans Unicode"/>
              </a:rPr>
              <a:t>—</a:t>
            </a:r>
            <a:r>
              <a:rPr sz="2000" spc="-55" dirty="0">
                <a:latin typeface="Lucida Sans Unicode"/>
                <a:cs typeface="Lucida Sans Unicode"/>
              </a:rPr>
              <a:t> </a:t>
            </a:r>
            <a:r>
              <a:rPr lang="el-GR" sz="2000" spc="90" dirty="0">
                <a:latin typeface="Lucida Sans Unicode"/>
                <a:cs typeface="Lucida Sans Unicode"/>
              </a:rPr>
              <a:t>Τι έμαθε η κάθε γενιά από την άλλη;</a:t>
            </a:r>
            <a:endParaRPr sz="2000" dirty="0">
              <a:latin typeface="Lucida Sans Unicode"/>
              <a:cs typeface="Lucida Sans Unicode"/>
            </a:endParaRPr>
          </a:p>
        </p:txBody>
      </p:sp>
      <p:sp>
        <p:nvSpPr>
          <p:cNvPr id="15" name="object 15"/>
          <p:cNvSpPr txBox="1"/>
          <p:nvPr/>
        </p:nvSpPr>
        <p:spPr>
          <a:xfrm>
            <a:off x="633983" y="5981700"/>
            <a:ext cx="13020040" cy="2682145"/>
          </a:xfrm>
          <a:prstGeom prst="rect">
            <a:avLst/>
          </a:prstGeom>
          <a:solidFill>
            <a:srgbClr val="77BE46"/>
          </a:solidFill>
        </p:spPr>
        <p:txBody>
          <a:bodyPr vert="horz" wrap="square" lIns="0" tIns="111125" rIns="0" bIns="0" rtlCol="0">
            <a:spAutoFit/>
          </a:bodyPr>
          <a:lstStyle/>
          <a:p>
            <a:pPr marL="187325">
              <a:lnSpc>
                <a:spcPct val="100000"/>
              </a:lnSpc>
              <a:spcBef>
                <a:spcPts val="875"/>
              </a:spcBef>
            </a:pPr>
            <a:r>
              <a:rPr sz="1800" b="1" dirty="0">
                <a:solidFill>
                  <a:srgbClr val="FFFFFF"/>
                </a:solidFill>
                <a:latin typeface="Times New Roman"/>
                <a:cs typeface="Times New Roman"/>
              </a:rPr>
              <a:t>Συμβουλές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προς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τον/τη</a:t>
            </a:r>
            <a:r>
              <a:rPr sz="1800" b="1" spc="-40" dirty="0">
                <a:solidFill>
                  <a:srgbClr val="FFFFFF"/>
                </a:solidFill>
                <a:latin typeface="Times New Roman"/>
                <a:cs typeface="Times New Roman"/>
              </a:rPr>
              <a:t> </a:t>
            </a:r>
            <a:r>
              <a:rPr sz="1800" b="1" spc="-10" dirty="0">
                <a:solidFill>
                  <a:srgbClr val="FFFFFF"/>
                </a:solidFill>
                <a:latin typeface="Times New Roman"/>
                <a:cs typeface="Times New Roman"/>
              </a:rPr>
              <a:t>συντονιστή/τρια:</a:t>
            </a:r>
            <a:endParaRPr sz="1800" dirty="0">
              <a:latin typeface="Times New Roman"/>
              <a:cs typeface="Times New Roman"/>
            </a:endParaRPr>
          </a:p>
          <a:p>
            <a:pPr>
              <a:lnSpc>
                <a:spcPct val="100000"/>
              </a:lnSpc>
              <a:spcBef>
                <a:spcPts val="570"/>
              </a:spcBef>
            </a:pPr>
            <a:endParaRPr sz="1800" dirty="0">
              <a:latin typeface="Times New Roman"/>
              <a:cs typeface="Times New Roman"/>
            </a:endParaRPr>
          </a:p>
          <a:p>
            <a:pPr marL="473709" marR="385445" indent="-287020" algn="just">
              <a:lnSpc>
                <a:spcPct val="100000"/>
              </a:lnSpc>
              <a:buFont typeface="Arial"/>
              <a:buChar char="•"/>
              <a:tabLst>
                <a:tab pos="473709" algn="l"/>
              </a:tabLst>
            </a:pPr>
            <a:r>
              <a:rPr lang="el-GR" sz="1800" dirty="0">
                <a:solidFill>
                  <a:srgbClr val="FFFFFF"/>
                </a:solidFill>
                <a:latin typeface="Lucida Sans Unicode"/>
                <a:cs typeface="Lucida Sans Unicode"/>
              </a:rPr>
              <a:t>Μια επίσκεψη σε ένα τοπικό ιστορικό αρχείο αποτέλεσε μια από τις </a:t>
            </a:r>
            <a:r>
              <a:rPr lang="el-GR" sz="1800" b="1" dirty="0">
                <a:solidFill>
                  <a:srgbClr val="FFFFFF"/>
                </a:solidFill>
                <a:latin typeface="Lucida Sans Unicode"/>
                <a:cs typeface="Lucida Sans Unicode"/>
              </a:rPr>
              <a:t>πιο σημαντικές απρογραμμάτιστες στιγμές</a:t>
            </a:r>
            <a:r>
              <a:rPr lang="el-GR" sz="1800" dirty="0">
                <a:solidFill>
                  <a:srgbClr val="FFFFFF"/>
                </a:solidFill>
                <a:latin typeface="Lucida Sans Unicode"/>
                <a:cs typeface="Lucida Sans Unicode"/>
              </a:rPr>
              <a:t> — η </a:t>
            </a:r>
            <a:r>
              <a:rPr lang="el-GR" sz="1800" dirty="0" err="1">
                <a:solidFill>
                  <a:srgbClr val="FFFFFF"/>
                </a:solidFill>
                <a:latin typeface="Lucida Sans Unicode"/>
                <a:cs typeface="Lucida Sans Unicode"/>
              </a:rPr>
              <a:t>διαγενεακή</a:t>
            </a:r>
            <a:r>
              <a:rPr lang="el-GR" sz="1800" dirty="0">
                <a:solidFill>
                  <a:srgbClr val="FFFFFF"/>
                </a:solidFill>
                <a:latin typeface="Lucida Sans Unicode"/>
                <a:cs typeface="Lucida Sans Unicode"/>
              </a:rPr>
              <a:t> ομάδα εξερεύνησε από κοινού ιστορικά έγγραφα και παλιές φωτογραφίες, κάτι που βοήθησε τα μέλη της ομάδας να δεθούν μεταξύ τους με έναν χαλαρό, ανεπίσημο τρόπο. Αξίζει να το λάβετε υπόψη ως προαιρετική προσθήκη.</a:t>
            </a:r>
          </a:p>
          <a:p>
            <a:pPr marL="473709" marR="385445" indent="-287020" algn="just">
              <a:lnSpc>
                <a:spcPct val="100000"/>
              </a:lnSpc>
              <a:buFont typeface="Arial"/>
              <a:buChar char="•"/>
              <a:tabLst>
                <a:tab pos="473709" algn="l"/>
              </a:tabLst>
            </a:pPr>
            <a:r>
              <a:rPr lang="el-GR" sz="1800" dirty="0">
                <a:solidFill>
                  <a:srgbClr val="FFFFFF"/>
                </a:solidFill>
                <a:latin typeface="Lucida Sans Unicode"/>
                <a:cs typeface="Lucida Sans Unicode"/>
              </a:rPr>
              <a:t>Το να έχεις </a:t>
            </a:r>
            <a:r>
              <a:rPr lang="el-GR" sz="1800" b="1" dirty="0">
                <a:solidFill>
                  <a:srgbClr val="FFFFFF"/>
                </a:solidFill>
                <a:latin typeface="Lucida Sans Unicode"/>
                <a:cs typeface="Lucida Sans Unicode"/>
              </a:rPr>
              <a:t>έναν συμμετέχοντα που έζησε σημαντικά τοπικά ιστορικά γεγονότα </a:t>
            </a:r>
            <a:r>
              <a:rPr lang="el-GR" sz="1800" dirty="0">
                <a:solidFill>
                  <a:srgbClr val="FFFFFF"/>
                </a:solidFill>
                <a:latin typeface="Lucida Sans Unicode"/>
                <a:cs typeface="Lucida Sans Unicode"/>
              </a:rPr>
              <a:t>και να μοιραστεί την εμπειρία του από πρώτο χέρι </a:t>
            </a:r>
            <a:r>
              <a:rPr lang="el-GR" sz="1800" dirty="0" err="1">
                <a:solidFill>
                  <a:srgbClr val="FFFFFF"/>
                </a:solidFill>
                <a:latin typeface="Lucida Sans Unicode"/>
                <a:cs typeface="Lucida Sans Unicode"/>
              </a:rPr>
              <a:t>περιγράφηκε</a:t>
            </a:r>
            <a:r>
              <a:rPr lang="el-GR" sz="1800" dirty="0">
                <a:solidFill>
                  <a:srgbClr val="FFFFFF"/>
                </a:solidFill>
                <a:latin typeface="Lucida Sans Unicode"/>
                <a:cs typeface="Lucida Sans Unicode"/>
              </a:rPr>
              <a:t> ως μια ιδιαίτερα ισχυρή στιγμή — αν έχετε κάποιον τέτοιο στην ομάδα σας, δημιουργήστε το κατάλληλο πλαίσιο για αυτό</a:t>
            </a:r>
            <a:endParaRPr sz="1800" dirty="0">
              <a:latin typeface="Lucida Sans Unicode"/>
              <a:cs typeface="Lucida Sans Unicod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342900" cy="10287000"/>
          </a:xfrm>
          <a:custGeom>
            <a:avLst/>
            <a:gdLst/>
            <a:ahLst/>
            <a:cxnLst/>
            <a:rect l="l" t="t" r="r" b="b"/>
            <a:pathLst>
              <a:path w="342900" h="10287000">
                <a:moveTo>
                  <a:pt x="342900" y="10287000"/>
                </a:moveTo>
                <a:lnTo>
                  <a:pt x="342900" y="0"/>
                </a:lnTo>
                <a:lnTo>
                  <a:pt x="0" y="0"/>
                </a:lnTo>
                <a:lnTo>
                  <a:pt x="0" y="10287000"/>
                </a:lnTo>
                <a:lnTo>
                  <a:pt x="342900" y="10287000"/>
                </a:lnTo>
                <a:close/>
              </a:path>
            </a:pathLst>
          </a:custGeom>
          <a:solidFill>
            <a:srgbClr val="77BE46"/>
          </a:solidFill>
        </p:spPr>
        <p:txBody>
          <a:bodyPr wrap="square" lIns="0" tIns="0" rIns="0" bIns="0" rtlCol="0"/>
          <a:lstStyle/>
          <a:p>
            <a:endParaRPr/>
          </a:p>
        </p:txBody>
      </p:sp>
      <p:sp>
        <p:nvSpPr>
          <p:cNvPr id="3" name="object 3"/>
          <p:cNvSpPr txBox="1"/>
          <p:nvPr/>
        </p:nvSpPr>
        <p:spPr>
          <a:xfrm>
            <a:off x="11885920" y="2795840"/>
            <a:ext cx="5864225" cy="5015865"/>
          </a:xfrm>
          <a:prstGeom prst="rect">
            <a:avLst/>
          </a:prstGeom>
          <a:solidFill>
            <a:srgbClr val="53459C"/>
          </a:solidFill>
        </p:spPr>
        <p:txBody>
          <a:bodyPr vert="horz" wrap="square" lIns="0" tIns="194945" rIns="0" bIns="0" rtlCol="0">
            <a:spAutoFit/>
          </a:bodyPr>
          <a:lstStyle/>
          <a:p>
            <a:pPr marL="344170">
              <a:lnSpc>
                <a:spcPct val="100000"/>
              </a:lnSpc>
              <a:spcBef>
                <a:spcPts val="1535"/>
              </a:spcBef>
            </a:pPr>
            <a:r>
              <a:rPr sz="1800" b="1" spc="-10" dirty="0">
                <a:solidFill>
                  <a:srgbClr val="FFFFFF"/>
                </a:solidFill>
                <a:latin typeface="Times New Roman"/>
                <a:cs typeface="Times New Roman"/>
              </a:rPr>
              <a:t>Υποενότητες</a:t>
            </a:r>
            <a:endParaRPr sz="1800">
              <a:latin typeface="Times New Roman"/>
              <a:cs typeface="Times New Roman"/>
            </a:endParaRPr>
          </a:p>
          <a:p>
            <a:pPr marL="344170" marR="1061085">
              <a:lnSpc>
                <a:spcPct val="150000"/>
              </a:lnSpc>
              <a:spcBef>
                <a:spcPts val="45"/>
              </a:spcBef>
            </a:pPr>
            <a:r>
              <a:rPr sz="1600" spc="-10" dirty="0">
                <a:solidFill>
                  <a:srgbClr val="FFFFFF"/>
                </a:solidFill>
                <a:latin typeface="Calibri"/>
                <a:cs typeface="Calibri"/>
              </a:rPr>
              <a:t>Εισαγωγική</a:t>
            </a:r>
            <a:r>
              <a:rPr sz="1600" spc="-50" dirty="0">
                <a:solidFill>
                  <a:srgbClr val="FFFFFF"/>
                </a:solidFill>
                <a:latin typeface="Calibri"/>
                <a:cs typeface="Calibri"/>
              </a:rPr>
              <a:t> </a:t>
            </a:r>
            <a:r>
              <a:rPr sz="1600" spc="-10" dirty="0">
                <a:solidFill>
                  <a:srgbClr val="FFFFFF"/>
                </a:solidFill>
                <a:latin typeface="Calibri"/>
                <a:cs typeface="Calibri"/>
              </a:rPr>
              <a:t>δραστηριότητα:</a:t>
            </a:r>
            <a:r>
              <a:rPr sz="1600" spc="-35" dirty="0">
                <a:solidFill>
                  <a:srgbClr val="FFFFFF"/>
                </a:solidFill>
                <a:latin typeface="Calibri"/>
                <a:cs typeface="Calibri"/>
              </a:rPr>
              <a:t> </a:t>
            </a:r>
            <a:r>
              <a:rPr sz="1600" dirty="0">
                <a:solidFill>
                  <a:srgbClr val="FFFFFF"/>
                </a:solidFill>
                <a:latin typeface="Calibri"/>
                <a:cs typeface="Calibri"/>
              </a:rPr>
              <a:t>Διορθώστε</a:t>
            </a:r>
            <a:r>
              <a:rPr sz="1600" spc="-40" dirty="0">
                <a:solidFill>
                  <a:srgbClr val="FFFFFF"/>
                </a:solidFill>
                <a:latin typeface="Calibri"/>
                <a:cs typeface="Calibri"/>
              </a:rPr>
              <a:t> </a:t>
            </a:r>
            <a:r>
              <a:rPr sz="1600" dirty="0">
                <a:solidFill>
                  <a:srgbClr val="FFFFFF"/>
                </a:solidFill>
                <a:latin typeface="Calibri"/>
                <a:cs typeface="Calibri"/>
              </a:rPr>
              <a:t>το</a:t>
            </a:r>
            <a:r>
              <a:rPr sz="1600" spc="-35" dirty="0">
                <a:solidFill>
                  <a:srgbClr val="FFFFFF"/>
                </a:solidFill>
                <a:latin typeface="Calibri"/>
                <a:cs typeface="Calibri"/>
              </a:rPr>
              <a:t> </a:t>
            </a:r>
            <a:r>
              <a:rPr sz="1600" dirty="0">
                <a:solidFill>
                  <a:srgbClr val="FFFFFF"/>
                </a:solidFill>
                <a:latin typeface="Calibri"/>
                <a:cs typeface="Calibri"/>
              </a:rPr>
              <a:t>σχέδιο</a:t>
            </a:r>
            <a:r>
              <a:rPr sz="1600" spc="-35" dirty="0">
                <a:solidFill>
                  <a:srgbClr val="FFFFFF"/>
                </a:solidFill>
                <a:latin typeface="Calibri"/>
                <a:cs typeface="Calibri"/>
              </a:rPr>
              <a:t> </a:t>
            </a:r>
            <a:r>
              <a:rPr sz="1600" spc="-25" dirty="0">
                <a:solidFill>
                  <a:srgbClr val="FFFFFF"/>
                </a:solidFill>
                <a:latin typeface="Calibri"/>
                <a:cs typeface="Calibri"/>
              </a:rPr>
              <a:t>του </a:t>
            </a:r>
            <a:r>
              <a:rPr sz="1600" spc="-10" dirty="0">
                <a:solidFill>
                  <a:srgbClr val="FFFFFF"/>
                </a:solidFill>
                <a:latin typeface="Calibri"/>
                <a:cs typeface="Calibri"/>
              </a:rPr>
              <a:t>εργαστηρίου!</a:t>
            </a:r>
            <a:endParaRPr sz="1600">
              <a:latin typeface="Calibri"/>
              <a:cs typeface="Calibri"/>
            </a:endParaRPr>
          </a:p>
          <a:p>
            <a:pPr marL="344170" marR="619125" lvl="1" indent="301625">
              <a:lnSpc>
                <a:spcPct val="150000"/>
              </a:lnSpc>
              <a:buAutoNum type="arabicPeriod"/>
              <a:tabLst>
                <a:tab pos="645795" algn="l"/>
              </a:tabLst>
            </a:pPr>
            <a:r>
              <a:rPr sz="1600" spc="-10" dirty="0">
                <a:solidFill>
                  <a:srgbClr val="FFFFFF"/>
                </a:solidFill>
                <a:latin typeface="Calibri"/>
                <a:cs typeface="Calibri"/>
              </a:rPr>
              <a:t>Εισαγωγή</a:t>
            </a:r>
            <a:r>
              <a:rPr sz="1600" spc="-30" dirty="0">
                <a:solidFill>
                  <a:srgbClr val="FFFFFF"/>
                </a:solidFill>
                <a:latin typeface="Calibri"/>
                <a:cs typeface="Calibri"/>
              </a:rPr>
              <a:t> </a:t>
            </a:r>
            <a:r>
              <a:rPr sz="1600" dirty="0">
                <a:solidFill>
                  <a:srgbClr val="FFFFFF"/>
                </a:solidFill>
                <a:latin typeface="Calibri"/>
                <a:cs typeface="Calibri"/>
              </a:rPr>
              <a:t>στους</a:t>
            </a:r>
            <a:r>
              <a:rPr sz="1600" spc="-25" dirty="0">
                <a:solidFill>
                  <a:srgbClr val="FFFFFF"/>
                </a:solidFill>
                <a:latin typeface="Calibri"/>
                <a:cs typeface="Calibri"/>
              </a:rPr>
              <a:t> </a:t>
            </a:r>
            <a:r>
              <a:rPr sz="1600" spc="-10" dirty="0">
                <a:solidFill>
                  <a:srgbClr val="FFFFFF"/>
                </a:solidFill>
                <a:latin typeface="Calibri"/>
                <a:cs typeface="Calibri"/>
              </a:rPr>
              <a:t>εκπαιδευτικούς</a:t>
            </a:r>
            <a:r>
              <a:rPr sz="1600" spc="-25" dirty="0">
                <a:solidFill>
                  <a:srgbClr val="FFFFFF"/>
                </a:solidFill>
                <a:latin typeface="Calibri"/>
                <a:cs typeface="Calibri"/>
              </a:rPr>
              <a:t> </a:t>
            </a:r>
            <a:r>
              <a:rPr sz="1600" dirty="0">
                <a:solidFill>
                  <a:srgbClr val="FFFFFF"/>
                </a:solidFill>
                <a:latin typeface="Calibri"/>
                <a:cs typeface="Calibri"/>
              </a:rPr>
              <a:t>πόρους</a:t>
            </a:r>
            <a:r>
              <a:rPr sz="1600" spc="-25" dirty="0">
                <a:solidFill>
                  <a:srgbClr val="FFFFFF"/>
                </a:solidFill>
                <a:latin typeface="Calibri"/>
                <a:cs typeface="Calibri"/>
              </a:rPr>
              <a:t> </a:t>
            </a:r>
            <a:r>
              <a:rPr sz="1600" dirty="0">
                <a:solidFill>
                  <a:srgbClr val="FFFFFF"/>
                </a:solidFill>
                <a:latin typeface="Calibri"/>
                <a:cs typeface="Calibri"/>
              </a:rPr>
              <a:t>και</a:t>
            </a:r>
            <a:r>
              <a:rPr sz="1600" spc="-25" dirty="0">
                <a:solidFill>
                  <a:srgbClr val="FFFFFF"/>
                </a:solidFill>
                <a:latin typeface="Calibri"/>
                <a:cs typeface="Calibri"/>
              </a:rPr>
              <a:t> </a:t>
            </a:r>
            <a:r>
              <a:rPr sz="1600" dirty="0">
                <a:solidFill>
                  <a:srgbClr val="FFFFFF"/>
                </a:solidFill>
                <a:latin typeface="Calibri"/>
                <a:cs typeface="Calibri"/>
              </a:rPr>
              <a:t>την</a:t>
            </a:r>
            <a:r>
              <a:rPr sz="1600" spc="-25" dirty="0">
                <a:solidFill>
                  <a:srgbClr val="FFFFFF"/>
                </a:solidFill>
                <a:latin typeface="Calibri"/>
                <a:cs typeface="Calibri"/>
              </a:rPr>
              <a:t> </a:t>
            </a:r>
            <a:r>
              <a:rPr sz="1600" spc="-10" dirty="0">
                <a:solidFill>
                  <a:srgbClr val="FFFFFF"/>
                </a:solidFill>
                <a:latin typeface="Calibri"/>
                <a:cs typeface="Calibri"/>
              </a:rPr>
              <a:t>τοπική προσαρμογή</a:t>
            </a:r>
            <a:endParaRPr sz="1600">
              <a:latin typeface="Calibri"/>
              <a:cs typeface="Calibri"/>
            </a:endParaRPr>
          </a:p>
          <a:p>
            <a:pPr marL="645795" lvl="1" indent="-301625">
              <a:lnSpc>
                <a:spcPct val="100000"/>
              </a:lnSpc>
              <a:spcBef>
                <a:spcPts val="960"/>
              </a:spcBef>
              <a:buAutoNum type="arabicPeriod"/>
              <a:tabLst>
                <a:tab pos="645795" algn="l"/>
              </a:tabLst>
            </a:pPr>
            <a:r>
              <a:rPr sz="1600" spc="-10" dirty="0">
                <a:solidFill>
                  <a:srgbClr val="FFFFFF"/>
                </a:solidFill>
                <a:latin typeface="Calibri"/>
                <a:cs typeface="Calibri"/>
              </a:rPr>
              <a:t>Προσαρμογή</a:t>
            </a:r>
            <a:r>
              <a:rPr sz="1600" spc="-30" dirty="0">
                <a:solidFill>
                  <a:srgbClr val="FFFFFF"/>
                </a:solidFill>
                <a:latin typeface="Calibri"/>
                <a:cs typeface="Calibri"/>
              </a:rPr>
              <a:t> </a:t>
            </a:r>
            <a:r>
              <a:rPr sz="1600" dirty="0">
                <a:solidFill>
                  <a:srgbClr val="FFFFFF"/>
                </a:solidFill>
                <a:latin typeface="Calibri"/>
                <a:cs typeface="Calibri"/>
              </a:rPr>
              <a:t>υλικού</a:t>
            </a:r>
            <a:r>
              <a:rPr sz="1600" spc="-30" dirty="0">
                <a:solidFill>
                  <a:srgbClr val="FFFFFF"/>
                </a:solidFill>
                <a:latin typeface="Calibri"/>
                <a:cs typeface="Calibri"/>
              </a:rPr>
              <a:t> </a:t>
            </a:r>
            <a:r>
              <a:rPr sz="1600" dirty="0">
                <a:solidFill>
                  <a:srgbClr val="FFFFFF"/>
                </a:solidFill>
                <a:latin typeface="Calibri"/>
                <a:cs typeface="Calibri"/>
              </a:rPr>
              <a:t>σε</a:t>
            </a:r>
            <a:r>
              <a:rPr sz="1600" spc="-30" dirty="0">
                <a:solidFill>
                  <a:srgbClr val="FFFFFF"/>
                </a:solidFill>
                <a:latin typeface="Calibri"/>
                <a:cs typeface="Calibri"/>
              </a:rPr>
              <a:t> </a:t>
            </a:r>
            <a:r>
              <a:rPr sz="1600" spc="-10" dirty="0">
                <a:solidFill>
                  <a:srgbClr val="FFFFFF"/>
                </a:solidFill>
                <a:latin typeface="Calibri"/>
                <a:cs typeface="Calibri"/>
              </a:rPr>
              <a:t>πολιτισμικά</a:t>
            </a:r>
            <a:r>
              <a:rPr sz="1600" spc="-25" dirty="0">
                <a:solidFill>
                  <a:srgbClr val="FFFFFF"/>
                </a:solidFill>
                <a:latin typeface="Calibri"/>
                <a:cs typeface="Calibri"/>
              </a:rPr>
              <a:t> </a:t>
            </a:r>
            <a:r>
              <a:rPr sz="1600" dirty="0">
                <a:solidFill>
                  <a:srgbClr val="FFFFFF"/>
                </a:solidFill>
                <a:latin typeface="Calibri"/>
                <a:cs typeface="Calibri"/>
              </a:rPr>
              <a:t>και</a:t>
            </a:r>
            <a:r>
              <a:rPr sz="1600" spc="-30" dirty="0">
                <a:solidFill>
                  <a:srgbClr val="FFFFFF"/>
                </a:solidFill>
                <a:latin typeface="Calibri"/>
                <a:cs typeface="Calibri"/>
              </a:rPr>
              <a:t> </a:t>
            </a:r>
            <a:r>
              <a:rPr sz="1600" spc="-10" dirty="0">
                <a:solidFill>
                  <a:srgbClr val="FFFFFF"/>
                </a:solidFill>
                <a:latin typeface="Calibri"/>
                <a:cs typeface="Calibri"/>
              </a:rPr>
              <a:t>γλωσσικά</a:t>
            </a:r>
            <a:r>
              <a:rPr sz="1600" spc="-30" dirty="0">
                <a:solidFill>
                  <a:srgbClr val="FFFFFF"/>
                </a:solidFill>
                <a:latin typeface="Calibri"/>
                <a:cs typeface="Calibri"/>
              </a:rPr>
              <a:t> </a:t>
            </a:r>
            <a:r>
              <a:rPr sz="1600" spc="-10" dirty="0">
                <a:solidFill>
                  <a:srgbClr val="FFFFFF"/>
                </a:solidFill>
                <a:latin typeface="Calibri"/>
                <a:cs typeface="Calibri"/>
              </a:rPr>
              <a:t>πλαίσια</a:t>
            </a:r>
            <a:endParaRPr sz="1600">
              <a:latin typeface="Calibri"/>
              <a:cs typeface="Calibri"/>
            </a:endParaRPr>
          </a:p>
          <a:p>
            <a:pPr marL="645795" lvl="1" indent="-301625">
              <a:lnSpc>
                <a:spcPct val="100000"/>
              </a:lnSpc>
              <a:spcBef>
                <a:spcPts val="960"/>
              </a:spcBef>
              <a:buAutoNum type="arabicPeriod"/>
              <a:tabLst>
                <a:tab pos="645795" algn="l"/>
              </a:tabLst>
            </a:pPr>
            <a:r>
              <a:rPr sz="1600" dirty="0">
                <a:solidFill>
                  <a:srgbClr val="FFFFFF"/>
                </a:solidFill>
                <a:latin typeface="Calibri"/>
                <a:cs typeface="Calibri"/>
              </a:rPr>
              <a:t>Βέλτιστες</a:t>
            </a:r>
            <a:r>
              <a:rPr sz="1600" spc="-50" dirty="0">
                <a:solidFill>
                  <a:srgbClr val="FFFFFF"/>
                </a:solidFill>
                <a:latin typeface="Calibri"/>
                <a:cs typeface="Calibri"/>
              </a:rPr>
              <a:t> </a:t>
            </a:r>
            <a:r>
              <a:rPr sz="1600" dirty="0">
                <a:solidFill>
                  <a:srgbClr val="FFFFFF"/>
                </a:solidFill>
                <a:latin typeface="Calibri"/>
                <a:cs typeface="Calibri"/>
              </a:rPr>
              <a:t>πρακτικές</a:t>
            </a:r>
            <a:r>
              <a:rPr sz="1600" spc="-45" dirty="0">
                <a:solidFill>
                  <a:srgbClr val="FFFFFF"/>
                </a:solidFill>
                <a:latin typeface="Calibri"/>
                <a:cs typeface="Calibri"/>
              </a:rPr>
              <a:t> </a:t>
            </a:r>
            <a:r>
              <a:rPr sz="1600" spc="-10" dirty="0">
                <a:solidFill>
                  <a:srgbClr val="FFFFFF"/>
                </a:solidFill>
                <a:latin typeface="Calibri"/>
                <a:cs typeface="Calibri"/>
              </a:rPr>
              <a:t>διευκόλυνσης</a:t>
            </a:r>
            <a:r>
              <a:rPr sz="1600" spc="-50" dirty="0">
                <a:solidFill>
                  <a:srgbClr val="FFFFFF"/>
                </a:solidFill>
                <a:latin typeface="Calibri"/>
                <a:cs typeface="Calibri"/>
              </a:rPr>
              <a:t> </a:t>
            </a:r>
            <a:r>
              <a:rPr sz="1600" dirty="0">
                <a:solidFill>
                  <a:srgbClr val="FFFFFF"/>
                </a:solidFill>
                <a:latin typeface="Calibri"/>
                <a:cs typeface="Calibri"/>
              </a:rPr>
              <a:t>για</a:t>
            </a:r>
            <a:r>
              <a:rPr sz="1600" spc="-45" dirty="0">
                <a:solidFill>
                  <a:srgbClr val="FFFFFF"/>
                </a:solidFill>
                <a:latin typeface="Calibri"/>
                <a:cs typeface="Calibri"/>
              </a:rPr>
              <a:t> </a:t>
            </a:r>
            <a:r>
              <a:rPr sz="1600" dirty="0">
                <a:solidFill>
                  <a:srgbClr val="FFFFFF"/>
                </a:solidFill>
                <a:latin typeface="Calibri"/>
                <a:cs typeface="Calibri"/>
              </a:rPr>
              <a:t>διαγενεακές</a:t>
            </a:r>
            <a:r>
              <a:rPr sz="1600" spc="-50" dirty="0">
                <a:solidFill>
                  <a:srgbClr val="FFFFFF"/>
                </a:solidFill>
                <a:latin typeface="Calibri"/>
                <a:cs typeface="Calibri"/>
              </a:rPr>
              <a:t> </a:t>
            </a:r>
            <a:r>
              <a:rPr sz="1600" spc="-10" dirty="0">
                <a:solidFill>
                  <a:srgbClr val="FFFFFF"/>
                </a:solidFill>
                <a:latin typeface="Calibri"/>
                <a:cs typeface="Calibri"/>
              </a:rPr>
              <a:t>ομάδες</a:t>
            </a:r>
            <a:endParaRPr sz="1600">
              <a:latin typeface="Calibri"/>
              <a:cs typeface="Calibri"/>
            </a:endParaRPr>
          </a:p>
          <a:p>
            <a:pPr marL="645795" lvl="1" indent="-301625">
              <a:lnSpc>
                <a:spcPct val="100000"/>
              </a:lnSpc>
              <a:spcBef>
                <a:spcPts val="960"/>
              </a:spcBef>
              <a:buAutoNum type="arabicPeriod"/>
              <a:tabLst>
                <a:tab pos="645795" algn="l"/>
              </a:tabLst>
            </a:pPr>
            <a:r>
              <a:rPr sz="1600" spc="-10" dirty="0">
                <a:solidFill>
                  <a:srgbClr val="FFFFFF"/>
                </a:solidFill>
                <a:latin typeface="Calibri"/>
                <a:cs typeface="Calibri"/>
              </a:rPr>
              <a:t>Ψηφιακά</a:t>
            </a:r>
            <a:r>
              <a:rPr sz="1600" spc="-40" dirty="0">
                <a:solidFill>
                  <a:srgbClr val="FFFFFF"/>
                </a:solidFill>
                <a:latin typeface="Calibri"/>
                <a:cs typeface="Calibri"/>
              </a:rPr>
              <a:t> </a:t>
            </a:r>
            <a:r>
              <a:rPr sz="1600" spc="-10" dirty="0">
                <a:solidFill>
                  <a:srgbClr val="FFFFFF"/>
                </a:solidFill>
                <a:latin typeface="Calibri"/>
                <a:cs typeface="Calibri"/>
              </a:rPr>
              <a:t>εργαλεία</a:t>
            </a:r>
            <a:r>
              <a:rPr sz="1600" spc="-35" dirty="0">
                <a:solidFill>
                  <a:srgbClr val="FFFFFF"/>
                </a:solidFill>
                <a:latin typeface="Calibri"/>
                <a:cs typeface="Calibri"/>
              </a:rPr>
              <a:t> </a:t>
            </a:r>
            <a:r>
              <a:rPr sz="1600" dirty="0">
                <a:solidFill>
                  <a:srgbClr val="FFFFFF"/>
                </a:solidFill>
                <a:latin typeface="Calibri"/>
                <a:cs typeface="Calibri"/>
              </a:rPr>
              <a:t>και</a:t>
            </a:r>
            <a:r>
              <a:rPr sz="1600" spc="-35" dirty="0">
                <a:solidFill>
                  <a:srgbClr val="FFFFFF"/>
                </a:solidFill>
                <a:latin typeface="Calibri"/>
                <a:cs typeface="Calibri"/>
              </a:rPr>
              <a:t> </a:t>
            </a:r>
            <a:r>
              <a:rPr sz="1600" spc="-10" dirty="0">
                <a:solidFill>
                  <a:srgbClr val="FFFFFF"/>
                </a:solidFill>
                <a:latin typeface="Calibri"/>
                <a:cs typeface="Calibri"/>
              </a:rPr>
              <a:t>εκπαιδευτικά</a:t>
            </a:r>
            <a:r>
              <a:rPr sz="1600" spc="-35" dirty="0">
                <a:solidFill>
                  <a:srgbClr val="FFFFFF"/>
                </a:solidFill>
                <a:latin typeface="Calibri"/>
                <a:cs typeface="Calibri"/>
              </a:rPr>
              <a:t> </a:t>
            </a:r>
            <a:r>
              <a:rPr sz="1600" dirty="0">
                <a:solidFill>
                  <a:srgbClr val="FFFFFF"/>
                </a:solidFill>
                <a:latin typeface="Calibri"/>
                <a:cs typeface="Calibri"/>
              </a:rPr>
              <a:t>βίντεο</a:t>
            </a:r>
            <a:r>
              <a:rPr sz="1600" spc="-40" dirty="0">
                <a:solidFill>
                  <a:srgbClr val="FFFFFF"/>
                </a:solidFill>
                <a:latin typeface="Calibri"/>
                <a:cs typeface="Calibri"/>
              </a:rPr>
              <a:t> </a:t>
            </a:r>
            <a:r>
              <a:rPr sz="1600" dirty="0">
                <a:solidFill>
                  <a:srgbClr val="FFFFFF"/>
                </a:solidFill>
                <a:latin typeface="Calibri"/>
                <a:cs typeface="Calibri"/>
              </a:rPr>
              <a:t>για</a:t>
            </a:r>
            <a:r>
              <a:rPr sz="1600" spc="-35" dirty="0">
                <a:solidFill>
                  <a:srgbClr val="FFFFFF"/>
                </a:solidFill>
                <a:latin typeface="Calibri"/>
                <a:cs typeface="Calibri"/>
              </a:rPr>
              <a:t> </a:t>
            </a:r>
            <a:r>
              <a:rPr sz="1600" spc="-10" dirty="0">
                <a:solidFill>
                  <a:srgbClr val="FFFFFF"/>
                </a:solidFill>
                <a:latin typeface="Calibri"/>
                <a:cs typeface="Calibri"/>
              </a:rPr>
              <a:t>εκπαιδευτές</a:t>
            </a:r>
            <a:endParaRPr sz="1600">
              <a:latin typeface="Calibri"/>
              <a:cs typeface="Calibri"/>
            </a:endParaRPr>
          </a:p>
          <a:p>
            <a:pPr marL="344170" marR="132715" lvl="1" indent="301625">
              <a:lnSpc>
                <a:spcPct val="150000"/>
              </a:lnSpc>
              <a:buAutoNum type="arabicPeriod"/>
              <a:tabLst>
                <a:tab pos="645795" algn="l"/>
              </a:tabLst>
            </a:pPr>
            <a:r>
              <a:rPr sz="1600" spc="-10" dirty="0">
                <a:solidFill>
                  <a:srgbClr val="FFFFFF"/>
                </a:solidFill>
                <a:latin typeface="Calibri"/>
                <a:cs typeface="Calibri"/>
              </a:rPr>
              <a:t>Δραστηριότητα:</a:t>
            </a:r>
            <a:r>
              <a:rPr sz="1600" spc="-40" dirty="0">
                <a:solidFill>
                  <a:srgbClr val="FFFFFF"/>
                </a:solidFill>
                <a:latin typeface="Calibri"/>
                <a:cs typeface="Calibri"/>
              </a:rPr>
              <a:t> </a:t>
            </a:r>
            <a:r>
              <a:rPr sz="1600" spc="-10" dirty="0">
                <a:solidFill>
                  <a:srgbClr val="FFFFFF"/>
                </a:solidFill>
                <a:latin typeface="Calibri"/>
                <a:cs typeface="Calibri"/>
              </a:rPr>
              <a:t>Προσαρμογή</a:t>
            </a:r>
            <a:r>
              <a:rPr sz="1600" spc="-35" dirty="0">
                <a:solidFill>
                  <a:srgbClr val="FFFFFF"/>
                </a:solidFill>
                <a:latin typeface="Calibri"/>
                <a:cs typeface="Calibri"/>
              </a:rPr>
              <a:t> </a:t>
            </a:r>
            <a:r>
              <a:rPr sz="1600" dirty="0">
                <a:solidFill>
                  <a:srgbClr val="FFFFFF"/>
                </a:solidFill>
                <a:latin typeface="Calibri"/>
                <a:cs typeface="Calibri"/>
              </a:rPr>
              <a:t>ενός</a:t>
            </a:r>
            <a:r>
              <a:rPr sz="1600" spc="-40" dirty="0">
                <a:solidFill>
                  <a:srgbClr val="FFFFFF"/>
                </a:solidFill>
                <a:latin typeface="Calibri"/>
                <a:cs typeface="Calibri"/>
              </a:rPr>
              <a:t> </a:t>
            </a:r>
            <a:r>
              <a:rPr sz="1600" dirty="0">
                <a:solidFill>
                  <a:srgbClr val="FFFFFF"/>
                </a:solidFill>
                <a:latin typeface="Calibri"/>
                <a:cs typeface="Calibri"/>
              </a:rPr>
              <a:t>σχεδίου</a:t>
            </a:r>
            <a:r>
              <a:rPr sz="1600" spc="-35" dirty="0">
                <a:solidFill>
                  <a:srgbClr val="FFFFFF"/>
                </a:solidFill>
                <a:latin typeface="Calibri"/>
                <a:cs typeface="Calibri"/>
              </a:rPr>
              <a:t> </a:t>
            </a:r>
            <a:r>
              <a:rPr sz="1600" dirty="0">
                <a:solidFill>
                  <a:srgbClr val="FFFFFF"/>
                </a:solidFill>
                <a:latin typeface="Calibri"/>
                <a:cs typeface="Calibri"/>
              </a:rPr>
              <a:t>εργαστηρίου</a:t>
            </a:r>
            <a:r>
              <a:rPr sz="1600" spc="-40" dirty="0">
                <a:solidFill>
                  <a:srgbClr val="FFFFFF"/>
                </a:solidFill>
                <a:latin typeface="Calibri"/>
                <a:cs typeface="Calibri"/>
              </a:rPr>
              <a:t> </a:t>
            </a:r>
            <a:r>
              <a:rPr sz="1600" spc="-20" dirty="0">
                <a:solidFill>
                  <a:srgbClr val="FFFFFF"/>
                </a:solidFill>
                <a:latin typeface="Calibri"/>
                <a:cs typeface="Calibri"/>
              </a:rPr>
              <a:t>στις </a:t>
            </a:r>
            <a:r>
              <a:rPr sz="1600" dirty="0">
                <a:solidFill>
                  <a:srgbClr val="FFFFFF"/>
                </a:solidFill>
                <a:latin typeface="Calibri"/>
                <a:cs typeface="Calibri"/>
              </a:rPr>
              <a:t>τοπικές</a:t>
            </a:r>
            <a:r>
              <a:rPr sz="1600" spc="-55" dirty="0">
                <a:solidFill>
                  <a:srgbClr val="FFFFFF"/>
                </a:solidFill>
                <a:latin typeface="Calibri"/>
                <a:cs typeface="Calibri"/>
              </a:rPr>
              <a:t> </a:t>
            </a:r>
            <a:r>
              <a:rPr sz="1600" spc="-10" dirty="0">
                <a:solidFill>
                  <a:srgbClr val="FFFFFF"/>
                </a:solidFill>
                <a:latin typeface="Calibri"/>
                <a:cs typeface="Calibri"/>
              </a:rPr>
              <a:t>ανάγκες</a:t>
            </a:r>
            <a:endParaRPr sz="1600">
              <a:latin typeface="Calibri"/>
              <a:cs typeface="Calibri"/>
            </a:endParaRPr>
          </a:p>
          <a:p>
            <a:pPr marL="344170" marR="459105" lvl="1" indent="301625">
              <a:lnSpc>
                <a:spcPct val="150000"/>
              </a:lnSpc>
              <a:buAutoNum type="arabicPeriod"/>
              <a:tabLst>
                <a:tab pos="645795" algn="l"/>
              </a:tabLst>
            </a:pPr>
            <a:r>
              <a:rPr sz="1600" spc="-10" dirty="0">
                <a:solidFill>
                  <a:srgbClr val="FFFFFF"/>
                </a:solidFill>
                <a:latin typeface="Calibri"/>
                <a:cs typeface="Calibri"/>
              </a:rPr>
              <a:t>Δραστηριότητα:</a:t>
            </a:r>
            <a:r>
              <a:rPr sz="1600" spc="-30" dirty="0">
                <a:solidFill>
                  <a:srgbClr val="FFFFFF"/>
                </a:solidFill>
                <a:latin typeface="Calibri"/>
                <a:cs typeface="Calibri"/>
              </a:rPr>
              <a:t> </a:t>
            </a:r>
            <a:r>
              <a:rPr sz="1600" spc="-10" dirty="0">
                <a:solidFill>
                  <a:srgbClr val="FFFFFF"/>
                </a:solidFill>
                <a:latin typeface="Calibri"/>
                <a:cs typeface="Calibri"/>
              </a:rPr>
              <a:t>Δημιουργία</a:t>
            </a:r>
            <a:r>
              <a:rPr sz="1600" spc="-30" dirty="0">
                <a:solidFill>
                  <a:srgbClr val="FFFFFF"/>
                </a:solidFill>
                <a:latin typeface="Calibri"/>
                <a:cs typeface="Calibri"/>
              </a:rPr>
              <a:t> </a:t>
            </a:r>
            <a:r>
              <a:rPr sz="1600" dirty="0">
                <a:solidFill>
                  <a:srgbClr val="FFFFFF"/>
                </a:solidFill>
                <a:latin typeface="Calibri"/>
                <a:cs typeface="Calibri"/>
              </a:rPr>
              <a:t>ενός</a:t>
            </a:r>
            <a:r>
              <a:rPr sz="1600" spc="-30" dirty="0">
                <a:solidFill>
                  <a:srgbClr val="FFFFFF"/>
                </a:solidFill>
                <a:latin typeface="Calibri"/>
                <a:cs typeface="Calibri"/>
              </a:rPr>
              <a:t> </a:t>
            </a:r>
            <a:r>
              <a:rPr sz="1600" dirty="0">
                <a:solidFill>
                  <a:srgbClr val="FFFFFF"/>
                </a:solidFill>
                <a:latin typeface="Calibri"/>
                <a:cs typeface="Calibri"/>
              </a:rPr>
              <a:t>πακέτου</a:t>
            </a:r>
            <a:r>
              <a:rPr sz="1600" spc="-30" dirty="0">
                <a:solidFill>
                  <a:srgbClr val="FFFFFF"/>
                </a:solidFill>
                <a:latin typeface="Calibri"/>
                <a:cs typeface="Calibri"/>
              </a:rPr>
              <a:t> </a:t>
            </a:r>
            <a:r>
              <a:rPr sz="1600" dirty="0">
                <a:solidFill>
                  <a:srgbClr val="FFFFFF"/>
                </a:solidFill>
                <a:latin typeface="Calibri"/>
                <a:cs typeface="Calibri"/>
              </a:rPr>
              <a:t>πόρων</a:t>
            </a:r>
            <a:r>
              <a:rPr sz="1600" spc="-30" dirty="0">
                <a:solidFill>
                  <a:srgbClr val="FFFFFF"/>
                </a:solidFill>
                <a:latin typeface="Calibri"/>
                <a:cs typeface="Calibri"/>
              </a:rPr>
              <a:t> </a:t>
            </a:r>
            <a:r>
              <a:rPr sz="1600" dirty="0">
                <a:solidFill>
                  <a:srgbClr val="FFFFFF"/>
                </a:solidFill>
                <a:latin typeface="Calibri"/>
                <a:cs typeface="Calibri"/>
              </a:rPr>
              <a:t>για</a:t>
            </a:r>
            <a:r>
              <a:rPr sz="1600" spc="-30" dirty="0">
                <a:solidFill>
                  <a:srgbClr val="FFFFFF"/>
                </a:solidFill>
                <a:latin typeface="Calibri"/>
                <a:cs typeface="Calibri"/>
              </a:rPr>
              <a:t> </a:t>
            </a:r>
            <a:r>
              <a:rPr sz="1600" spc="-25" dirty="0">
                <a:solidFill>
                  <a:srgbClr val="FFFFFF"/>
                </a:solidFill>
                <a:latin typeface="Calibri"/>
                <a:cs typeface="Calibri"/>
              </a:rPr>
              <a:t>την </a:t>
            </a:r>
            <a:r>
              <a:rPr sz="1600" spc="-10" dirty="0">
                <a:solidFill>
                  <a:srgbClr val="FFFFFF"/>
                </a:solidFill>
                <a:latin typeface="Calibri"/>
                <a:cs typeface="Calibri"/>
              </a:rPr>
              <a:t>κοινότητά</a:t>
            </a:r>
            <a:r>
              <a:rPr sz="1600" spc="-25" dirty="0">
                <a:solidFill>
                  <a:srgbClr val="FFFFFF"/>
                </a:solidFill>
                <a:latin typeface="Calibri"/>
                <a:cs typeface="Calibri"/>
              </a:rPr>
              <a:t> σας</a:t>
            </a:r>
            <a:endParaRPr sz="1600">
              <a:latin typeface="Calibri"/>
              <a:cs typeface="Calibri"/>
            </a:endParaRPr>
          </a:p>
          <a:p>
            <a:pPr marL="645795" lvl="1" indent="-301625">
              <a:lnSpc>
                <a:spcPct val="100000"/>
              </a:lnSpc>
              <a:spcBef>
                <a:spcPts val="960"/>
              </a:spcBef>
              <a:buAutoNum type="arabicPeriod"/>
              <a:tabLst>
                <a:tab pos="645795" algn="l"/>
              </a:tabLst>
            </a:pPr>
            <a:r>
              <a:rPr sz="1600" dirty="0">
                <a:solidFill>
                  <a:srgbClr val="FFFFFF"/>
                </a:solidFill>
                <a:latin typeface="Calibri"/>
                <a:cs typeface="Calibri"/>
              </a:rPr>
              <a:t>Ηθικές</a:t>
            </a:r>
            <a:r>
              <a:rPr sz="1600" spc="-45" dirty="0">
                <a:solidFill>
                  <a:srgbClr val="FFFFFF"/>
                </a:solidFill>
                <a:latin typeface="Calibri"/>
                <a:cs typeface="Calibri"/>
              </a:rPr>
              <a:t> </a:t>
            </a:r>
            <a:r>
              <a:rPr sz="1600" dirty="0">
                <a:solidFill>
                  <a:srgbClr val="FFFFFF"/>
                </a:solidFill>
                <a:latin typeface="Calibri"/>
                <a:cs typeface="Calibri"/>
              </a:rPr>
              <a:t>και</a:t>
            </a:r>
            <a:r>
              <a:rPr sz="1600" spc="-45" dirty="0">
                <a:solidFill>
                  <a:srgbClr val="FFFFFF"/>
                </a:solidFill>
                <a:latin typeface="Calibri"/>
                <a:cs typeface="Calibri"/>
              </a:rPr>
              <a:t> </a:t>
            </a:r>
            <a:r>
              <a:rPr sz="1600" dirty="0">
                <a:solidFill>
                  <a:srgbClr val="FFFFFF"/>
                </a:solidFill>
                <a:latin typeface="Calibri"/>
                <a:cs typeface="Calibri"/>
              </a:rPr>
              <a:t>νομικές</a:t>
            </a:r>
            <a:r>
              <a:rPr sz="1600" spc="-45" dirty="0">
                <a:solidFill>
                  <a:srgbClr val="FFFFFF"/>
                </a:solidFill>
                <a:latin typeface="Calibri"/>
                <a:cs typeface="Calibri"/>
              </a:rPr>
              <a:t> </a:t>
            </a:r>
            <a:r>
              <a:rPr sz="1600" dirty="0">
                <a:solidFill>
                  <a:srgbClr val="FFFFFF"/>
                </a:solidFill>
                <a:latin typeface="Calibri"/>
                <a:cs typeface="Calibri"/>
              </a:rPr>
              <a:t>πτυχές</a:t>
            </a:r>
            <a:r>
              <a:rPr sz="1600" spc="-45" dirty="0">
                <a:solidFill>
                  <a:srgbClr val="FFFFFF"/>
                </a:solidFill>
                <a:latin typeface="Calibri"/>
                <a:cs typeface="Calibri"/>
              </a:rPr>
              <a:t> </a:t>
            </a:r>
            <a:r>
              <a:rPr sz="1600" dirty="0">
                <a:solidFill>
                  <a:srgbClr val="FFFFFF"/>
                </a:solidFill>
                <a:latin typeface="Calibri"/>
                <a:cs typeface="Calibri"/>
              </a:rPr>
              <a:t>για</a:t>
            </a:r>
            <a:r>
              <a:rPr sz="1600" spc="-45" dirty="0">
                <a:solidFill>
                  <a:srgbClr val="FFFFFF"/>
                </a:solidFill>
                <a:latin typeface="Calibri"/>
                <a:cs typeface="Calibri"/>
              </a:rPr>
              <a:t> </a:t>
            </a:r>
            <a:r>
              <a:rPr sz="1600" spc="-10" dirty="0">
                <a:solidFill>
                  <a:srgbClr val="FFFFFF"/>
                </a:solidFill>
                <a:latin typeface="Calibri"/>
                <a:cs typeface="Calibri"/>
              </a:rPr>
              <a:t>εκπαιδευτές</a:t>
            </a:r>
            <a:endParaRPr sz="1600">
              <a:latin typeface="Calibri"/>
              <a:cs typeface="Calibri"/>
            </a:endParaRPr>
          </a:p>
        </p:txBody>
      </p:sp>
      <p:sp>
        <p:nvSpPr>
          <p:cNvPr id="4" name="object 4" descr="$PPTXTitle"/>
          <p:cNvSpPr txBox="1">
            <a:spLocks noGrp="1"/>
          </p:cNvSpPr>
          <p:nvPr>
            <p:ph type="title"/>
          </p:nvPr>
        </p:nvSpPr>
        <p:spPr>
          <a:xfrm>
            <a:off x="584403" y="2389378"/>
            <a:ext cx="5375910" cy="391160"/>
          </a:xfrm>
          <a:prstGeom prst="rect">
            <a:avLst/>
          </a:prstGeom>
        </p:spPr>
        <p:txBody>
          <a:bodyPr vert="horz" wrap="square" lIns="0" tIns="12700" rIns="0" bIns="0" rtlCol="0">
            <a:spAutoFit/>
          </a:bodyPr>
          <a:lstStyle/>
          <a:p>
            <a:pPr marL="12700">
              <a:lnSpc>
                <a:spcPct val="100000"/>
              </a:lnSpc>
              <a:spcBef>
                <a:spcPts val="100"/>
              </a:spcBef>
            </a:pPr>
            <a:r>
              <a:rPr sz="2400" spc="-10" dirty="0"/>
              <a:t>Ενότητα</a:t>
            </a:r>
            <a:r>
              <a:rPr sz="2400" spc="-140" dirty="0"/>
              <a:t> </a:t>
            </a:r>
            <a:r>
              <a:rPr sz="2400" dirty="0"/>
              <a:t>6</a:t>
            </a:r>
            <a:r>
              <a:rPr sz="2400" spc="-135" dirty="0"/>
              <a:t> </a:t>
            </a:r>
            <a:r>
              <a:rPr sz="2400" b="0" spc="465" dirty="0">
                <a:latin typeface="Arial Black"/>
                <a:cs typeface="Arial Black"/>
              </a:rPr>
              <a:t>–</a:t>
            </a:r>
            <a:r>
              <a:rPr sz="2400" b="0" spc="-204" dirty="0">
                <a:latin typeface="Arial Black"/>
                <a:cs typeface="Arial Black"/>
              </a:rPr>
              <a:t> </a:t>
            </a:r>
            <a:r>
              <a:rPr sz="2400" dirty="0"/>
              <a:t>Υλικό</a:t>
            </a:r>
            <a:r>
              <a:rPr sz="2400" spc="-30" dirty="0"/>
              <a:t> </a:t>
            </a:r>
            <a:r>
              <a:rPr sz="2400" dirty="0"/>
              <a:t>για</a:t>
            </a:r>
            <a:r>
              <a:rPr sz="2400" spc="-35" dirty="0"/>
              <a:t> </a:t>
            </a:r>
            <a:r>
              <a:rPr sz="2400" spc="-10" dirty="0"/>
              <a:t>εκπαιδευτές/τριες</a:t>
            </a:r>
            <a:endParaRPr sz="2400">
              <a:latin typeface="Arial Black"/>
              <a:cs typeface="Arial Black"/>
            </a:endParaRPr>
          </a:p>
        </p:txBody>
      </p:sp>
      <p:sp>
        <p:nvSpPr>
          <p:cNvPr id="5" name="object 5"/>
          <p:cNvSpPr txBox="1"/>
          <p:nvPr/>
        </p:nvSpPr>
        <p:spPr>
          <a:xfrm>
            <a:off x="616458" y="3298486"/>
            <a:ext cx="10730230" cy="5330825"/>
          </a:xfrm>
          <a:prstGeom prst="rect">
            <a:avLst/>
          </a:prstGeom>
        </p:spPr>
        <p:txBody>
          <a:bodyPr vert="horz" wrap="square" lIns="0" tIns="40640" rIns="0" bIns="0" rtlCol="0">
            <a:spAutoFit/>
          </a:bodyPr>
          <a:lstStyle/>
          <a:p>
            <a:pPr marL="131445" marR="5080" indent="-59690" algn="just">
              <a:lnSpc>
                <a:spcPct val="149200"/>
              </a:lnSpc>
              <a:spcBef>
                <a:spcPts val="320"/>
              </a:spcBef>
            </a:pPr>
            <a:r>
              <a:rPr sz="2000" b="1" i="1" dirty="0">
                <a:solidFill>
                  <a:srgbClr val="53459C"/>
                </a:solidFill>
                <a:latin typeface="Times New Roman"/>
                <a:cs typeface="Times New Roman"/>
              </a:rPr>
              <a:t>Γιατί</a:t>
            </a:r>
            <a:r>
              <a:rPr sz="2000" b="1" i="1" spc="145" dirty="0">
                <a:solidFill>
                  <a:srgbClr val="53459C"/>
                </a:solidFill>
                <a:latin typeface="Times New Roman"/>
                <a:cs typeface="Times New Roman"/>
              </a:rPr>
              <a:t> </a:t>
            </a:r>
            <a:r>
              <a:rPr sz="2000" b="1" i="1" dirty="0">
                <a:solidFill>
                  <a:srgbClr val="53459C"/>
                </a:solidFill>
                <a:latin typeface="Times New Roman"/>
                <a:cs typeface="Times New Roman"/>
              </a:rPr>
              <a:t>είναι</a:t>
            </a:r>
            <a:r>
              <a:rPr sz="2000" b="1" i="1" spc="150" dirty="0">
                <a:solidFill>
                  <a:srgbClr val="53459C"/>
                </a:solidFill>
                <a:latin typeface="Times New Roman"/>
                <a:cs typeface="Times New Roman"/>
              </a:rPr>
              <a:t> </a:t>
            </a:r>
            <a:r>
              <a:rPr sz="2000" b="1" i="1" dirty="0">
                <a:solidFill>
                  <a:srgbClr val="53459C"/>
                </a:solidFill>
                <a:latin typeface="Times New Roman"/>
                <a:cs typeface="Times New Roman"/>
              </a:rPr>
              <a:t>σημαντικό</a:t>
            </a:r>
            <a:r>
              <a:rPr sz="2100" i="1" dirty="0">
                <a:solidFill>
                  <a:srgbClr val="53459C"/>
                </a:solidFill>
                <a:latin typeface="Arial Black"/>
                <a:cs typeface="Arial Black"/>
              </a:rPr>
              <a:t>:</a:t>
            </a:r>
            <a:r>
              <a:rPr sz="2100" i="1" spc="390" dirty="0">
                <a:solidFill>
                  <a:srgbClr val="53459C"/>
                </a:solidFill>
                <a:latin typeface="Arial Black"/>
                <a:cs typeface="Arial Black"/>
              </a:rPr>
              <a:t> </a:t>
            </a:r>
            <a:r>
              <a:rPr sz="2000" dirty="0">
                <a:latin typeface="Times New Roman"/>
                <a:cs typeface="Times New Roman"/>
              </a:rPr>
              <a:t>Ένα</a:t>
            </a:r>
            <a:r>
              <a:rPr sz="2000" spc="150" dirty="0">
                <a:latin typeface="Times New Roman"/>
                <a:cs typeface="Times New Roman"/>
              </a:rPr>
              <a:t> </a:t>
            </a:r>
            <a:r>
              <a:rPr sz="2000" dirty="0">
                <a:latin typeface="Times New Roman"/>
                <a:cs typeface="Times New Roman"/>
              </a:rPr>
              <a:t>καλά</a:t>
            </a:r>
            <a:r>
              <a:rPr sz="2000" spc="150" dirty="0">
                <a:latin typeface="Times New Roman"/>
                <a:cs typeface="Times New Roman"/>
              </a:rPr>
              <a:t> </a:t>
            </a:r>
            <a:r>
              <a:rPr sz="2000" dirty="0">
                <a:latin typeface="Times New Roman"/>
                <a:cs typeface="Times New Roman"/>
              </a:rPr>
              <a:t>σχεδιασμένο</a:t>
            </a:r>
            <a:r>
              <a:rPr sz="2000" spc="150" dirty="0">
                <a:latin typeface="Times New Roman"/>
                <a:cs typeface="Times New Roman"/>
              </a:rPr>
              <a:t> </a:t>
            </a:r>
            <a:r>
              <a:rPr sz="2000" dirty="0">
                <a:latin typeface="Times New Roman"/>
                <a:cs typeface="Times New Roman"/>
              </a:rPr>
              <a:t>πακέτο</a:t>
            </a:r>
            <a:r>
              <a:rPr sz="2000" spc="150" dirty="0">
                <a:latin typeface="Times New Roman"/>
                <a:cs typeface="Times New Roman"/>
              </a:rPr>
              <a:t> </a:t>
            </a:r>
            <a:r>
              <a:rPr sz="2000" dirty="0">
                <a:latin typeface="Times New Roman"/>
                <a:cs typeface="Times New Roman"/>
              </a:rPr>
              <a:t>εργαλείων</a:t>
            </a:r>
            <a:r>
              <a:rPr sz="2000" spc="150" dirty="0">
                <a:latin typeface="Times New Roman"/>
                <a:cs typeface="Times New Roman"/>
              </a:rPr>
              <a:t> </a:t>
            </a:r>
            <a:r>
              <a:rPr sz="2000" dirty="0">
                <a:latin typeface="Times New Roman"/>
                <a:cs typeface="Times New Roman"/>
              </a:rPr>
              <a:t>και</a:t>
            </a:r>
            <a:r>
              <a:rPr sz="2000" spc="145" dirty="0">
                <a:latin typeface="Times New Roman"/>
                <a:cs typeface="Times New Roman"/>
              </a:rPr>
              <a:t> </a:t>
            </a:r>
            <a:r>
              <a:rPr sz="2000" dirty="0">
                <a:latin typeface="Times New Roman"/>
                <a:cs typeface="Times New Roman"/>
              </a:rPr>
              <a:t>υλικών,</a:t>
            </a:r>
            <a:r>
              <a:rPr sz="2000" spc="150" dirty="0">
                <a:latin typeface="Times New Roman"/>
                <a:cs typeface="Times New Roman"/>
              </a:rPr>
              <a:t> </a:t>
            </a:r>
            <a:r>
              <a:rPr sz="2000" dirty="0">
                <a:latin typeface="Times New Roman"/>
                <a:cs typeface="Times New Roman"/>
              </a:rPr>
              <a:t>μειώνει</a:t>
            </a:r>
            <a:r>
              <a:rPr sz="2000" spc="150" dirty="0">
                <a:latin typeface="Times New Roman"/>
                <a:cs typeface="Times New Roman"/>
              </a:rPr>
              <a:t> </a:t>
            </a:r>
            <a:r>
              <a:rPr sz="2000" dirty="0">
                <a:latin typeface="Times New Roman"/>
                <a:cs typeface="Times New Roman"/>
              </a:rPr>
              <a:t>την</a:t>
            </a:r>
            <a:r>
              <a:rPr sz="2000" spc="150" dirty="0">
                <a:latin typeface="Times New Roman"/>
                <a:cs typeface="Times New Roman"/>
              </a:rPr>
              <a:t> </a:t>
            </a:r>
            <a:r>
              <a:rPr sz="2000" dirty="0">
                <a:latin typeface="Times New Roman"/>
                <a:cs typeface="Times New Roman"/>
              </a:rPr>
              <a:t>πίεση</a:t>
            </a:r>
            <a:r>
              <a:rPr sz="2000" spc="150" dirty="0">
                <a:latin typeface="Times New Roman"/>
                <a:cs typeface="Times New Roman"/>
              </a:rPr>
              <a:t> </a:t>
            </a:r>
            <a:r>
              <a:rPr sz="2000" spc="-25" dirty="0">
                <a:latin typeface="Times New Roman"/>
                <a:cs typeface="Times New Roman"/>
              </a:rPr>
              <a:t>που </a:t>
            </a:r>
            <a:r>
              <a:rPr sz="2000" dirty="0">
                <a:latin typeface="Times New Roman"/>
                <a:cs typeface="Times New Roman"/>
              </a:rPr>
              <a:t>ασκείται</a:t>
            </a:r>
            <a:r>
              <a:rPr sz="2000" spc="385" dirty="0">
                <a:latin typeface="Times New Roman"/>
                <a:cs typeface="Times New Roman"/>
              </a:rPr>
              <a:t> </a:t>
            </a:r>
            <a:r>
              <a:rPr sz="2000" dirty="0">
                <a:latin typeface="Times New Roman"/>
                <a:cs typeface="Times New Roman"/>
              </a:rPr>
              <a:t>στους</a:t>
            </a:r>
            <a:r>
              <a:rPr sz="2000" spc="395" dirty="0">
                <a:latin typeface="Times New Roman"/>
                <a:cs typeface="Times New Roman"/>
              </a:rPr>
              <a:t> </a:t>
            </a:r>
            <a:r>
              <a:rPr sz="2000" dirty="0">
                <a:latin typeface="Times New Roman"/>
                <a:cs typeface="Times New Roman"/>
              </a:rPr>
              <a:t>εκπαιδευτές</a:t>
            </a:r>
            <a:r>
              <a:rPr sz="2000" spc="395" dirty="0">
                <a:latin typeface="Times New Roman"/>
                <a:cs typeface="Times New Roman"/>
              </a:rPr>
              <a:t> </a:t>
            </a:r>
            <a:r>
              <a:rPr sz="2000" dirty="0">
                <a:latin typeface="Times New Roman"/>
                <a:cs typeface="Times New Roman"/>
              </a:rPr>
              <a:t>να</a:t>
            </a:r>
            <a:r>
              <a:rPr sz="2000" spc="395" dirty="0">
                <a:latin typeface="Times New Roman"/>
                <a:cs typeface="Times New Roman"/>
              </a:rPr>
              <a:t> </a:t>
            </a:r>
            <a:r>
              <a:rPr sz="2000" dirty="0">
                <a:latin typeface="Times New Roman"/>
                <a:cs typeface="Times New Roman"/>
              </a:rPr>
              <a:t>αυτοσχεδιάζουν</a:t>
            </a:r>
            <a:r>
              <a:rPr sz="2000" spc="395" dirty="0">
                <a:latin typeface="Times New Roman"/>
                <a:cs typeface="Times New Roman"/>
              </a:rPr>
              <a:t> </a:t>
            </a:r>
            <a:r>
              <a:rPr sz="2000" dirty="0">
                <a:latin typeface="Times New Roman"/>
                <a:cs typeface="Times New Roman"/>
              </a:rPr>
              <a:t>και</a:t>
            </a:r>
            <a:r>
              <a:rPr sz="2000" spc="390" dirty="0">
                <a:latin typeface="Times New Roman"/>
                <a:cs typeface="Times New Roman"/>
              </a:rPr>
              <a:t> </a:t>
            </a:r>
            <a:r>
              <a:rPr sz="2000" dirty="0">
                <a:latin typeface="Times New Roman"/>
                <a:cs typeface="Times New Roman"/>
              </a:rPr>
              <a:t>καθιστά</a:t>
            </a:r>
            <a:r>
              <a:rPr sz="2000" spc="395" dirty="0">
                <a:latin typeface="Times New Roman"/>
                <a:cs typeface="Times New Roman"/>
              </a:rPr>
              <a:t> </a:t>
            </a:r>
            <a:r>
              <a:rPr sz="2000" dirty="0">
                <a:latin typeface="Times New Roman"/>
                <a:cs typeface="Times New Roman"/>
              </a:rPr>
              <a:t>τη</a:t>
            </a:r>
            <a:r>
              <a:rPr sz="2000" spc="395" dirty="0">
                <a:latin typeface="Times New Roman"/>
                <a:cs typeface="Times New Roman"/>
              </a:rPr>
              <a:t> </a:t>
            </a:r>
            <a:r>
              <a:rPr sz="2000" dirty="0">
                <a:latin typeface="Times New Roman"/>
                <a:cs typeface="Times New Roman"/>
              </a:rPr>
              <a:t>διεξαγωγή</a:t>
            </a:r>
            <a:r>
              <a:rPr sz="2000" spc="395" dirty="0">
                <a:latin typeface="Times New Roman"/>
                <a:cs typeface="Times New Roman"/>
              </a:rPr>
              <a:t> </a:t>
            </a:r>
            <a:r>
              <a:rPr sz="2000" dirty="0">
                <a:latin typeface="Times New Roman"/>
                <a:cs typeface="Times New Roman"/>
              </a:rPr>
              <a:t>των</a:t>
            </a:r>
            <a:r>
              <a:rPr sz="2000" spc="395" dirty="0">
                <a:latin typeface="Times New Roman"/>
                <a:cs typeface="Times New Roman"/>
              </a:rPr>
              <a:t> </a:t>
            </a:r>
            <a:r>
              <a:rPr sz="2000" dirty="0">
                <a:latin typeface="Times New Roman"/>
                <a:cs typeface="Times New Roman"/>
              </a:rPr>
              <a:t>προγραμμάτων</a:t>
            </a:r>
            <a:r>
              <a:rPr sz="2000" spc="395" dirty="0">
                <a:latin typeface="Times New Roman"/>
                <a:cs typeface="Times New Roman"/>
              </a:rPr>
              <a:t> </a:t>
            </a:r>
            <a:r>
              <a:rPr sz="2000" spc="-25" dirty="0">
                <a:latin typeface="Times New Roman"/>
                <a:cs typeface="Times New Roman"/>
              </a:rPr>
              <a:t>πιο </a:t>
            </a:r>
            <a:r>
              <a:rPr sz="2000" dirty="0">
                <a:latin typeface="Times New Roman"/>
                <a:cs typeface="Times New Roman"/>
              </a:rPr>
              <a:t>συνεπή.</a:t>
            </a:r>
            <a:r>
              <a:rPr sz="2000" spc="15" dirty="0">
                <a:latin typeface="Times New Roman"/>
                <a:cs typeface="Times New Roman"/>
              </a:rPr>
              <a:t> </a:t>
            </a:r>
            <a:r>
              <a:rPr sz="2000" dirty="0">
                <a:latin typeface="Times New Roman"/>
                <a:cs typeface="Times New Roman"/>
              </a:rPr>
              <a:t>Όταν</a:t>
            </a:r>
            <a:r>
              <a:rPr sz="2000" spc="15" dirty="0">
                <a:latin typeface="Times New Roman"/>
                <a:cs typeface="Times New Roman"/>
              </a:rPr>
              <a:t> </a:t>
            </a:r>
            <a:r>
              <a:rPr sz="2000" dirty="0">
                <a:latin typeface="Times New Roman"/>
                <a:cs typeface="Times New Roman"/>
              </a:rPr>
              <a:t>οι</a:t>
            </a:r>
            <a:r>
              <a:rPr sz="2000" spc="15" dirty="0">
                <a:latin typeface="Times New Roman"/>
                <a:cs typeface="Times New Roman"/>
              </a:rPr>
              <a:t> </a:t>
            </a:r>
            <a:r>
              <a:rPr sz="2000" dirty="0">
                <a:latin typeface="Times New Roman"/>
                <a:cs typeface="Times New Roman"/>
              </a:rPr>
              <a:t>πόροι</a:t>
            </a:r>
            <a:r>
              <a:rPr sz="2000" spc="15" dirty="0">
                <a:latin typeface="Times New Roman"/>
                <a:cs typeface="Times New Roman"/>
              </a:rPr>
              <a:t> </a:t>
            </a:r>
            <a:r>
              <a:rPr sz="2000" dirty="0">
                <a:latin typeface="Times New Roman"/>
                <a:cs typeface="Times New Roman"/>
              </a:rPr>
              <a:t>έχουν</a:t>
            </a:r>
            <a:r>
              <a:rPr sz="2000" spc="15" dirty="0">
                <a:latin typeface="Times New Roman"/>
                <a:cs typeface="Times New Roman"/>
              </a:rPr>
              <a:t> </a:t>
            </a:r>
            <a:r>
              <a:rPr sz="2000" dirty="0">
                <a:latin typeface="Times New Roman"/>
                <a:cs typeface="Times New Roman"/>
              </a:rPr>
              <a:t>τοπική</a:t>
            </a:r>
            <a:r>
              <a:rPr sz="2000" spc="10" dirty="0">
                <a:latin typeface="Times New Roman"/>
                <a:cs typeface="Times New Roman"/>
              </a:rPr>
              <a:t> </a:t>
            </a:r>
            <a:r>
              <a:rPr sz="2000" dirty="0">
                <a:latin typeface="Times New Roman"/>
                <a:cs typeface="Times New Roman"/>
              </a:rPr>
              <a:t>σημασία,</a:t>
            </a:r>
            <a:r>
              <a:rPr sz="2000" spc="15" dirty="0">
                <a:latin typeface="Times New Roman"/>
                <a:cs typeface="Times New Roman"/>
              </a:rPr>
              <a:t> </a:t>
            </a:r>
            <a:r>
              <a:rPr sz="2000" dirty="0">
                <a:latin typeface="Times New Roman"/>
                <a:cs typeface="Times New Roman"/>
              </a:rPr>
              <a:t>είναι</a:t>
            </a:r>
            <a:r>
              <a:rPr sz="2000" spc="15" dirty="0">
                <a:latin typeface="Times New Roman"/>
                <a:cs typeface="Times New Roman"/>
              </a:rPr>
              <a:t> </a:t>
            </a:r>
            <a:r>
              <a:rPr sz="2000" dirty="0">
                <a:latin typeface="Times New Roman"/>
                <a:cs typeface="Times New Roman"/>
              </a:rPr>
              <a:t>προσβάσιμοι</a:t>
            </a:r>
            <a:r>
              <a:rPr sz="2000" spc="15" dirty="0">
                <a:latin typeface="Times New Roman"/>
                <a:cs typeface="Times New Roman"/>
              </a:rPr>
              <a:t> </a:t>
            </a:r>
            <a:r>
              <a:rPr sz="2000" dirty="0">
                <a:latin typeface="Times New Roman"/>
                <a:cs typeface="Times New Roman"/>
              </a:rPr>
              <a:t>και</a:t>
            </a:r>
            <a:r>
              <a:rPr sz="2000" spc="10" dirty="0">
                <a:latin typeface="Times New Roman"/>
                <a:cs typeface="Times New Roman"/>
              </a:rPr>
              <a:t> </a:t>
            </a:r>
            <a:r>
              <a:rPr sz="2000" dirty="0">
                <a:latin typeface="Times New Roman"/>
                <a:cs typeface="Times New Roman"/>
              </a:rPr>
              <a:t>διαχειρίζονται</a:t>
            </a:r>
            <a:r>
              <a:rPr sz="2000" spc="15" dirty="0">
                <a:latin typeface="Times New Roman"/>
                <a:cs typeface="Times New Roman"/>
              </a:rPr>
              <a:t> </a:t>
            </a:r>
            <a:r>
              <a:rPr sz="2000" dirty="0">
                <a:latin typeface="Times New Roman"/>
                <a:cs typeface="Times New Roman"/>
              </a:rPr>
              <a:t>με</a:t>
            </a:r>
            <a:r>
              <a:rPr sz="2000" spc="15" dirty="0">
                <a:latin typeface="Times New Roman"/>
                <a:cs typeface="Times New Roman"/>
              </a:rPr>
              <a:t> </a:t>
            </a:r>
            <a:r>
              <a:rPr sz="2000" dirty="0">
                <a:latin typeface="Times New Roman"/>
                <a:cs typeface="Times New Roman"/>
              </a:rPr>
              <a:t>ηθικό</a:t>
            </a:r>
            <a:r>
              <a:rPr sz="2000" spc="10" dirty="0">
                <a:latin typeface="Times New Roman"/>
                <a:cs typeface="Times New Roman"/>
              </a:rPr>
              <a:t> </a:t>
            </a:r>
            <a:r>
              <a:rPr sz="2000" dirty="0">
                <a:latin typeface="Times New Roman"/>
                <a:cs typeface="Times New Roman"/>
              </a:rPr>
              <a:t>τρόπο,</a:t>
            </a:r>
            <a:r>
              <a:rPr sz="2000" spc="15" dirty="0">
                <a:latin typeface="Times New Roman"/>
                <a:cs typeface="Times New Roman"/>
              </a:rPr>
              <a:t> </a:t>
            </a:r>
            <a:r>
              <a:rPr sz="2000" spc="-25" dirty="0">
                <a:latin typeface="Times New Roman"/>
                <a:cs typeface="Times New Roman"/>
              </a:rPr>
              <a:t>οι </a:t>
            </a:r>
            <a:r>
              <a:rPr sz="2000" dirty="0">
                <a:latin typeface="Times New Roman"/>
                <a:cs typeface="Times New Roman"/>
              </a:rPr>
              <a:t>συμμετέχοντες</a:t>
            </a:r>
            <a:r>
              <a:rPr sz="2000" spc="375" dirty="0">
                <a:latin typeface="Times New Roman"/>
                <a:cs typeface="Times New Roman"/>
              </a:rPr>
              <a:t> </a:t>
            </a:r>
            <a:r>
              <a:rPr sz="2000" dirty="0">
                <a:latin typeface="Times New Roman"/>
                <a:cs typeface="Times New Roman"/>
              </a:rPr>
              <a:t>αισθάνονται</a:t>
            </a:r>
            <a:r>
              <a:rPr sz="2000" spc="380" dirty="0">
                <a:latin typeface="Times New Roman"/>
                <a:cs typeface="Times New Roman"/>
              </a:rPr>
              <a:t> </a:t>
            </a:r>
            <a:r>
              <a:rPr sz="2000" dirty="0">
                <a:latin typeface="Times New Roman"/>
                <a:cs typeface="Times New Roman"/>
              </a:rPr>
              <a:t>ότι</a:t>
            </a:r>
            <a:r>
              <a:rPr sz="2000" spc="380" dirty="0">
                <a:latin typeface="Times New Roman"/>
                <a:cs typeface="Times New Roman"/>
              </a:rPr>
              <a:t> </a:t>
            </a:r>
            <a:r>
              <a:rPr sz="2000" dirty="0">
                <a:latin typeface="Times New Roman"/>
                <a:cs typeface="Times New Roman"/>
              </a:rPr>
              <a:t>αναγνωρίζονται,</a:t>
            </a:r>
            <a:r>
              <a:rPr sz="2000" spc="380" dirty="0">
                <a:latin typeface="Times New Roman"/>
                <a:cs typeface="Times New Roman"/>
              </a:rPr>
              <a:t> </a:t>
            </a:r>
            <a:r>
              <a:rPr sz="2000" dirty="0">
                <a:latin typeface="Times New Roman"/>
                <a:cs typeface="Times New Roman"/>
              </a:rPr>
              <a:t>συνεισφέρουν</a:t>
            </a:r>
            <a:r>
              <a:rPr sz="2000" spc="380" dirty="0">
                <a:latin typeface="Times New Roman"/>
                <a:cs typeface="Times New Roman"/>
              </a:rPr>
              <a:t> </a:t>
            </a:r>
            <a:r>
              <a:rPr sz="2000" dirty="0">
                <a:latin typeface="Times New Roman"/>
                <a:cs typeface="Times New Roman"/>
              </a:rPr>
              <a:t>με</a:t>
            </a:r>
            <a:r>
              <a:rPr sz="2000" spc="380" dirty="0">
                <a:latin typeface="Times New Roman"/>
                <a:cs typeface="Times New Roman"/>
              </a:rPr>
              <a:t> </a:t>
            </a:r>
            <a:r>
              <a:rPr sz="2000" dirty="0">
                <a:latin typeface="Times New Roman"/>
                <a:cs typeface="Times New Roman"/>
              </a:rPr>
              <a:t>αυτοπεποίθηση</a:t>
            </a:r>
            <a:r>
              <a:rPr sz="2000" spc="375" dirty="0">
                <a:latin typeface="Times New Roman"/>
                <a:cs typeface="Times New Roman"/>
              </a:rPr>
              <a:t> </a:t>
            </a:r>
            <a:r>
              <a:rPr sz="2000" dirty="0">
                <a:latin typeface="Times New Roman"/>
                <a:cs typeface="Times New Roman"/>
              </a:rPr>
              <a:t>και</a:t>
            </a:r>
            <a:r>
              <a:rPr sz="2000" spc="380" dirty="0">
                <a:latin typeface="Times New Roman"/>
                <a:cs typeface="Times New Roman"/>
              </a:rPr>
              <a:t> </a:t>
            </a:r>
            <a:r>
              <a:rPr sz="2000" spc="-10" dirty="0">
                <a:latin typeface="Times New Roman"/>
                <a:cs typeface="Times New Roman"/>
              </a:rPr>
              <a:t>δημιουργούν </a:t>
            </a:r>
            <a:r>
              <a:rPr sz="2000" dirty="0">
                <a:latin typeface="Times New Roman"/>
                <a:cs typeface="Times New Roman"/>
              </a:rPr>
              <a:t>ιστορίες</a:t>
            </a:r>
            <a:r>
              <a:rPr sz="2000" spc="-15" dirty="0">
                <a:latin typeface="Times New Roman"/>
                <a:cs typeface="Times New Roman"/>
              </a:rPr>
              <a:t> </a:t>
            </a:r>
            <a:r>
              <a:rPr sz="2000" dirty="0">
                <a:latin typeface="Times New Roman"/>
                <a:cs typeface="Times New Roman"/>
              </a:rPr>
              <a:t>που</a:t>
            </a:r>
            <a:r>
              <a:rPr sz="2000" spc="-15" dirty="0">
                <a:latin typeface="Times New Roman"/>
                <a:cs typeface="Times New Roman"/>
              </a:rPr>
              <a:t> </a:t>
            </a:r>
            <a:r>
              <a:rPr sz="2000" dirty="0">
                <a:latin typeface="Times New Roman"/>
                <a:cs typeface="Times New Roman"/>
              </a:rPr>
              <a:t>μπορούν</a:t>
            </a:r>
            <a:r>
              <a:rPr sz="2000" spc="-15" dirty="0">
                <a:latin typeface="Times New Roman"/>
                <a:cs typeface="Times New Roman"/>
              </a:rPr>
              <a:t> </a:t>
            </a:r>
            <a:r>
              <a:rPr sz="2000" dirty="0">
                <a:latin typeface="Times New Roman"/>
                <a:cs typeface="Times New Roman"/>
              </a:rPr>
              <a:t>να</a:t>
            </a:r>
            <a:r>
              <a:rPr sz="2000" spc="-15" dirty="0">
                <a:latin typeface="Times New Roman"/>
                <a:cs typeface="Times New Roman"/>
              </a:rPr>
              <a:t> </a:t>
            </a:r>
            <a:r>
              <a:rPr sz="2000" dirty="0">
                <a:latin typeface="Times New Roman"/>
                <a:cs typeface="Times New Roman"/>
              </a:rPr>
              <a:t>μοιραστούν</a:t>
            </a:r>
            <a:r>
              <a:rPr sz="2000" spc="-15" dirty="0">
                <a:latin typeface="Times New Roman"/>
                <a:cs typeface="Times New Roman"/>
              </a:rPr>
              <a:t> </a:t>
            </a:r>
            <a:r>
              <a:rPr sz="2000" dirty="0">
                <a:latin typeface="Times New Roman"/>
                <a:cs typeface="Times New Roman"/>
              </a:rPr>
              <a:t>με</a:t>
            </a:r>
            <a:r>
              <a:rPr sz="2000" spc="-10" dirty="0">
                <a:latin typeface="Times New Roman"/>
                <a:cs typeface="Times New Roman"/>
              </a:rPr>
              <a:t> αξιοπρέπεια.</a:t>
            </a:r>
            <a:endParaRPr sz="2000">
              <a:latin typeface="Times New Roman"/>
              <a:cs typeface="Times New Roman"/>
            </a:endParaRPr>
          </a:p>
          <a:p>
            <a:pPr>
              <a:lnSpc>
                <a:spcPct val="100000"/>
              </a:lnSpc>
              <a:spcBef>
                <a:spcPts val="1600"/>
              </a:spcBef>
            </a:pPr>
            <a:endParaRPr sz="2000">
              <a:latin typeface="Times New Roman"/>
              <a:cs typeface="Times New Roman"/>
            </a:endParaRPr>
          </a:p>
          <a:p>
            <a:pPr marL="12700" algn="just">
              <a:lnSpc>
                <a:spcPct val="100000"/>
              </a:lnSpc>
              <a:spcBef>
                <a:spcPts val="5"/>
              </a:spcBef>
            </a:pPr>
            <a:r>
              <a:rPr sz="2000" b="1" i="1" dirty="0">
                <a:solidFill>
                  <a:srgbClr val="53459C"/>
                </a:solidFill>
                <a:latin typeface="Times New Roman"/>
                <a:cs typeface="Times New Roman"/>
              </a:rPr>
              <a:t>Τι</a:t>
            </a:r>
            <a:r>
              <a:rPr sz="2000" b="1" i="1" spc="-15" dirty="0">
                <a:solidFill>
                  <a:srgbClr val="53459C"/>
                </a:solidFill>
                <a:latin typeface="Times New Roman"/>
                <a:cs typeface="Times New Roman"/>
              </a:rPr>
              <a:t> </a:t>
            </a:r>
            <a:r>
              <a:rPr sz="2000" b="1" i="1" dirty="0">
                <a:solidFill>
                  <a:srgbClr val="53459C"/>
                </a:solidFill>
                <a:latin typeface="Times New Roman"/>
                <a:cs typeface="Times New Roman"/>
              </a:rPr>
              <a:t>θα</a:t>
            </a:r>
            <a:r>
              <a:rPr sz="2000" b="1" i="1" spc="-15" dirty="0">
                <a:solidFill>
                  <a:srgbClr val="53459C"/>
                </a:solidFill>
                <a:latin typeface="Times New Roman"/>
                <a:cs typeface="Times New Roman"/>
              </a:rPr>
              <a:t> </a:t>
            </a:r>
            <a:r>
              <a:rPr sz="2000" b="1" i="1" spc="-10" dirty="0">
                <a:solidFill>
                  <a:srgbClr val="53459C"/>
                </a:solidFill>
                <a:latin typeface="Times New Roman"/>
                <a:cs typeface="Times New Roman"/>
              </a:rPr>
              <a:t>δούμε</a:t>
            </a:r>
            <a:r>
              <a:rPr sz="2100" i="1" spc="-10" dirty="0">
                <a:solidFill>
                  <a:srgbClr val="53459C"/>
                </a:solidFill>
                <a:latin typeface="Arial Black"/>
                <a:cs typeface="Arial Black"/>
              </a:rPr>
              <a:t>:</a:t>
            </a:r>
            <a:endParaRPr sz="2100">
              <a:latin typeface="Arial Black"/>
              <a:cs typeface="Arial Black"/>
            </a:endParaRPr>
          </a:p>
          <a:p>
            <a:pPr marL="414655" indent="-342900">
              <a:lnSpc>
                <a:spcPct val="100000"/>
              </a:lnSpc>
              <a:spcBef>
                <a:spcPts val="2550"/>
              </a:spcBef>
              <a:buFont typeface="Arial"/>
              <a:buChar char="•"/>
              <a:tabLst>
                <a:tab pos="414655" algn="l"/>
              </a:tabLst>
            </a:pPr>
            <a:r>
              <a:rPr sz="2000" dirty="0">
                <a:latin typeface="Times New Roman"/>
                <a:cs typeface="Times New Roman"/>
              </a:rPr>
              <a:t>Ο</a:t>
            </a:r>
            <a:r>
              <a:rPr sz="2000" spc="-10" dirty="0">
                <a:latin typeface="Times New Roman"/>
                <a:cs typeface="Times New Roman"/>
              </a:rPr>
              <a:t> </a:t>
            </a:r>
            <a:r>
              <a:rPr sz="2000" dirty="0">
                <a:latin typeface="Times New Roman"/>
                <a:cs typeface="Times New Roman"/>
              </a:rPr>
              <a:t>εκπαιδευτής</a:t>
            </a:r>
            <a:r>
              <a:rPr sz="2000" spc="-10" dirty="0">
                <a:latin typeface="Times New Roman"/>
                <a:cs typeface="Times New Roman"/>
              </a:rPr>
              <a:t> </a:t>
            </a:r>
            <a:r>
              <a:rPr sz="2000" dirty="0">
                <a:latin typeface="Times New Roman"/>
                <a:cs typeface="Times New Roman"/>
              </a:rPr>
              <a:t>ως</a:t>
            </a:r>
            <a:r>
              <a:rPr sz="2000" spc="-10" dirty="0">
                <a:latin typeface="Times New Roman"/>
                <a:cs typeface="Times New Roman"/>
              </a:rPr>
              <a:t> </a:t>
            </a:r>
            <a:r>
              <a:rPr sz="2000" dirty="0">
                <a:latin typeface="Times New Roman"/>
                <a:cs typeface="Times New Roman"/>
              </a:rPr>
              <a:t>επιμελητής,</a:t>
            </a:r>
            <a:r>
              <a:rPr sz="2000" spc="-5" dirty="0">
                <a:latin typeface="Times New Roman"/>
                <a:cs typeface="Times New Roman"/>
              </a:rPr>
              <a:t> </a:t>
            </a:r>
            <a:r>
              <a:rPr sz="2000" dirty="0">
                <a:latin typeface="Times New Roman"/>
                <a:cs typeface="Times New Roman"/>
              </a:rPr>
              <a:t>μεταφραστής</a:t>
            </a:r>
            <a:r>
              <a:rPr sz="2000" spc="-10" dirty="0">
                <a:latin typeface="Times New Roman"/>
                <a:cs typeface="Times New Roman"/>
              </a:rPr>
              <a:t> </a:t>
            </a:r>
            <a:r>
              <a:rPr sz="2000" dirty="0">
                <a:latin typeface="Times New Roman"/>
                <a:cs typeface="Times New Roman"/>
              </a:rPr>
              <a:t>και</a:t>
            </a:r>
            <a:r>
              <a:rPr sz="2000" spc="-10" dirty="0">
                <a:latin typeface="Times New Roman"/>
                <a:cs typeface="Times New Roman"/>
              </a:rPr>
              <a:t> σχεδιαστής</a:t>
            </a:r>
            <a:endParaRPr sz="2000">
              <a:latin typeface="Times New Roman"/>
              <a:cs typeface="Times New Roman"/>
            </a:endParaRPr>
          </a:p>
          <a:p>
            <a:pPr marL="414655" indent="-342900">
              <a:lnSpc>
                <a:spcPct val="100000"/>
              </a:lnSpc>
              <a:spcBef>
                <a:spcPts val="5"/>
              </a:spcBef>
              <a:buFont typeface="Arial"/>
              <a:buChar char="•"/>
              <a:tabLst>
                <a:tab pos="414655" algn="l"/>
              </a:tabLst>
            </a:pPr>
            <a:r>
              <a:rPr sz="2000" dirty="0">
                <a:latin typeface="Times New Roman"/>
                <a:cs typeface="Times New Roman"/>
              </a:rPr>
              <a:t>Προσαρμογή</a:t>
            </a:r>
            <a:r>
              <a:rPr sz="2000" spc="-15" dirty="0">
                <a:latin typeface="Times New Roman"/>
                <a:cs typeface="Times New Roman"/>
              </a:rPr>
              <a:t> </a:t>
            </a:r>
            <a:r>
              <a:rPr sz="2000" dirty="0">
                <a:latin typeface="Times New Roman"/>
                <a:cs typeface="Times New Roman"/>
              </a:rPr>
              <a:t>υλικού</a:t>
            </a:r>
            <a:r>
              <a:rPr sz="2000" spc="-10" dirty="0">
                <a:latin typeface="Times New Roman"/>
                <a:cs typeface="Times New Roman"/>
              </a:rPr>
              <a:t> </a:t>
            </a:r>
            <a:r>
              <a:rPr sz="2000" dirty="0">
                <a:latin typeface="Times New Roman"/>
                <a:cs typeface="Times New Roman"/>
              </a:rPr>
              <a:t>σε</a:t>
            </a:r>
            <a:r>
              <a:rPr sz="2000" spc="-10" dirty="0">
                <a:latin typeface="Times New Roman"/>
                <a:cs typeface="Times New Roman"/>
              </a:rPr>
              <a:t> </a:t>
            </a:r>
            <a:r>
              <a:rPr sz="2000" dirty="0">
                <a:latin typeface="Times New Roman"/>
                <a:cs typeface="Times New Roman"/>
              </a:rPr>
              <a:t>πολιτισμικά</a:t>
            </a:r>
            <a:r>
              <a:rPr sz="2000" spc="-10" dirty="0">
                <a:latin typeface="Times New Roman"/>
                <a:cs typeface="Times New Roman"/>
              </a:rPr>
              <a:t> </a:t>
            </a:r>
            <a:r>
              <a:rPr sz="2000" dirty="0">
                <a:latin typeface="Times New Roman"/>
                <a:cs typeface="Times New Roman"/>
              </a:rPr>
              <a:t>και</a:t>
            </a:r>
            <a:r>
              <a:rPr sz="2000" spc="-10" dirty="0">
                <a:latin typeface="Times New Roman"/>
                <a:cs typeface="Times New Roman"/>
              </a:rPr>
              <a:t> </a:t>
            </a:r>
            <a:r>
              <a:rPr sz="2000" dirty="0">
                <a:latin typeface="Times New Roman"/>
                <a:cs typeface="Times New Roman"/>
              </a:rPr>
              <a:t>γλωσσικά</a:t>
            </a:r>
            <a:r>
              <a:rPr sz="2000" spc="-10" dirty="0">
                <a:latin typeface="Times New Roman"/>
                <a:cs typeface="Times New Roman"/>
              </a:rPr>
              <a:t> πλαίσια</a:t>
            </a:r>
            <a:endParaRPr sz="2000">
              <a:latin typeface="Times New Roman"/>
              <a:cs typeface="Times New Roman"/>
            </a:endParaRPr>
          </a:p>
          <a:p>
            <a:pPr marL="414655" indent="-342900">
              <a:lnSpc>
                <a:spcPct val="100000"/>
              </a:lnSpc>
              <a:spcBef>
                <a:spcPts val="5"/>
              </a:spcBef>
              <a:buFont typeface="Arial"/>
              <a:buChar char="•"/>
              <a:tabLst>
                <a:tab pos="414655" algn="l"/>
              </a:tabLst>
            </a:pPr>
            <a:r>
              <a:rPr sz="2000" dirty="0">
                <a:latin typeface="Times New Roman"/>
                <a:cs typeface="Times New Roman"/>
              </a:rPr>
              <a:t>Βέλτιστες</a:t>
            </a:r>
            <a:r>
              <a:rPr sz="2000" spc="-5" dirty="0">
                <a:latin typeface="Times New Roman"/>
                <a:cs typeface="Times New Roman"/>
              </a:rPr>
              <a:t> </a:t>
            </a:r>
            <a:r>
              <a:rPr sz="2000" dirty="0">
                <a:latin typeface="Times New Roman"/>
                <a:cs typeface="Times New Roman"/>
              </a:rPr>
              <a:t>πρακτικές</a:t>
            </a:r>
            <a:r>
              <a:rPr sz="2000" spc="-5" dirty="0">
                <a:latin typeface="Times New Roman"/>
                <a:cs typeface="Times New Roman"/>
              </a:rPr>
              <a:t> </a:t>
            </a:r>
            <a:r>
              <a:rPr sz="2000" dirty="0">
                <a:latin typeface="Times New Roman"/>
                <a:cs typeface="Times New Roman"/>
              </a:rPr>
              <a:t>διευκόλυνσης</a:t>
            </a:r>
            <a:r>
              <a:rPr sz="2000" spc="-5" dirty="0">
                <a:latin typeface="Times New Roman"/>
                <a:cs typeface="Times New Roman"/>
              </a:rPr>
              <a:t> </a:t>
            </a:r>
            <a:r>
              <a:rPr sz="2000" dirty="0">
                <a:latin typeface="Times New Roman"/>
                <a:cs typeface="Times New Roman"/>
              </a:rPr>
              <a:t>για</a:t>
            </a:r>
            <a:r>
              <a:rPr sz="2000" spc="-5" dirty="0">
                <a:latin typeface="Times New Roman"/>
                <a:cs typeface="Times New Roman"/>
              </a:rPr>
              <a:t> </a:t>
            </a:r>
            <a:r>
              <a:rPr sz="2000" dirty="0">
                <a:latin typeface="Times New Roman"/>
                <a:cs typeface="Times New Roman"/>
              </a:rPr>
              <a:t>διαγενεακές</a:t>
            </a:r>
            <a:r>
              <a:rPr sz="2000" spc="-5" dirty="0">
                <a:latin typeface="Times New Roman"/>
                <a:cs typeface="Times New Roman"/>
              </a:rPr>
              <a:t> </a:t>
            </a:r>
            <a:r>
              <a:rPr sz="2000" spc="-10" dirty="0">
                <a:latin typeface="Times New Roman"/>
                <a:cs typeface="Times New Roman"/>
              </a:rPr>
              <a:t>ομάδες</a:t>
            </a:r>
            <a:endParaRPr sz="2000">
              <a:latin typeface="Times New Roman"/>
              <a:cs typeface="Times New Roman"/>
            </a:endParaRPr>
          </a:p>
          <a:p>
            <a:pPr marL="414655" indent="-342900">
              <a:lnSpc>
                <a:spcPct val="100000"/>
              </a:lnSpc>
              <a:spcBef>
                <a:spcPts val="5"/>
              </a:spcBef>
              <a:buFont typeface="Arial"/>
              <a:buChar char="•"/>
              <a:tabLst>
                <a:tab pos="414655" algn="l"/>
              </a:tabLst>
            </a:pPr>
            <a:r>
              <a:rPr sz="2000" dirty="0">
                <a:latin typeface="Times New Roman"/>
                <a:cs typeface="Times New Roman"/>
              </a:rPr>
              <a:t>Επιλογή</a:t>
            </a:r>
            <a:r>
              <a:rPr sz="2000" spc="-35" dirty="0">
                <a:latin typeface="Times New Roman"/>
                <a:cs typeface="Times New Roman"/>
              </a:rPr>
              <a:t> </a:t>
            </a:r>
            <a:r>
              <a:rPr sz="2000" dirty="0">
                <a:latin typeface="Times New Roman"/>
                <a:cs typeface="Times New Roman"/>
              </a:rPr>
              <a:t>και</a:t>
            </a:r>
            <a:r>
              <a:rPr sz="2000" spc="-35" dirty="0">
                <a:latin typeface="Times New Roman"/>
                <a:cs typeface="Times New Roman"/>
              </a:rPr>
              <a:t> </a:t>
            </a:r>
            <a:r>
              <a:rPr sz="2000" dirty="0">
                <a:latin typeface="Times New Roman"/>
                <a:cs typeface="Times New Roman"/>
              </a:rPr>
              <a:t>αξιολόγηση</a:t>
            </a:r>
            <a:r>
              <a:rPr sz="2000" spc="-35" dirty="0">
                <a:latin typeface="Times New Roman"/>
                <a:cs typeface="Times New Roman"/>
              </a:rPr>
              <a:t> </a:t>
            </a:r>
            <a:r>
              <a:rPr sz="2000" dirty="0">
                <a:latin typeface="Times New Roman"/>
                <a:cs typeface="Times New Roman"/>
              </a:rPr>
              <a:t>ψηφιακών</a:t>
            </a:r>
            <a:r>
              <a:rPr sz="2000" spc="-35" dirty="0">
                <a:latin typeface="Times New Roman"/>
                <a:cs typeface="Times New Roman"/>
              </a:rPr>
              <a:t> </a:t>
            </a:r>
            <a:r>
              <a:rPr sz="2000" spc="-10" dirty="0">
                <a:latin typeface="Times New Roman"/>
                <a:cs typeface="Times New Roman"/>
              </a:rPr>
              <a:t>εργαλείων</a:t>
            </a:r>
            <a:endParaRPr sz="2000">
              <a:latin typeface="Times New Roman"/>
              <a:cs typeface="Times New Roman"/>
            </a:endParaRPr>
          </a:p>
          <a:p>
            <a:pPr marL="414655" marR="2665095" indent="-342900">
              <a:lnSpc>
                <a:spcPct val="100000"/>
              </a:lnSpc>
              <a:spcBef>
                <a:spcPts val="5"/>
              </a:spcBef>
              <a:buFont typeface="Arial"/>
              <a:buChar char="•"/>
              <a:tabLst>
                <a:tab pos="414655" algn="l"/>
              </a:tabLst>
            </a:pPr>
            <a:r>
              <a:rPr sz="2000" dirty="0">
                <a:latin typeface="Times New Roman"/>
                <a:cs typeface="Times New Roman"/>
              </a:rPr>
              <a:t>Ηθικά</a:t>
            </a:r>
            <a:r>
              <a:rPr sz="2000" spc="-15" dirty="0">
                <a:latin typeface="Times New Roman"/>
                <a:cs typeface="Times New Roman"/>
              </a:rPr>
              <a:t> </a:t>
            </a:r>
            <a:r>
              <a:rPr sz="2000" dirty="0">
                <a:latin typeface="Times New Roman"/>
                <a:cs typeface="Times New Roman"/>
              </a:rPr>
              <a:t>και</a:t>
            </a:r>
            <a:r>
              <a:rPr sz="2000" spc="-10" dirty="0">
                <a:latin typeface="Times New Roman"/>
                <a:cs typeface="Times New Roman"/>
              </a:rPr>
              <a:t> </a:t>
            </a:r>
            <a:r>
              <a:rPr sz="2000" dirty="0">
                <a:latin typeface="Times New Roman"/>
                <a:cs typeface="Times New Roman"/>
              </a:rPr>
              <a:t>νομικά</a:t>
            </a:r>
            <a:r>
              <a:rPr sz="2000" spc="-10" dirty="0">
                <a:latin typeface="Times New Roman"/>
                <a:cs typeface="Times New Roman"/>
              </a:rPr>
              <a:t> </a:t>
            </a:r>
            <a:r>
              <a:rPr sz="2000" dirty="0">
                <a:latin typeface="Times New Roman"/>
                <a:cs typeface="Times New Roman"/>
              </a:rPr>
              <a:t>ζητήματα</a:t>
            </a:r>
            <a:r>
              <a:rPr sz="2000" spc="-10" dirty="0">
                <a:latin typeface="Times New Roman"/>
                <a:cs typeface="Times New Roman"/>
              </a:rPr>
              <a:t> </a:t>
            </a:r>
            <a:r>
              <a:rPr sz="2000" dirty="0">
                <a:latin typeface="Times New Roman"/>
                <a:cs typeface="Times New Roman"/>
              </a:rPr>
              <a:t>(συγκατάθεση,</a:t>
            </a:r>
            <a:r>
              <a:rPr sz="2000" spc="-10" dirty="0">
                <a:latin typeface="Times New Roman"/>
                <a:cs typeface="Times New Roman"/>
              </a:rPr>
              <a:t> </a:t>
            </a:r>
            <a:r>
              <a:rPr sz="2000" dirty="0">
                <a:latin typeface="Times New Roman"/>
                <a:cs typeface="Times New Roman"/>
              </a:rPr>
              <a:t>προστασία</a:t>
            </a:r>
            <a:r>
              <a:rPr sz="2000" spc="-10" dirty="0">
                <a:latin typeface="Times New Roman"/>
                <a:cs typeface="Times New Roman"/>
              </a:rPr>
              <a:t> </a:t>
            </a:r>
            <a:r>
              <a:rPr sz="2000" dirty="0">
                <a:latin typeface="Times New Roman"/>
                <a:cs typeface="Times New Roman"/>
              </a:rPr>
              <a:t>της</a:t>
            </a:r>
            <a:r>
              <a:rPr sz="2000" spc="-15" dirty="0">
                <a:latin typeface="Times New Roman"/>
                <a:cs typeface="Times New Roman"/>
              </a:rPr>
              <a:t> </a:t>
            </a:r>
            <a:r>
              <a:rPr sz="2000" dirty="0">
                <a:latin typeface="Times New Roman"/>
                <a:cs typeface="Times New Roman"/>
              </a:rPr>
              <a:t>ιδιωτικής</a:t>
            </a:r>
            <a:r>
              <a:rPr sz="2000" spc="-10" dirty="0">
                <a:latin typeface="Times New Roman"/>
                <a:cs typeface="Times New Roman"/>
              </a:rPr>
              <a:t> ζωής, </a:t>
            </a:r>
            <a:r>
              <a:rPr sz="2000" dirty="0">
                <a:latin typeface="Times New Roman"/>
                <a:cs typeface="Times New Roman"/>
              </a:rPr>
              <a:t>προστασία</a:t>
            </a:r>
            <a:r>
              <a:rPr sz="2000" spc="-15" dirty="0">
                <a:latin typeface="Times New Roman"/>
                <a:cs typeface="Times New Roman"/>
              </a:rPr>
              <a:t> </a:t>
            </a:r>
            <a:r>
              <a:rPr sz="2000" dirty="0">
                <a:latin typeface="Times New Roman"/>
                <a:cs typeface="Times New Roman"/>
              </a:rPr>
              <a:t>των</a:t>
            </a:r>
            <a:r>
              <a:rPr sz="2000" spc="-5" dirty="0">
                <a:latin typeface="Times New Roman"/>
                <a:cs typeface="Times New Roman"/>
              </a:rPr>
              <a:t> </a:t>
            </a:r>
            <a:r>
              <a:rPr sz="2000" spc="-10" dirty="0">
                <a:latin typeface="Times New Roman"/>
                <a:cs typeface="Times New Roman"/>
              </a:rPr>
              <a:t>παιδιών)</a:t>
            </a:r>
            <a:endParaRPr sz="2000">
              <a:latin typeface="Times New Roman"/>
              <a:cs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30245" y="635131"/>
            <a:ext cx="1348516" cy="777419"/>
          </a:xfrm>
          <a:prstGeom prst="rect">
            <a:avLst/>
          </a:prstGeom>
        </p:spPr>
      </p:pic>
      <p:pic>
        <p:nvPicPr>
          <p:cNvPr id="3" name="object 3"/>
          <p:cNvPicPr/>
          <p:nvPr/>
        </p:nvPicPr>
        <p:blipFill>
          <a:blip r:embed="rId3" cstate="print"/>
          <a:stretch>
            <a:fillRect/>
          </a:stretch>
        </p:blipFill>
        <p:spPr>
          <a:xfrm>
            <a:off x="5753065" y="9626828"/>
            <a:ext cx="6781870" cy="514393"/>
          </a:xfrm>
          <a:prstGeom prst="rect">
            <a:avLst/>
          </a:prstGeom>
        </p:spPr>
      </p:pic>
      <p:pic>
        <p:nvPicPr>
          <p:cNvPr id="4" name="object 4"/>
          <p:cNvPicPr/>
          <p:nvPr/>
        </p:nvPicPr>
        <p:blipFill>
          <a:blip r:embed="rId4" cstate="print"/>
          <a:stretch>
            <a:fillRect/>
          </a:stretch>
        </p:blipFill>
        <p:spPr>
          <a:xfrm>
            <a:off x="13435021" y="672462"/>
            <a:ext cx="725022" cy="695906"/>
          </a:xfrm>
          <a:prstGeom prst="rect">
            <a:avLst/>
          </a:prstGeom>
        </p:spPr>
      </p:pic>
      <p:pic>
        <p:nvPicPr>
          <p:cNvPr id="5" name="object 5"/>
          <p:cNvPicPr/>
          <p:nvPr/>
        </p:nvPicPr>
        <p:blipFill>
          <a:blip r:embed="rId5" cstate="print"/>
          <a:stretch>
            <a:fillRect/>
          </a:stretch>
        </p:blipFill>
        <p:spPr>
          <a:xfrm>
            <a:off x="14252565" y="900605"/>
            <a:ext cx="951038" cy="329652"/>
          </a:xfrm>
          <a:prstGeom prst="rect">
            <a:avLst/>
          </a:prstGeom>
        </p:spPr>
      </p:pic>
      <p:pic>
        <p:nvPicPr>
          <p:cNvPr id="6" name="object 6"/>
          <p:cNvPicPr/>
          <p:nvPr/>
        </p:nvPicPr>
        <p:blipFill>
          <a:blip r:embed="rId6" cstate="print"/>
          <a:stretch>
            <a:fillRect/>
          </a:stretch>
        </p:blipFill>
        <p:spPr>
          <a:xfrm>
            <a:off x="15350858" y="869981"/>
            <a:ext cx="771668" cy="308368"/>
          </a:xfrm>
          <a:prstGeom prst="rect">
            <a:avLst/>
          </a:prstGeom>
        </p:spPr>
      </p:pic>
      <p:grpSp>
        <p:nvGrpSpPr>
          <p:cNvPr id="7" name="object 7"/>
          <p:cNvGrpSpPr/>
          <p:nvPr/>
        </p:nvGrpSpPr>
        <p:grpSpPr>
          <a:xfrm>
            <a:off x="16026384" y="473963"/>
            <a:ext cx="1716405" cy="1109980"/>
            <a:chOff x="16026384" y="473963"/>
            <a:chExt cx="1716405" cy="1109980"/>
          </a:xfrm>
        </p:grpSpPr>
        <p:pic>
          <p:nvPicPr>
            <p:cNvPr id="8" name="object 8"/>
            <p:cNvPicPr/>
            <p:nvPr/>
          </p:nvPicPr>
          <p:blipFill>
            <a:blip r:embed="rId7" cstate="print"/>
            <a:stretch>
              <a:fillRect/>
            </a:stretch>
          </p:blipFill>
          <p:spPr>
            <a:xfrm>
              <a:off x="17126308" y="739139"/>
              <a:ext cx="615872" cy="567874"/>
            </a:xfrm>
            <a:prstGeom prst="rect">
              <a:avLst/>
            </a:prstGeom>
          </p:spPr>
        </p:pic>
        <p:pic>
          <p:nvPicPr>
            <p:cNvPr id="9" name="object 9"/>
            <p:cNvPicPr/>
            <p:nvPr/>
          </p:nvPicPr>
          <p:blipFill>
            <a:blip r:embed="rId8" cstate="print"/>
            <a:stretch>
              <a:fillRect/>
            </a:stretch>
          </p:blipFill>
          <p:spPr>
            <a:xfrm>
              <a:off x="16026384" y="473963"/>
              <a:ext cx="1110996" cy="1109472"/>
            </a:xfrm>
            <a:prstGeom prst="rect">
              <a:avLst/>
            </a:prstGeom>
          </p:spPr>
        </p:pic>
      </p:grpSp>
      <p:sp>
        <p:nvSpPr>
          <p:cNvPr id="10" name="object 10"/>
          <p:cNvSpPr/>
          <p:nvPr/>
        </p:nvSpPr>
        <p:spPr>
          <a:xfrm>
            <a:off x="0" y="0"/>
            <a:ext cx="13508990" cy="10287000"/>
          </a:xfrm>
          <a:custGeom>
            <a:avLst/>
            <a:gdLst/>
            <a:ahLst/>
            <a:cxnLst/>
            <a:rect l="l" t="t" r="r" b="b"/>
            <a:pathLst>
              <a:path w="13508990" h="10287000">
                <a:moveTo>
                  <a:pt x="13508736" y="2117725"/>
                </a:moveTo>
                <a:lnTo>
                  <a:pt x="13504190" y="2072728"/>
                </a:lnTo>
                <a:lnTo>
                  <a:pt x="13491185" y="2030806"/>
                </a:lnTo>
                <a:lnTo>
                  <a:pt x="13470598" y="1992858"/>
                </a:lnTo>
                <a:lnTo>
                  <a:pt x="13443344" y="1959787"/>
                </a:lnTo>
                <a:lnTo>
                  <a:pt x="13410298" y="1932508"/>
                </a:lnTo>
                <a:lnTo>
                  <a:pt x="13372376" y="1911896"/>
                </a:lnTo>
                <a:lnTo>
                  <a:pt x="13330466" y="1898878"/>
                </a:lnTo>
                <a:lnTo>
                  <a:pt x="13285470" y="1894332"/>
                </a:lnTo>
                <a:lnTo>
                  <a:pt x="342900" y="1894332"/>
                </a:lnTo>
                <a:lnTo>
                  <a:pt x="342900" y="0"/>
                </a:lnTo>
                <a:lnTo>
                  <a:pt x="0" y="0"/>
                </a:lnTo>
                <a:lnTo>
                  <a:pt x="0" y="2117725"/>
                </a:lnTo>
                <a:lnTo>
                  <a:pt x="0" y="2856611"/>
                </a:lnTo>
                <a:lnTo>
                  <a:pt x="0" y="10287000"/>
                </a:lnTo>
                <a:lnTo>
                  <a:pt x="342900" y="10287000"/>
                </a:lnTo>
                <a:lnTo>
                  <a:pt x="342900" y="3080004"/>
                </a:lnTo>
                <a:lnTo>
                  <a:pt x="13285470" y="3080004"/>
                </a:lnTo>
                <a:lnTo>
                  <a:pt x="13330466" y="3075470"/>
                </a:lnTo>
                <a:lnTo>
                  <a:pt x="13372376" y="3062452"/>
                </a:lnTo>
                <a:lnTo>
                  <a:pt x="13410298" y="3041840"/>
                </a:lnTo>
                <a:lnTo>
                  <a:pt x="13443344" y="3014561"/>
                </a:lnTo>
                <a:lnTo>
                  <a:pt x="13470598" y="2981490"/>
                </a:lnTo>
                <a:lnTo>
                  <a:pt x="13491185" y="2943542"/>
                </a:lnTo>
                <a:lnTo>
                  <a:pt x="13504190" y="2901619"/>
                </a:lnTo>
                <a:lnTo>
                  <a:pt x="13508736" y="2856611"/>
                </a:lnTo>
                <a:lnTo>
                  <a:pt x="13508736" y="2117725"/>
                </a:lnTo>
                <a:close/>
              </a:path>
            </a:pathLst>
          </a:custGeom>
          <a:solidFill>
            <a:srgbClr val="53459C"/>
          </a:solidFill>
        </p:spPr>
        <p:txBody>
          <a:bodyPr wrap="square" lIns="0" tIns="0" rIns="0" bIns="0" rtlCol="0"/>
          <a:lstStyle/>
          <a:p>
            <a:endParaRPr/>
          </a:p>
        </p:txBody>
      </p:sp>
      <p:sp>
        <p:nvSpPr>
          <p:cNvPr id="11" name="object 11" descr="$PPTXTitle"/>
          <p:cNvSpPr txBox="1">
            <a:spLocks noGrp="1"/>
          </p:cNvSpPr>
          <p:nvPr>
            <p:ph type="title"/>
          </p:nvPr>
        </p:nvSpPr>
        <p:spPr>
          <a:xfrm>
            <a:off x="633983" y="2047681"/>
            <a:ext cx="12628244" cy="748322"/>
          </a:xfrm>
          <a:prstGeom prst="rect">
            <a:avLst/>
          </a:prstGeom>
        </p:spPr>
        <p:txBody>
          <a:bodyPr vert="horz" wrap="square" lIns="0" tIns="376847" rIns="0" bIns="0" rtlCol="0">
            <a:spAutoFit/>
          </a:bodyPr>
          <a:lstStyle/>
          <a:p>
            <a:pPr marL="236854">
              <a:lnSpc>
                <a:spcPct val="100000"/>
              </a:lnSpc>
              <a:spcBef>
                <a:spcPts val="105"/>
              </a:spcBef>
            </a:pPr>
            <a:r>
              <a:rPr dirty="0"/>
              <a:t>Ενότητα</a:t>
            </a:r>
            <a:r>
              <a:rPr spc="-110" dirty="0"/>
              <a:t> </a:t>
            </a:r>
            <a:r>
              <a:rPr dirty="0"/>
              <a:t>6</a:t>
            </a:r>
            <a:r>
              <a:rPr spc="-100" dirty="0"/>
              <a:t> </a:t>
            </a:r>
            <a:r>
              <a:rPr b="0" spc="455" dirty="0">
                <a:latin typeface="Arial Black"/>
                <a:cs typeface="Arial Black"/>
              </a:rPr>
              <a:t>–</a:t>
            </a:r>
            <a:r>
              <a:rPr b="0" spc="-200" dirty="0">
                <a:latin typeface="Arial Black"/>
                <a:cs typeface="Arial Black"/>
              </a:rPr>
              <a:t> </a:t>
            </a:r>
            <a:r>
              <a:rPr spc="-10" dirty="0"/>
              <a:t>Δραστηριότητες</a:t>
            </a:r>
          </a:p>
        </p:txBody>
      </p:sp>
      <p:sp>
        <p:nvSpPr>
          <p:cNvPr id="12" name="object 12"/>
          <p:cNvSpPr txBox="1"/>
          <p:nvPr/>
        </p:nvSpPr>
        <p:spPr>
          <a:xfrm>
            <a:off x="772159" y="3340077"/>
            <a:ext cx="14893925" cy="2665730"/>
          </a:xfrm>
          <a:prstGeom prst="rect">
            <a:avLst/>
          </a:prstGeom>
        </p:spPr>
        <p:txBody>
          <a:bodyPr vert="horz" wrap="square" lIns="0" tIns="13970" rIns="0" bIns="0" rtlCol="0">
            <a:spAutoFit/>
          </a:bodyPr>
          <a:lstStyle/>
          <a:p>
            <a:pPr marL="12700">
              <a:lnSpc>
                <a:spcPct val="100000"/>
              </a:lnSpc>
              <a:spcBef>
                <a:spcPts val="110"/>
              </a:spcBef>
            </a:pPr>
            <a:r>
              <a:rPr sz="2000" b="1" i="1" dirty="0">
                <a:solidFill>
                  <a:srgbClr val="77BE46"/>
                </a:solidFill>
                <a:latin typeface="Times New Roman"/>
                <a:cs typeface="Times New Roman"/>
              </a:rPr>
              <a:t>Δραστηριότητα</a:t>
            </a:r>
            <a:r>
              <a:rPr sz="2000" b="1" i="1" spc="-55" dirty="0">
                <a:solidFill>
                  <a:srgbClr val="77BE46"/>
                </a:solidFill>
                <a:latin typeface="Times New Roman"/>
                <a:cs typeface="Times New Roman"/>
              </a:rPr>
              <a:t> </a:t>
            </a:r>
            <a:r>
              <a:rPr sz="2000" b="1" i="1" spc="-204" dirty="0">
                <a:solidFill>
                  <a:srgbClr val="77BE46"/>
                </a:solidFill>
                <a:latin typeface="Times New Roman"/>
                <a:cs typeface="Times New Roman"/>
              </a:rPr>
              <a:t>1</a:t>
            </a:r>
            <a:r>
              <a:rPr sz="2100" i="1" spc="-204" dirty="0">
                <a:solidFill>
                  <a:srgbClr val="77BE46"/>
                </a:solidFill>
                <a:latin typeface="Arial Black"/>
                <a:cs typeface="Arial Black"/>
              </a:rPr>
              <a:t>:</a:t>
            </a:r>
            <a:r>
              <a:rPr sz="2100" i="1" spc="-200" dirty="0">
                <a:solidFill>
                  <a:srgbClr val="77BE46"/>
                </a:solidFill>
                <a:latin typeface="Arial Black"/>
                <a:cs typeface="Arial Black"/>
              </a:rPr>
              <a:t> </a:t>
            </a:r>
            <a:r>
              <a:rPr sz="2000" b="1" i="1" dirty="0">
                <a:solidFill>
                  <a:srgbClr val="77BE46"/>
                </a:solidFill>
                <a:latin typeface="Times New Roman"/>
                <a:cs typeface="Times New Roman"/>
              </a:rPr>
              <a:t>«</a:t>
            </a:r>
            <a:r>
              <a:rPr sz="2000" b="1" i="1" spc="-270" dirty="0">
                <a:solidFill>
                  <a:srgbClr val="77BE46"/>
                </a:solidFill>
                <a:latin typeface="Times New Roman"/>
                <a:cs typeface="Times New Roman"/>
              </a:rPr>
              <a:t> </a:t>
            </a:r>
            <a:r>
              <a:rPr sz="2000" b="1" i="1" dirty="0">
                <a:solidFill>
                  <a:srgbClr val="77BE46"/>
                </a:solidFill>
                <a:latin typeface="Times New Roman"/>
                <a:cs typeface="Times New Roman"/>
              </a:rPr>
              <a:t>Διορθώστε</a:t>
            </a:r>
            <a:r>
              <a:rPr sz="2000" b="1" i="1" spc="-15" dirty="0">
                <a:solidFill>
                  <a:srgbClr val="77BE46"/>
                </a:solidFill>
                <a:latin typeface="Times New Roman"/>
                <a:cs typeface="Times New Roman"/>
              </a:rPr>
              <a:t> </a:t>
            </a:r>
            <a:r>
              <a:rPr sz="2000" b="1" i="1" dirty="0">
                <a:solidFill>
                  <a:srgbClr val="77BE46"/>
                </a:solidFill>
                <a:latin typeface="Times New Roman"/>
                <a:cs typeface="Times New Roman"/>
              </a:rPr>
              <a:t>το</a:t>
            </a:r>
            <a:r>
              <a:rPr sz="2000" b="1" i="1" spc="-15" dirty="0">
                <a:solidFill>
                  <a:srgbClr val="77BE46"/>
                </a:solidFill>
                <a:latin typeface="Times New Roman"/>
                <a:cs typeface="Times New Roman"/>
              </a:rPr>
              <a:t> </a:t>
            </a:r>
            <a:r>
              <a:rPr sz="2000" b="1" i="1" dirty="0">
                <a:solidFill>
                  <a:srgbClr val="77BE46"/>
                </a:solidFill>
                <a:latin typeface="Times New Roman"/>
                <a:cs typeface="Times New Roman"/>
              </a:rPr>
              <a:t>σχέδιο</a:t>
            </a:r>
            <a:r>
              <a:rPr sz="2000" b="1" i="1" spc="-15" dirty="0">
                <a:solidFill>
                  <a:srgbClr val="77BE46"/>
                </a:solidFill>
                <a:latin typeface="Times New Roman"/>
                <a:cs typeface="Times New Roman"/>
              </a:rPr>
              <a:t> </a:t>
            </a:r>
            <a:r>
              <a:rPr sz="2000" b="1" i="1" dirty="0">
                <a:solidFill>
                  <a:srgbClr val="77BE46"/>
                </a:solidFill>
                <a:latin typeface="Times New Roman"/>
                <a:cs typeface="Times New Roman"/>
              </a:rPr>
              <a:t>του</a:t>
            </a:r>
            <a:r>
              <a:rPr sz="2000" b="1" i="1" spc="-15" dirty="0">
                <a:solidFill>
                  <a:srgbClr val="77BE46"/>
                </a:solidFill>
                <a:latin typeface="Times New Roman"/>
                <a:cs typeface="Times New Roman"/>
              </a:rPr>
              <a:t> </a:t>
            </a:r>
            <a:r>
              <a:rPr sz="2000" b="1" i="1" dirty="0">
                <a:solidFill>
                  <a:srgbClr val="77BE46"/>
                </a:solidFill>
                <a:latin typeface="Times New Roman"/>
                <a:cs typeface="Times New Roman"/>
              </a:rPr>
              <a:t>εργαστηρίου»</a:t>
            </a:r>
            <a:r>
              <a:rPr sz="2000" b="1" i="1" spc="-20" dirty="0">
                <a:solidFill>
                  <a:srgbClr val="77BE46"/>
                </a:solidFill>
                <a:latin typeface="Times New Roman"/>
                <a:cs typeface="Times New Roman"/>
              </a:rPr>
              <a:t> </a:t>
            </a:r>
            <a:r>
              <a:rPr sz="2000" dirty="0">
                <a:latin typeface="Times New Roman"/>
                <a:cs typeface="Times New Roman"/>
              </a:rPr>
              <a:t>(15</a:t>
            </a:r>
            <a:r>
              <a:rPr sz="2000" spc="-25" dirty="0">
                <a:latin typeface="Times New Roman"/>
                <a:cs typeface="Times New Roman"/>
              </a:rPr>
              <a:t> </a:t>
            </a:r>
            <a:r>
              <a:rPr sz="2000" dirty="0">
                <a:latin typeface="Times New Roman"/>
                <a:cs typeface="Times New Roman"/>
              </a:rPr>
              <a:t>λ.)</a:t>
            </a:r>
            <a:r>
              <a:rPr sz="2000" spc="-15" dirty="0">
                <a:latin typeface="Times New Roman"/>
                <a:cs typeface="Times New Roman"/>
              </a:rPr>
              <a:t> </a:t>
            </a:r>
            <a:r>
              <a:rPr sz="2000" spc="-240" dirty="0">
                <a:latin typeface="Lucida Sans Unicode"/>
                <a:cs typeface="Lucida Sans Unicode"/>
              </a:rPr>
              <a:t>—</a:t>
            </a:r>
            <a:r>
              <a:rPr sz="2000" spc="-135" dirty="0">
                <a:latin typeface="Lucida Sans Unicode"/>
                <a:cs typeface="Lucida Sans Unicode"/>
              </a:rPr>
              <a:t> </a:t>
            </a:r>
            <a:r>
              <a:rPr sz="2000" dirty="0">
                <a:latin typeface="Times New Roman"/>
                <a:cs typeface="Times New Roman"/>
              </a:rPr>
              <a:t>Οι</a:t>
            </a:r>
            <a:r>
              <a:rPr sz="2000" spc="-15" dirty="0">
                <a:latin typeface="Times New Roman"/>
                <a:cs typeface="Times New Roman"/>
              </a:rPr>
              <a:t> </a:t>
            </a:r>
            <a:r>
              <a:rPr sz="2000" dirty="0">
                <a:latin typeface="Times New Roman"/>
                <a:cs typeface="Times New Roman"/>
              </a:rPr>
              <a:t>ομάδες</a:t>
            </a:r>
            <a:r>
              <a:rPr sz="2000" spc="-15" dirty="0">
                <a:latin typeface="Times New Roman"/>
                <a:cs typeface="Times New Roman"/>
              </a:rPr>
              <a:t> </a:t>
            </a:r>
            <a:r>
              <a:rPr sz="2000" dirty="0">
                <a:latin typeface="Times New Roman"/>
                <a:cs typeface="Times New Roman"/>
              </a:rPr>
              <a:t>προσαρμόζουν</a:t>
            </a:r>
            <a:r>
              <a:rPr sz="2000" spc="-15" dirty="0">
                <a:latin typeface="Times New Roman"/>
                <a:cs typeface="Times New Roman"/>
              </a:rPr>
              <a:t> </a:t>
            </a:r>
            <a:r>
              <a:rPr sz="2000" dirty="0">
                <a:latin typeface="Times New Roman"/>
                <a:cs typeface="Times New Roman"/>
              </a:rPr>
              <a:t>ένα</a:t>
            </a:r>
            <a:r>
              <a:rPr sz="2000" spc="-15" dirty="0">
                <a:latin typeface="Times New Roman"/>
                <a:cs typeface="Times New Roman"/>
              </a:rPr>
              <a:t> </a:t>
            </a:r>
            <a:r>
              <a:rPr sz="2000" dirty="0">
                <a:latin typeface="Times New Roman"/>
                <a:cs typeface="Times New Roman"/>
              </a:rPr>
              <a:t>βασικό</a:t>
            </a:r>
            <a:r>
              <a:rPr sz="2000" spc="-15" dirty="0">
                <a:latin typeface="Times New Roman"/>
                <a:cs typeface="Times New Roman"/>
              </a:rPr>
              <a:t> </a:t>
            </a:r>
            <a:r>
              <a:rPr sz="2000" dirty="0">
                <a:latin typeface="Times New Roman"/>
                <a:cs typeface="Times New Roman"/>
              </a:rPr>
              <a:t>πρόγραμμα</a:t>
            </a:r>
            <a:r>
              <a:rPr sz="2000" spc="-15" dirty="0">
                <a:latin typeface="Times New Roman"/>
                <a:cs typeface="Times New Roman"/>
              </a:rPr>
              <a:t> </a:t>
            </a:r>
            <a:r>
              <a:rPr sz="2000" dirty="0">
                <a:latin typeface="Times New Roman"/>
                <a:cs typeface="Times New Roman"/>
              </a:rPr>
              <a:t>εκδρομής</a:t>
            </a:r>
            <a:r>
              <a:rPr sz="2000" spc="-15" dirty="0">
                <a:latin typeface="Times New Roman"/>
                <a:cs typeface="Times New Roman"/>
              </a:rPr>
              <a:t> </a:t>
            </a:r>
            <a:r>
              <a:rPr sz="2000" dirty="0">
                <a:latin typeface="Times New Roman"/>
                <a:cs typeface="Times New Roman"/>
              </a:rPr>
              <a:t>ανάλογα</a:t>
            </a:r>
            <a:r>
              <a:rPr sz="2000" spc="-15" dirty="0">
                <a:latin typeface="Times New Roman"/>
                <a:cs typeface="Times New Roman"/>
              </a:rPr>
              <a:t> </a:t>
            </a:r>
            <a:r>
              <a:rPr sz="2000" spc="-25" dirty="0">
                <a:latin typeface="Times New Roman"/>
                <a:cs typeface="Times New Roman"/>
              </a:rPr>
              <a:t>με</a:t>
            </a:r>
            <a:endParaRPr sz="2000">
              <a:latin typeface="Times New Roman"/>
              <a:cs typeface="Times New Roman"/>
            </a:endParaRPr>
          </a:p>
          <a:p>
            <a:pPr marL="12700">
              <a:lnSpc>
                <a:spcPct val="100000"/>
              </a:lnSpc>
              <a:spcBef>
                <a:spcPts val="1450"/>
              </a:spcBef>
            </a:pPr>
            <a:r>
              <a:rPr sz="2000" dirty="0">
                <a:latin typeface="Times New Roman"/>
                <a:cs typeface="Times New Roman"/>
              </a:rPr>
              <a:t>τις</a:t>
            </a:r>
            <a:r>
              <a:rPr sz="2000" spc="-15" dirty="0">
                <a:latin typeface="Times New Roman"/>
                <a:cs typeface="Times New Roman"/>
              </a:rPr>
              <a:t> </a:t>
            </a:r>
            <a:r>
              <a:rPr sz="2000" dirty="0">
                <a:latin typeface="Times New Roman"/>
                <a:cs typeface="Times New Roman"/>
              </a:rPr>
              <a:t>πραγματικές</a:t>
            </a:r>
            <a:r>
              <a:rPr sz="2000" spc="-10" dirty="0">
                <a:latin typeface="Times New Roman"/>
                <a:cs typeface="Times New Roman"/>
              </a:rPr>
              <a:t> </a:t>
            </a:r>
            <a:r>
              <a:rPr sz="2000" dirty="0">
                <a:latin typeface="Times New Roman"/>
                <a:cs typeface="Times New Roman"/>
              </a:rPr>
              <a:t>δυσκολίες</a:t>
            </a:r>
            <a:r>
              <a:rPr sz="2000" spc="-10" dirty="0">
                <a:latin typeface="Times New Roman"/>
                <a:cs typeface="Times New Roman"/>
              </a:rPr>
              <a:t> </a:t>
            </a:r>
            <a:r>
              <a:rPr sz="2000" dirty="0">
                <a:latin typeface="Times New Roman"/>
                <a:cs typeface="Times New Roman"/>
              </a:rPr>
              <a:t>που</a:t>
            </a:r>
            <a:r>
              <a:rPr sz="2000" spc="-10" dirty="0">
                <a:latin typeface="Times New Roman"/>
                <a:cs typeface="Times New Roman"/>
              </a:rPr>
              <a:t> </a:t>
            </a:r>
            <a:r>
              <a:rPr sz="2000" dirty="0">
                <a:latin typeface="Times New Roman"/>
                <a:cs typeface="Times New Roman"/>
              </a:rPr>
              <a:t>παρουσιάζονται</a:t>
            </a:r>
            <a:r>
              <a:rPr sz="2000" spc="-15" dirty="0">
                <a:latin typeface="Times New Roman"/>
                <a:cs typeface="Times New Roman"/>
              </a:rPr>
              <a:t> </a:t>
            </a:r>
            <a:r>
              <a:rPr sz="2000" dirty="0">
                <a:latin typeface="Times New Roman"/>
                <a:cs typeface="Times New Roman"/>
              </a:rPr>
              <a:t>σε</a:t>
            </a:r>
            <a:r>
              <a:rPr sz="2000" spc="-10" dirty="0">
                <a:latin typeface="Times New Roman"/>
                <a:cs typeface="Times New Roman"/>
              </a:rPr>
              <a:t> </a:t>
            </a:r>
            <a:r>
              <a:rPr sz="2000" dirty="0">
                <a:latin typeface="Times New Roman"/>
                <a:cs typeface="Times New Roman"/>
              </a:rPr>
              <a:t>θέματα</a:t>
            </a:r>
            <a:r>
              <a:rPr sz="2000" spc="-10" dirty="0">
                <a:latin typeface="Times New Roman"/>
                <a:cs typeface="Times New Roman"/>
              </a:rPr>
              <a:t> </a:t>
            </a:r>
            <a:r>
              <a:rPr sz="2000" dirty="0">
                <a:latin typeface="Times New Roman"/>
                <a:cs typeface="Times New Roman"/>
              </a:rPr>
              <a:t>προσβασιμότητας,</a:t>
            </a:r>
            <a:r>
              <a:rPr sz="2000" spc="-10" dirty="0">
                <a:latin typeface="Times New Roman"/>
                <a:cs typeface="Times New Roman"/>
              </a:rPr>
              <a:t> </a:t>
            </a:r>
            <a:r>
              <a:rPr sz="2000" dirty="0">
                <a:latin typeface="Times New Roman"/>
                <a:cs typeface="Times New Roman"/>
              </a:rPr>
              <a:t>γλώσσας</a:t>
            </a:r>
            <a:r>
              <a:rPr sz="2000" spc="-10" dirty="0">
                <a:latin typeface="Times New Roman"/>
                <a:cs typeface="Times New Roman"/>
              </a:rPr>
              <a:t> </a:t>
            </a:r>
            <a:r>
              <a:rPr sz="2000" dirty="0">
                <a:latin typeface="Times New Roman"/>
                <a:cs typeface="Times New Roman"/>
              </a:rPr>
              <a:t>και</a:t>
            </a:r>
            <a:r>
              <a:rPr sz="2000" spc="-15" dirty="0">
                <a:latin typeface="Times New Roman"/>
                <a:cs typeface="Times New Roman"/>
              </a:rPr>
              <a:t> </a:t>
            </a:r>
            <a:r>
              <a:rPr sz="2000" spc="-10" dirty="0">
                <a:latin typeface="Times New Roman"/>
                <a:cs typeface="Times New Roman"/>
              </a:rPr>
              <a:t>ιδιωτικότητας.</a:t>
            </a:r>
            <a:endParaRPr sz="2000">
              <a:latin typeface="Times New Roman"/>
              <a:cs typeface="Times New Roman"/>
            </a:endParaRPr>
          </a:p>
          <a:p>
            <a:pPr marL="12700">
              <a:lnSpc>
                <a:spcPct val="100000"/>
              </a:lnSpc>
              <a:spcBef>
                <a:spcPts val="835"/>
              </a:spcBef>
            </a:pPr>
            <a:r>
              <a:rPr sz="2000" b="1" i="1" dirty="0">
                <a:solidFill>
                  <a:srgbClr val="77BE46"/>
                </a:solidFill>
                <a:latin typeface="Times New Roman"/>
                <a:cs typeface="Times New Roman"/>
              </a:rPr>
              <a:t>Δραστηριότητα</a:t>
            </a:r>
            <a:r>
              <a:rPr sz="2000" b="1" i="1" spc="-85" dirty="0">
                <a:solidFill>
                  <a:srgbClr val="77BE46"/>
                </a:solidFill>
                <a:latin typeface="Times New Roman"/>
                <a:cs typeface="Times New Roman"/>
              </a:rPr>
              <a:t> </a:t>
            </a:r>
            <a:r>
              <a:rPr sz="2000" b="1" i="1" spc="-10" dirty="0">
                <a:solidFill>
                  <a:srgbClr val="77BE46"/>
                </a:solidFill>
                <a:latin typeface="Times New Roman"/>
                <a:cs typeface="Times New Roman"/>
              </a:rPr>
              <a:t>2</a:t>
            </a:r>
            <a:r>
              <a:rPr sz="2100" i="1" spc="-10" dirty="0">
                <a:solidFill>
                  <a:srgbClr val="77BE46"/>
                </a:solidFill>
                <a:latin typeface="Arial Black"/>
                <a:cs typeface="Arial Black"/>
              </a:rPr>
              <a:t>:</a:t>
            </a:r>
            <a:r>
              <a:rPr sz="2100" i="1" spc="235" dirty="0">
                <a:solidFill>
                  <a:srgbClr val="77BE46"/>
                </a:solidFill>
                <a:latin typeface="Arial Black"/>
                <a:cs typeface="Arial Black"/>
              </a:rPr>
              <a:t> </a:t>
            </a:r>
            <a:r>
              <a:rPr sz="2000" b="1" dirty="0">
                <a:solidFill>
                  <a:srgbClr val="77BE46"/>
                </a:solidFill>
                <a:latin typeface="Times New Roman"/>
                <a:cs typeface="Times New Roman"/>
              </a:rPr>
              <a:t>«</a:t>
            </a:r>
            <a:r>
              <a:rPr sz="2000" b="1" spc="-270" dirty="0">
                <a:solidFill>
                  <a:srgbClr val="77BE46"/>
                </a:solidFill>
                <a:latin typeface="Times New Roman"/>
                <a:cs typeface="Times New Roman"/>
              </a:rPr>
              <a:t> </a:t>
            </a:r>
            <a:r>
              <a:rPr sz="2000" b="1" i="1" dirty="0">
                <a:solidFill>
                  <a:srgbClr val="77BE46"/>
                </a:solidFill>
                <a:latin typeface="Times New Roman"/>
                <a:cs typeface="Times New Roman"/>
              </a:rPr>
              <a:t>Προσαρμογή</a:t>
            </a:r>
            <a:r>
              <a:rPr sz="2000" b="1" i="1" spc="-35" dirty="0">
                <a:solidFill>
                  <a:srgbClr val="77BE46"/>
                </a:solidFill>
                <a:latin typeface="Times New Roman"/>
                <a:cs typeface="Times New Roman"/>
              </a:rPr>
              <a:t> </a:t>
            </a:r>
            <a:r>
              <a:rPr sz="2000" b="1" i="1" dirty="0">
                <a:solidFill>
                  <a:srgbClr val="77BE46"/>
                </a:solidFill>
                <a:latin typeface="Times New Roman"/>
                <a:cs typeface="Times New Roman"/>
              </a:rPr>
              <a:t>ενός</a:t>
            </a:r>
            <a:r>
              <a:rPr sz="2000" b="1" i="1" spc="-35" dirty="0">
                <a:solidFill>
                  <a:srgbClr val="77BE46"/>
                </a:solidFill>
                <a:latin typeface="Times New Roman"/>
                <a:cs typeface="Times New Roman"/>
              </a:rPr>
              <a:t> </a:t>
            </a:r>
            <a:r>
              <a:rPr sz="2000" b="1" i="1" dirty="0">
                <a:solidFill>
                  <a:srgbClr val="77BE46"/>
                </a:solidFill>
                <a:latin typeface="Times New Roman"/>
                <a:cs typeface="Times New Roman"/>
              </a:rPr>
              <a:t>σχεδίου</a:t>
            </a:r>
            <a:r>
              <a:rPr sz="2000" b="1" i="1" spc="-30" dirty="0">
                <a:solidFill>
                  <a:srgbClr val="77BE46"/>
                </a:solidFill>
                <a:latin typeface="Times New Roman"/>
                <a:cs typeface="Times New Roman"/>
              </a:rPr>
              <a:t> </a:t>
            </a:r>
            <a:r>
              <a:rPr sz="2000" b="1" i="1" dirty="0">
                <a:solidFill>
                  <a:srgbClr val="77BE46"/>
                </a:solidFill>
                <a:latin typeface="Times New Roman"/>
                <a:cs typeface="Times New Roman"/>
              </a:rPr>
              <a:t>εργαστηρίου</a:t>
            </a:r>
            <a:r>
              <a:rPr sz="2000" b="1" i="1" spc="-35" dirty="0">
                <a:solidFill>
                  <a:srgbClr val="77BE46"/>
                </a:solidFill>
                <a:latin typeface="Times New Roman"/>
                <a:cs typeface="Times New Roman"/>
              </a:rPr>
              <a:t> </a:t>
            </a:r>
            <a:r>
              <a:rPr sz="2000" b="1" i="1" dirty="0">
                <a:solidFill>
                  <a:srgbClr val="77BE46"/>
                </a:solidFill>
                <a:latin typeface="Times New Roman"/>
                <a:cs typeface="Times New Roman"/>
              </a:rPr>
              <a:t>στις</a:t>
            </a:r>
            <a:r>
              <a:rPr sz="2000" b="1" i="1" spc="-35" dirty="0">
                <a:solidFill>
                  <a:srgbClr val="77BE46"/>
                </a:solidFill>
                <a:latin typeface="Times New Roman"/>
                <a:cs typeface="Times New Roman"/>
              </a:rPr>
              <a:t> </a:t>
            </a:r>
            <a:r>
              <a:rPr sz="2000" b="1" i="1" dirty="0">
                <a:solidFill>
                  <a:srgbClr val="77BE46"/>
                </a:solidFill>
                <a:latin typeface="Times New Roman"/>
                <a:cs typeface="Times New Roman"/>
              </a:rPr>
              <a:t>τοπικές</a:t>
            </a:r>
            <a:r>
              <a:rPr sz="2000" b="1" i="1" spc="-35" dirty="0">
                <a:solidFill>
                  <a:srgbClr val="77BE46"/>
                </a:solidFill>
                <a:latin typeface="Times New Roman"/>
                <a:cs typeface="Times New Roman"/>
              </a:rPr>
              <a:t> </a:t>
            </a:r>
            <a:r>
              <a:rPr sz="2000" b="1" i="1" dirty="0">
                <a:solidFill>
                  <a:srgbClr val="77BE46"/>
                </a:solidFill>
                <a:latin typeface="Times New Roman"/>
                <a:cs typeface="Times New Roman"/>
              </a:rPr>
              <a:t>ανάγκες</a:t>
            </a:r>
            <a:r>
              <a:rPr sz="2000" b="1" dirty="0">
                <a:solidFill>
                  <a:srgbClr val="77BE46"/>
                </a:solidFill>
                <a:latin typeface="Times New Roman"/>
                <a:cs typeface="Times New Roman"/>
              </a:rPr>
              <a:t>»</a:t>
            </a:r>
            <a:r>
              <a:rPr sz="2000" b="1" spc="-30" dirty="0">
                <a:solidFill>
                  <a:srgbClr val="77BE46"/>
                </a:solidFill>
                <a:latin typeface="Times New Roman"/>
                <a:cs typeface="Times New Roman"/>
              </a:rPr>
              <a:t> </a:t>
            </a:r>
            <a:r>
              <a:rPr sz="2000" dirty="0">
                <a:latin typeface="Times New Roman"/>
                <a:cs typeface="Times New Roman"/>
              </a:rPr>
              <a:t>(45</a:t>
            </a:r>
            <a:r>
              <a:rPr sz="2000" spc="-35" dirty="0">
                <a:latin typeface="Times New Roman"/>
                <a:cs typeface="Times New Roman"/>
              </a:rPr>
              <a:t> </a:t>
            </a:r>
            <a:r>
              <a:rPr sz="2000" dirty="0">
                <a:latin typeface="Times New Roman"/>
                <a:cs typeface="Times New Roman"/>
              </a:rPr>
              <a:t>λ.)</a:t>
            </a:r>
            <a:r>
              <a:rPr sz="2000" spc="-35" dirty="0">
                <a:latin typeface="Times New Roman"/>
                <a:cs typeface="Times New Roman"/>
              </a:rPr>
              <a:t> </a:t>
            </a:r>
            <a:r>
              <a:rPr sz="2000" spc="-240" dirty="0">
                <a:latin typeface="Lucida Sans Unicode"/>
                <a:cs typeface="Lucida Sans Unicode"/>
              </a:rPr>
              <a:t>—</a:t>
            </a:r>
            <a:r>
              <a:rPr sz="2000" spc="-135" dirty="0">
                <a:latin typeface="Lucida Sans Unicode"/>
                <a:cs typeface="Lucida Sans Unicode"/>
              </a:rPr>
              <a:t> </a:t>
            </a:r>
            <a:r>
              <a:rPr sz="2000" dirty="0">
                <a:latin typeface="Times New Roman"/>
                <a:cs typeface="Times New Roman"/>
              </a:rPr>
              <a:t>Οι</a:t>
            </a:r>
            <a:r>
              <a:rPr sz="2000" spc="-30" dirty="0">
                <a:latin typeface="Times New Roman"/>
                <a:cs typeface="Times New Roman"/>
              </a:rPr>
              <a:t> </a:t>
            </a:r>
            <a:r>
              <a:rPr sz="2000" dirty="0">
                <a:latin typeface="Times New Roman"/>
                <a:cs typeface="Times New Roman"/>
              </a:rPr>
              <a:t>ομάδες</a:t>
            </a:r>
            <a:r>
              <a:rPr sz="2000" spc="-35" dirty="0">
                <a:latin typeface="Times New Roman"/>
                <a:cs typeface="Times New Roman"/>
              </a:rPr>
              <a:t> </a:t>
            </a:r>
            <a:r>
              <a:rPr sz="2000" dirty="0">
                <a:latin typeface="Times New Roman"/>
                <a:cs typeface="Times New Roman"/>
              </a:rPr>
              <a:t>ανασχεδιάζουν</a:t>
            </a:r>
            <a:r>
              <a:rPr sz="2000" spc="-35" dirty="0">
                <a:latin typeface="Times New Roman"/>
                <a:cs typeface="Times New Roman"/>
              </a:rPr>
              <a:t> </a:t>
            </a:r>
            <a:r>
              <a:rPr sz="2000" dirty="0">
                <a:latin typeface="Times New Roman"/>
                <a:cs typeface="Times New Roman"/>
              </a:rPr>
              <a:t>μια</a:t>
            </a:r>
            <a:r>
              <a:rPr sz="2000" spc="-30" dirty="0">
                <a:latin typeface="Times New Roman"/>
                <a:cs typeface="Times New Roman"/>
              </a:rPr>
              <a:t> </a:t>
            </a:r>
            <a:r>
              <a:rPr sz="2000" spc="-10" dirty="0">
                <a:latin typeface="Times New Roman"/>
                <a:cs typeface="Times New Roman"/>
              </a:rPr>
              <a:t>υπάρχουσα</a:t>
            </a:r>
            <a:endParaRPr sz="2000">
              <a:latin typeface="Times New Roman"/>
              <a:cs typeface="Times New Roman"/>
            </a:endParaRPr>
          </a:p>
          <a:p>
            <a:pPr marL="12700">
              <a:lnSpc>
                <a:spcPct val="100000"/>
              </a:lnSpc>
              <a:spcBef>
                <a:spcPts val="1450"/>
              </a:spcBef>
            </a:pPr>
            <a:r>
              <a:rPr sz="2000" dirty="0">
                <a:latin typeface="Times New Roman"/>
                <a:cs typeface="Times New Roman"/>
              </a:rPr>
              <a:t>δραστηριότητα</a:t>
            </a:r>
            <a:r>
              <a:rPr sz="2000" spc="-15" dirty="0">
                <a:latin typeface="Times New Roman"/>
                <a:cs typeface="Times New Roman"/>
              </a:rPr>
              <a:t> </a:t>
            </a:r>
            <a:r>
              <a:rPr sz="2000" dirty="0">
                <a:latin typeface="Times New Roman"/>
                <a:cs typeface="Times New Roman"/>
              </a:rPr>
              <a:t>του</a:t>
            </a:r>
            <a:r>
              <a:rPr sz="2000" spc="-5" dirty="0">
                <a:latin typeface="Times New Roman"/>
                <a:cs typeface="Times New Roman"/>
              </a:rPr>
              <a:t> </a:t>
            </a:r>
            <a:r>
              <a:rPr sz="2000" dirty="0">
                <a:latin typeface="Times New Roman"/>
                <a:cs typeface="Times New Roman"/>
              </a:rPr>
              <a:t>προγράμματος</a:t>
            </a:r>
            <a:r>
              <a:rPr sz="2000" spc="-5" dirty="0">
                <a:latin typeface="Times New Roman"/>
                <a:cs typeface="Times New Roman"/>
              </a:rPr>
              <a:t> </a:t>
            </a:r>
            <a:r>
              <a:rPr sz="2000" dirty="0">
                <a:latin typeface="Times New Roman"/>
                <a:cs typeface="Times New Roman"/>
              </a:rPr>
              <a:t>LEGENDS</a:t>
            </a:r>
            <a:r>
              <a:rPr sz="2000" spc="-5" dirty="0">
                <a:latin typeface="Times New Roman"/>
                <a:cs typeface="Times New Roman"/>
              </a:rPr>
              <a:t> </a:t>
            </a:r>
            <a:r>
              <a:rPr sz="2000" dirty="0">
                <a:latin typeface="Times New Roman"/>
                <a:cs typeface="Times New Roman"/>
              </a:rPr>
              <a:t>για</a:t>
            </a:r>
            <a:r>
              <a:rPr sz="2000" spc="-5" dirty="0">
                <a:latin typeface="Times New Roman"/>
                <a:cs typeface="Times New Roman"/>
              </a:rPr>
              <a:t> </a:t>
            </a:r>
            <a:r>
              <a:rPr sz="2000" dirty="0">
                <a:latin typeface="Times New Roman"/>
                <a:cs typeface="Times New Roman"/>
              </a:rPr>
              <a:t>μια</a:t>
            </a:r>
            <a:r>
              <a:rPr sz="2000" spc="-5" dirty="0">
                <a:latin typeface="Times New Roman"/>
                <a:cs typeface="Times New Roman"/>
              </a:rPr>
              <a:t> </a:t>
            </a:r>
            <a:r>
              <a:rPr sz="2000" dirty="0">
                <a:latin typeface="Times New Roman"/>
                <a:cs typeface="Times New Roman"/>
              </a:rPr>
              <a:t>πραγματική</a:t>
            </a:r>
            <a:r>
              <a:rPr sz="2000" spc="-5" dirty="0">
                <a:latin typeface="Times New Roman"/>
                <a:cs typeface="Times New Roman"/>
              </a:rPr>
              <a:t> </a:t>
            </a:r>
            <a:r>
              <a:rPr sz="2000" dirty="0">
                <a:latin typeface="Times New Roman"/>
                <a:cs typeface="Times New Roman"/>
              </a:rPr>
              <a:t>τοπική</a:t>
            </a:r>
            <a:r>
              <a:rPr sz="2000" spc="-5" dirty="0">
                <a:latin typeface="Times New Roman"/>
                <a:cs typeface="Times New Roman"/>
              </a:rPr>
              <a:t> </a:t>
            </a:r>
            <a:r>
              <a:rPr sz="2000" spc="-10" dirty="0">
                <a:latin typeface="Times New Roman"/>
                <a:cs typeface="Times New Roman"/>
              </a:rPr>
              <a:t>ομάδα.</a:t>
            </a:r>
            <a:endParaRPr sz="2000">
              <a:latin typeface="Times New Roman"/>
              <a:cs typeface="Times New Roman"/>
            </a:endParaRPr>
          </a:p>
          <a:p>
            <a:pPr marL="12700">
              <a:lnSpc>
                <a:spcPct val="100000"/>
              </a:lnSpc>
              <a:spcBef>
                <a:spcPts val="830"/>
              </a:spcBef>
            </a:pPr>
            <a:r>
              <a:rPr sz="2000" b="1" i="1" dirty="0">
                <a:solidFill>
                  <a:srgbClr val="77BE46"/>
                </a:solidFill>
                <a:latin typeface="Times New Roman"/>
                <a:cs typeface="Times New Roman"/>
              </a:rPr>
              <a:t>Δραστηριότητα</a:t>
            </a:r>
            <a:r>
              <a:rPr sz="2000" b="1" i="1" spc="-60" dirty="0">
                <a:solidFill>
                  <a:srgbClr val="77BE46"/>
                </a:solidFill>
                <a:latin typeface="Times New Roman"/>
                <a:cs typeface="Times New Roman"/>
              </a:rPr>
              <a:t> </a:t>
            </a:r>
            <a:r>
              <a:rPr sz="2000" b="1" i="1" spc="-170" dirty="0">
                <a:solidFill>
                  <a:srgbClr val="77BE46"/>
                </a:solidFill>
                <a:latin typeface="Times New Roman"/>
                <a:cs typeface="Times New Roman"/>
              </a:rPr>
              <a:t>3</a:t>
            </a:r>
            <a:r>
              <a:rPr sz="2100" i="1" spc="-170" dirty="0">
                <a:solidFill>
                  <a:srgbClr val="77BE46"/>
                </a:solidFill>
                <a:latin typeface="Arial Black"/>
                <a:cs typeface="Arial Black"/>
              </a:rPr>
              <a:t>:</a:t>
            </a:r>
            <a:r>
              <a:rPr sz="2100" i="1" spc="-200" dirty="0">
                <a:solidFill>
                  <a:srgbClr val="77BE46"/>
                </a:solidFill>
                <a:latin typeface="Arial Black"/>
                <a:cs typeface="Arial Black"/>
              </a:rPr>
              <a:t> </a:t>
            </a:r>
            <a:r>
              <a:rPr sz="2000" b="1" dirty="0">
                <a:solidFill>
                  <a:srgbClr val="77BE46"/>
                </a:solidFill>
                <a:latin typeface="Times New Roman"/>
                <a:cs typeface="Times New Roman"/>
              </a:rPr>
              <a:t>«</a:t>
            </a:r>
            <a:r>
              <a:rPr sz="2000" b="1" spc="-270" dirty="0">
                <a:solidFill>
                  <a:srgbClr val="77BE46"/>
                </a:solidFill>
                <a:latin typeface="Times New Roman"/>
                <a:cs typeface="Times New Roman"/>
              </a:rPr>
              <a:t> </a:t>
            </a:r>
            <a:r>
              <a:rPr sz="2000" b="1" i="1" dirty="0">
                <a:solidFill>
                  <a:srgbClr val="77BE46"/>
                </a:solidFill>
                <a:latin typeface="Times New Roman"/>
                <a:cs typeface="Times New Roman"/>
              </a:rPr>
              <a:t>Δημιουργία</a:t>
            </a:r>
            <a:r>
              <a:rPr sz="2000" b="1" i="1" spc="-10" dirty="0">
                <a:solidFill>
                  <a:srgbClr val="77BE46"/>
                </a:solidFill>
                <a:latin typeface="Times New Roman"/>
                <a:cs typeface="Times New Roman"/>
              </a:rPr>
              <a:t> </a:t>
            </a:r>
            <a:r>
              <a:rPr sz="2000" b="1" i="1" dirty="0">
                <a:solidFill>
                  <a:srgbClr val="77BE46"/>
                </a:solidFill>
                <a:latin typeface="Times New Roman"/>
                <a:cs typeface="Times New Roman"/>
              </a:rPr>
              <a:t>ενός</a:t>
            </a:r>
            <a:r>
              <a:rPr sz="2000" b="1" i="1" spc="-15" dirty="0">
                <a:solidFill>
                  <a:srgbClr val="77BE46"/>
                </a:solidFill>
                <a:latin typeface="Times New Roman"/>
                <a:cs typeface="Times New Roman"/>
              </a:rPr>
              <a:t> </a:t>
            </a:r>
            <a:r>
              <a:rPr sz="2000" b="1" i="1" dirty="0">
                <a:solidFill>
                  <a:srgbClr val="77BE46"/>
                </a:solidFill>
                <a:latin typeface="Times New Roman"/>
                <a:cs typeface="Times New Roman"/>
              </a:rPr>
              <a:t>πακέτου</a:t>
            </a:r>
            <a:r>
              <a:rPr sz="2000" b="1" i="1" spc="-15" dirty="0">
                <a:solidFill>
                  <a:srgbClr val="77BE46"/>
                </a:solidFill>
                <a:latin typeface="Times New Roman"/>
                <a:cs typeface="Times New Roman"/>
              </a:rPr>
              <a:t> </a:t>
            </a:r>
            <a:r>
              <a:rPr sz="2000" b="1" i="1" dirty="0">
                <a:solidFill>
                  <a:srgbClr val="77BE46"/>
                </a:solidFill>
                <a:latin typeface="Times New Roman"/>
                <a:cs typeface="Times New Roman"/>
              </a:rPr>
              <a:t>εργαλείων</a:t>
            </a:r>
            <a:r>
              <a:rPr sz="2000" b="1" i="1" spc="-15" dirty="0">
                <a:solidFill>
                  <a:srgbClr val="77BE46"/>
                </a:solidFill>
                <a:latin typeface="Times New Roman"/>
                <a:cs typeface="Times New Roman"/>
              </a:rPr>
              <a:t> </a:t>
            </a:r>
            <a:r>
              <a:rPr sz="2000" b="1" i="1" dirty="0">
                <a:solidFill>
                  <a:srgbClr val="77BE46"/>
                </a:solidFill>
                <a:latin typeface="Times New Roman"/>
                <a:cs typeface="Times New Roman"/>
              </a:rPr>
              <a:t>για</a:t>
            </a:r>
            <a:r>
              <a:rPr sz="2000" b="1" i="1" spc="-10" dirty="0">
                <a:solidFill>
                  <a:srgbClr val="77BE46"/>
                </a:solidFill>
                <a:latin typeface="Times New Roman"/>
                <a:cs typeface="Times New Roman"/>
              </a:rPr>
              <a:t> </a:t>
            </a:r>
            <a:r>
              <a:rPr sz="2000" b="1" i="1" dirty="0">
                <a:solidFill>
                  <a:srgbClr val="77BE46"/>
                </a:solidFill>
                <a:latin typeface="Times New Roman"/>
                <a:cs typeface="Times New Roman"/>
              </a:rPr>
              <a:t>την</a:t>
            </a:r>
            <a:r>
              <a:rPr sz="2000" b="1" i="1" spc="-15" dirty="0">
                <a:solidFill>
                  <a:srgbClr val="77BE46"/>
                </a:solidFill>
                <a:latin typeface="Times New Roman"/>
                <a:cs typeface="Times New Roman"/>
              </a:rPr>
              <a:t> </a:t>
            </a:r>
            <a:r>
              <a:rPr sz="2000" b="1" i="1" dirty="0">
                <a:solidFill>
                  <a:srgbClr val="77BE46"/>
                </a:solidFill>
                <a:latin typeface="Times New Roman"/>
                <a:cs typeface="Times New Roman"/>
              </a:rPr>
              <a:t>κοινότητά</a:t>
            </a:r>
            <a:r>
              <a:rPr sz="2000" b="1" i="1" spc="-15" dirty="0">
                <a:solidFill>
                  <a:srgbClr val="77BE46"/>
                </a:solidFill>
                <a:latin typeface="Times New Roman"/>
                <a:cs typeface="Times New Roman"/>
              </a:rPr>
              <a:t> </a:t>
            </a:r>
            <a:r>
              <a:rPr sz="2000" b="1" i="1" dirty="0">
                <a:solidFill>
                  <a:srgbClr val="77BE46"/>
                </a:solidFill>
                <a:latin typeface="Times New Roman"/>
                <a:cs typeface="Times New Roman"/>
              </a:rPr>
              <a:t>σας</a:t>
            </a:r>
            <a:r>
              <a:rPr sz="2000" b="1" i="1" spc="-200" dirty="0">
                <a:solidFill>
                  <a:srgbClr val="77BE46"/>
                </a:solidFill>
                <a:latin typeface="Times New Roman"/>
                <a:cs typeface="Times New Roman"/>
              </a:rPr>
              <a:t> </a:t>
            </a:r>
            <a:r>
              <a:rPr sz="2000" b="1" i="1" dirty="0">
                <a:solidFill>
                  <a:srgbClr val="77BE46"/>
                </a:solidFill>
                <a:latin typeface="Times New Roman"/>
                <a:cs typeface="Times New Roman"/>
              </a:rPr>
              <a:t>»</a:t>
            </a:r>
            <a:r>
              <a:rPr sz="2000" b="1" i="1" spc="-15" dirty="0">
                <a:solidFill>
                  <a:srgbClr val="77BE46"/>
                </a:solidFill>
                <a:latin typeface="Times New Roman"/>
                <a:cs typeface="Times New Roman"/>
              </a:rPr>
              <a:t> </a:t>
            </a:r>
            <a:r>
              <a:rPr sz="2000" dirty="0">
                <a:latin typeface="Times New Roman"/>
                <a:cs typeface="Times New Roman"/>
              </a:rPr>
              <a:t>(45</a:t>
            </a:r>
            <a:r>
              <a:rPr sz="2000" spc="-10" dirty="0">
                <a:latin typeface="Times New Roman"/>
                <a:cs typeface="Times New Roman"/>
              </a:rPr>
              <a:t> </a:t>
            </a:r>
            <a:r>
              <a:rPr sz="2000" dirty="0">
                <a:latin typeface="Times New Roman"/>
                <a:cs typeface="Times New Roman"/>
              </a:rPr>
              <a:t>λ.)</a:t>
            </a:r>
            <a:r>
              <a:rPr sz="2000" spc="-15" dirty="0">
                <a:latin typeface="Times New Roman"/>
                <a:cs typeface="Times New Roman"/>
              </a:rPr>
              <a:t> </a:t>
            </a:r>
            <a:r>
              <a:rPr sz="2000" spc="-240" dirty="0">
                <a:latin typeface="Lucida Sans Unicode"/>
                <a:cs typeface="Lucida Sans Unicode"/>
              </a:rPr>
              <a:t>—</a:t>
            </a:r>
            <a:r>
              <a:rPr sz="2000" spc="-135" dirty="0">
                <a:latin typeface="Lucida Sans Unicode"/>
                <a:cs typeface="Lucida Sans Unicode"/>
              </a:rPr>
              <a:t> </a:t>
            </a:r>
            <a:r>
              <a:rPr sz="2000" dirty="0">
                <a:latin typeface="Times New Roman"/>
                <a:cs typeface="Times New Roman"/>
              </a:rPr>
              <a:t>Οι</a:t>
            </a:r>
            <a:r>
              <a:rPr sz="2000" spc="-15" dirty="0">
                <a:latin typeface="Times New Roman"/>
                <a:cs typeface="Times New Roman"/>
              </a:rPr>
              <a:t> </a:t>
            </a:r>
            <a:r>
              <a:rPr sz="2000" dirty="0">
                <a:latin typeface="Times New Roman"/>
                <a:cs typeface="Times New Roman"/>
              </a:rPr>
              <a:t>ομάδες</a:t>
            </a:r>
            <a:r>
              <a:rPr sz="2000" spc="-15" dirty="0">
                <a:latin typeface="Times New Roman"/>
                <a:cs typeface="Times New Roman"/>
              </a:rPr>
              <a:t> </a:t>
            </a:r>
            <a:r>
              <a:rPr sz="2000" dirty="0">
                <a:latin typeface="Times New Roman"/>
                <a:cs typeface="Times New Roman"/>
              </a:rPr>
              <a:t>καταγράφουν</a:t>
            </a:r>
            <a:r>
              <a:rPr sz="2000" spc="-15" dirty="0">
                <a:latin typeface="Times New Roman"/>
                <a:cs typeface="Times New Roman"/>
              </a:rPr>
              <a:t> </a:t>
            </a:r>
            <a:r>
              <a:rPr sz="2000" dirty="0">
                <a:latin typeface="Times New Roman"/>
                <a:cs typeface="Times New Roman"/>
              </a:rPr>
              <a:t>τους</a:t>
            </a:r>
            <a:r>
              <a:rPr sz="2000" spc="-10" dirty="0">
                <a:latin typeface="Times New Roman"/>
                <a:cs typeface="Times New Roman"/>
              </a:rPr>
              <a:t> </a:t>
            </a:r>
            <a:r>
              <a:rPr sz="2000" dirty="0">
                <a:latin typeface="Times New Roman"/>
                <a:cs typeface="Times New Roman"/>
              </a:rPr>
              <a:t>τοπικούς</a:t>
            </a:r>
            <a:r>
              <a:rPr sz="2000" spc="-15" dirty="0">
                <a:latin typeface="Times New Roman"/>
                <a:cs typeface="Times New Roman"/>
              </a:rPr>
              <a:t> </a:t>
            </a:r>
            <a:r>
              <a:rPr sz="2000" spc="-10" dirty="0">
                <a:latin typeface="Times New Roman"/>
                <a:cs typeface="Times New Roman"/>
              </a:rPr>
              <a:t>συνεργάτες,</a:t>
            </a:r>
            <a:endParaRPr sz="2000">
              <a:latin typeface="Times New Roman"/>
              <a:cs typeface="Times New Roman"/>
            </a:endParaRPr>
          </a:p>
          <a:p>
            <a:pPr marL="12700">
              <a:lnSpc>
                <a:spcPct val="100000"/>
              </a:lnSpc>
              <a:spcBef>
                <a:spcPts val="1450"/>
              </a:spcBef>
            </a:pPr>
            <a:r>
              <a:rPr sz="2000" dirty="0">
                <a:latin typeface="Times New Roman"/>
                <a:cs typeface="Times New Roman"/>
              </a:rPr>
              <a:t>τους</a:t>
            </a:r>
            <a:r>
              <a:rPr sz="2000" spc="-5" dirty="0">
                <a:latin typeface="Times New Roman"/>
                <a:cs typeface="Times New Roman"/>
              </a:rPr>
              <a:t> </a:t>
            </a:r>
            <a:r>
              <a:rPr sz="2000" dirty="0">
                <a:latin typeface="Times New Roman"/>
                <a:cs typeface="Times New Roman"/>
              </a:rPr>
              <a:t>χώρους,</a:t>
            </a:r>
            <a:r>
              <a:rPr sz="2000" spc="-5" dirty="0">
                <a:latin typeface="Times New Roman"/>
                <a:cs typeface="Times New Roman"/>
              </a:rPr>
              <a:t> </a:t>
            </a:r>
            <a:r>
              <a:rPr sz="2000" dirty="0">
                <a:latin typeface="Times New Roman"/>
                <a:cs typeface="Times New Roman"/>
              </a:rPr>
              <a:t>τα</a:t>
            </a:r>
            <a:r>
              <a:rPr sz="2000" spc="-5" dirty="0">
                <a:latin typeface="Times New Roman"/>
                <a:cs typeface="Times New Roman"/>
              </a:rPr>
              <a:t> </a:t>
            </a:r>
            <a:r>
              <a:rPr sz="2000" dirty="0">
                <a:latin typeface="Times New Roman"/>
                <a:cs typeface="Times New Roman"/>
              </a:rPr>
              <a:t>ψηφιακά</a:t>
            </a:r>
            <a:r>
              <a:rPr sz="2000" spc="-5" dirty="0">
                <a:latin typeface="Times New Roman"/>
                <a:cs typeface="Times New Roman"/>
              </a:rPr>
              <a:t> </a:t>
            </a:r>
            <a:r>
              <a:rPr sz="2000" dirty="0">
                <a:latin typeface="Times New Roman"/>
                <a:cs typeface="Times New Roman"/>
              </a:rPr>
              <a:t>εργαλεία</a:t>
            </a:r>
            <a:r>
              <a:rPr sz="2000" spc="-5" dirty="0">
                <a:latin typeface="Times New Roman"/>
                <a:cs typeface="Times New Roman"/>
              </a:rPr>
              <a:t> </a:t>
            </a:r>
            <a:r>
              <a:rPr sz="2000" dirty="0">
                <a:latin typeface="Times New Roman"/>
                <a:cs typeface="Times New Roman"/>
              </a:rPr>
              <a:t>και</a:t>
            </a:r>
            <a:r>
              <a:rPr sz="2000" spc="-5" dirty="0">
                <a:latin typeface="Times New Roman"/>
                <a:cs typeface="Times New Roman"/>
              </a:rPr>
              <a:t> </a:t>
            </a:r>
            <a:r>
              <a:rPr sz="2000" dirty="0">
                <a:latin typeface="Times New Roman"/>
                <a:cs typeface="Times New Roman"/>
              </a:rPr>
              <a:t>τις</a:t>
            </a:r>
            <a:r>
              <a:rPr sz="2000" spc="-5" dirty="0">
                <a:latin typeface="Times New Roman"/>
                <a:cs typeface="Times New Roman"/>
              </a:rPr>
              <a:t> </a:t>
            </a:r>
            <a:r>
              <a:rPr sz="2000" dirty="0">
                <a:latin typeface="Times New Roman"/>
                <a:cs typeface="Times New Roman"/>
              </a:rPr>
              <a:t>επαφές</a:t>
            </a:r>
            <a:r>
              <a:rPr sz="2000" spc="-5" dirty="0">
                <a:latin typeface="Times New Roman"/>
                <a:cs typeface="Times New Roman"/>
              </a:rPr>
              <a:t> </a:t>
            </a:r>
            <a:r>
              <a:rPr sz="2000" dirty="0">
                <a:latin typeface="Times New Roman"/>
                <a:cs typeface="Times New Roman"/>
              </a:rPr>
              <a:t>που τηρούν</a:t>
            </a:r>
            <a:r>
              <a:rPr sz="2000" spc="-5" dirty="0">
                <a:latin typeface="Times New Roman"/>
                <a:cs typeface="Times New Roman"/>
              </a:rPr>
              <a:t> </a:t>
            </a:r>
            <a:r>
              <a:rPr sz="2000" dirty="0">
                <a:latin typeface="Times New Roman"/>
                <a:cs typeface="Times New Roman"/>
              </a:rPr>
              <a:t>δεοντολογικά</a:t>
            </a:r>
            <a:r>
              <a:rPr sz="2000" spc="-5" dirty="0">
                <a:latin typeface="Times New Roman"/>
                <a:cs typeface="Times New Roman"/>
              </a:rPr>
              <a:t> </a:t>
            </a:r>
            <a:r>
              <a:rPr sz="2000" dirty="0">
                <a:latin typeface="Times New Roman"/>
                <a:cs typeface="Times New Roman"/>
              </a:rPr>
              <a:t>πρότυπα</a:t>
            </a:r>
            <a:r>
              <a:rPr sz="2000" spc="-5" dirty="0">
                <a:latin typeface="Times New Roman"/>
                <a:cs typeface="Times New Roman"/>
              </a:rPr>
              <a:t> </a:t>
            </a:r>
            <a:r>
              <a:rPr sz="2000" dirty="0">
                <a:latin typeface="Times New Roman"/>
                <a:cs typeface="Times New Roman"/>
              </a:rPr>
              <a:t>σε</a:t>
            </a:r>
            <a:r>
              <a:rPr sz="2000" spc="-5" dirty="0">
                <a:latin typeface="Times New Roman"/>
                <a:cs typeface="Times New Roman"/>
              </a:rPr>
              <a:t> </a:t>
            </a:r>
            <a:r>
              <a:rPr sz="2000" dirty="0">
                <a:latin typeface="Times New Roman"/>
                <a:cs typeface="Times New Roman"/>
              </a:rPr>
              <a:t>ένα</a:t>
            </a:r>
            <a:r>
              <a:rPr sz="2000" spc="-5" dirty="0">
                <a:latin typeface="Times New Roman"/>
                <a:cs typeface="Times New Roman"/>
              </a:rPr>
              <a:t> </a:t>
            </a:r>
            <a:r>
              <a:rPr sz="2000" dirty="0">
                <a:latin typeface="Times New Roman"/>
                <a:cs typeface="Times New Roman"/>
              </a:rPr>
              <a:t>επαληθευμένο</a:t>
            </a:r>
            <a:r>
              <a:rPr sz="2000" spc="-5" dirty="0">
                <a:latin typeface="Times New Roman"/>
                <a:cs typeface="Times New Roman"/>
              </a:rPr>
              <a:t> </a:t>
            </a:r>
            <a:r>
              <a:rPr sz="2000" dirty="0">
                <a:latin typeface="Times New Roman"/>
                <a:cs typeface="Times New Roman"/>
              </a:rPr>
              <a:t>σύνολο</a:t>
            </a:r>
            <a:r>
              <a:rPr sz="2000" spc="-5" dirty="0">
                <a:latin typeface="Times New Roman"/>
                <a:cs typeface="Times New Roman"/>
              </a:rPr>
              <a:t> </a:t>
            </a:r>
            <a:r>
              <a:rPr sz="2000" spc="-10" dirty="0">
                <a:latin typeface="Times New Roman"/>
                <a:cs typeface="Times New Roman"/>
              </a:rPr>
              <a:t>εργαλείων.</a:t>
            </a:r>
            <a:endParaRPr sz="2000">
              <a:latin typeface="Times New Roman"/>
              <a:cs typeface="Times New Roman"/>
            </a:endParaRPr>
          </a:p>
        </p:txBody>
      </p:sp>
      <p:sp>
        <p:nvSpPr>
          <p:cNvPr id="13" name="object 13"/>
          <p:cNvSpPr txBox="1"/>
          <p:nvPr/>
        </p:nvSpPr>
        <p:spPr>
          <a:xfrm>
            <a:off x="633983" y="6522719"/>
            <a:ext cx="13020040" cy="2889252"/>
          </a:xfrm>
          <a:prstGeom prst="rect">
            <a:avLst/>
          </a:prstGeom>
          <a:solidFill>
            <a:srgbClr val="77BE46"/>
          </a:solidFill>
        </p:spPr>
        <p:txBody>
          <a:bodyPr vert="horz" wrap="square" lIns="0" tIns="41910" rIns="0" bIns="0" rtlCol="0">
            <a:spAutoFit/>
          </a:bodyPr>
          <a:lstStyle/>
          <a:p>
            <a:pPr marL="187325">
              <a:lnSpc>
                <a:spcPct val="100000"/>
              </a:lnSpc>
              <a:spcBef>
                <a:spcPts val="330"/>
              </a:spcBef>
            </a:pPr>
            <a:r>
              <a:rPr sz="1800" b="1" dirty="0">
                <a:solidFill>
                  <a:srgbClr val="FFFFFF"/>
                </a:solidFill>
                <a:latin typeface="Times New Roman"/>
                <a:cs typeface="Times New Roman"/>
              </a:rPr>
              <a:t>Συμβουλές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προς</a:t>
            </a:r>
            <a:r>
              <a:rPr sz="1800" b="1" spc="-40" dirty="0">
                <a:solidFill>
                  <a:srgbClr val="FFFFFF"/>
                </a:solidFill>
                <a:latin typeface="Times New Roman"/>
                <a:cs typeface="Times New Roman"/>
              </a:rPr>
              <a:t> </a:t>
            </a:r>
            <a:r>
              <a:rPr sz="1800" b="1" dirty="0">
                <a:solidFill>
                  <a:srgbClr val="FFFFFF"/>
                </a:solidFill>
                <a:latin typeface="Times New Roman"/>
                <a:cs typeface="Times New Roman"/>
              </a:rPr>
              <a:t>τον/τη</a:t>
            </a:r>
            <a:r>
              <a:rPr sz="1800" b="1" spc="-40" dirty="0">
                <a:solidFill>
                  <a:srgbClr val="FFFFFF"/>
                </a:solidFill>
                <a:latin typeface="Times New Roman"/>
                <a:cs typeface="Times New Roman"/>
              </a:rPr>
              <a:t> </a:t>
            </a:r>
            <a:r>
              <a:rPr sz="1800" b="1" spc="-10" dirty="0">
                <a:solidFill>
                  <a:srgbClr val="FFFFFF"/>
                </a:solidFill>
                <a:latin typeface="Times New Roman"/>
                <a:cs typeface="Times New Roman"/>
              </a:rPr>
              <a:t>συντονιστή/τρια:</a:t>
            </a:r>
            <a:endParaRPr sz="1800" dirty="0">
              <a:latin typeface="Times New Roman"/>
              <a:cs typeface="Times New Roman"/>
            </a:endParaRPr>
          </a:p>
          <a:p>
            <a:pPr>
              <a:lnSpc>
                <a:spcPct val="100000"/>
              </a:lnSpc>
              <a:spcBef>
                <a:spcPts val="565"/>
              </a:spcBef>
            </a:pPr>
            <a:endParaRPr sz="1800" dirty="0">
              <a:latin typeface="Times New Roman"/>
              <a:cs typeface="Times New Roman"/>
            </a:endParaRPr>
          </a:p>
          <a:p>
            <a:pPr marL="473709" marR="384810" indent="-287020" algn="just">
              <a:lnSpc>
                <a:spcPct val="100000"/>
              </a:lnSpc>
              <a:spcBef>
                <a:spcPts val="5"/>
              </a:spcBef>
              <a:buFont typeface="Arial"/>
              <a:buChar char="•"/>
              <a:tabLst>
                <a:tab pos="473709" algn="l"/>
              </a:tabLst>
            </a:pPr>
            <a:r>
              <a:rPr lang="el-GR" sz="1800" b="1" spc="-45" dirty="0">
                <a:solidFill>
                  <a:srgbClr val="FFFFFF"/>
                </a:solidFill>
                <a:latin typeface="Lucida Sans Unicode"/>
                <a:cs typeface="Lucida Sans Unicode"/>
              </a:rPr>
              <a:t>Οι συμβουλές για το πιλοτικό πρόγραμμα από όλες τις προηγούμενες ενότητες είναι επίσης διαθέσιμες εδώ</a:t>
            </a:r>
            <a:r>
              <a:rPr lang="el-GR" sz="1800" spc="-45" dirty="0">
                <a:solidFill>
                  <a:srgbClr val="FFFFFF"/>
                </a:solidFill>
                <a:latin typeface="Lucida Sans Unicode"/>
                <a:cs typeface="Lucida Sans Unicode"/>
              </a:rPr>
              <a:t>: εντάξτε τις στη συζήτηση ως πραγματικά παραδείγματα του πώς εφαρμόζεται στην πράξη η προσαρμογή — η ανάθεση ρόλων, οι επιλογές ορατότητας, η διαχείριση απροσδόκητου υλικού, η ισορροπία στην ομάδα και οι επισκέψεις σε αρχεία είναι όλα συγκεκριμένα παραδείγματα στα οποία μπορούν να βασιστούν οι εκπαιδευτές.</a:t>
            </a:r>
          </a:p>
          <a:p>
            <a:pPr marL="473709" marR="384810" indent="-287020" algn="just">
              <a:lnSpc>
                <a:spcPct val="100000"/>
              </a:lnSpc>
              <a:spcBef>
                <a:spcPts val="5"/>
              </a:spcBef>
              <a:buFont typeface="Arial"/>
              <a:buChar char="•"/>
              <a:tabLst>
                <a:tab pos="473709" algn="l"/>
              </a:tabLst>
            </a:pPr>
            <a:r>
              <a:rPr lang="el-GR" sz="1800" spc="-45" dirty="0">
                <a:solidFill>
                  <a:srgbClr val="FFFFFF"/>
                </a:solidFill>
                <a:latin typeface="Lucida Sans Unicode"/>
                <a:cs typeface="Lucida Sans Unicode"/>
              </a:rPr>
              <a:t>Υπενθυμίστε στους εκπαιδευτές ότι </a:t>
            </a:r>
            <a:r>
              <a:rPr lang="el-GR" sz="1800" b="1" spc="-45" dirty="0">
                <a:solidFill>
                  <a:srgbClr val="FFFFFF"/>
                </a:solidFill>
                <a:latin typeface="Lucida Sans Unicode"/>
                <a:cs typeface="Lucida Sans Unicode"/>
              </a:rPr>
              <a:t>αυτές οι βέλτιστες πρακτικές δεν προήλθαν από κάποιο εγχειρίδιο — προήλθαν από την πράξη.</a:t>
            </a:r>
            <a:r>
              <a:rPr lang="el-GR" sz="1800" spc="-45" dirty="0">
                <a:solidFill>
                  <a:srgbClr val="FFFFFF"/>
                </a:solidFill>
                <a:latin typeface="Lucida Sans Unicode"/>
                <a:cs typeface="Lucida Sans Unicode"/>
              </a:rPr>
              <a:t> </a:t>
            </a:r>
            <a:r>
              <a:rPr lang="el-GR" sz="1800" spc="-45" dirty="0" err="1">
                <a:solidFill>
                  <a:srgbClr val="FFFFFF"/>
                </a:solidFill>
                <a:latin typeface="Lucida Sans Unicode"/>
                <a:cs typeface="Lucida Sans Unicode"/>
              </a:rPr>
              <a:t>Ενθαρρύνετετους</a:t>
            </a:r>
            <a:r>
              <a:rPr lang="el-GR" sz="1800" spc="-45" dirty="0">
                <a:solidFill>
                  <a:srgbClr val="FFFFFF"/>
                </a:solidFill>
                <a:latin typeface="Lucida Sans Unicode"/>
                <a:cs typeface="Lucida Sans Unicode"/>
              </a:rPr>
              <a:t> συμμετέχοντες να καταγράψουν τις δικές τους προσαρμογές για μελλοντικές εκδόσεις του εργαλείου. </a:t>
            </a:r>
            <a:endParaRPr sz="1800" dirty="0">
              <a:latin typeface="Lucida Sans Unicode"/>
              <a:cs typeface="Lucida Sans Unicod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0"/>
                </a:moveTo>
                <a:lnTo>
                  <a:pt x="0" y="0"/>
                </a:lnTo>
                <a:lnTo>
                  <a:pt x="0" y="10287000"/>
                </a:lnTo>
                <a:lnTo>
                  <a:pt x="18288000" y="10287000"/>
                </a:lnTo>
                <a:lnTo>
                  <a:pt x="18288000" y="0"/>
                </a:lnTo>
                <a:close/>
              </a:path>
            </a:pathLst>
          </a:custGeom>
          <a:solidFill>
            <a:srgbClr val="53459C"/>
          </a:solidFill>
        </p:spPr>
        <p:txBody>
          <a:bodyPr wrap="square" lIns="0" tIns="0" rIns="0" bIns="0" rtlCol="0"/>
          <a:lstStyle/>
          <a:p>
            <a:endParaRPr/>
          </a:p>
        </p:txBody>
      </p:sp>
      <p:sp>
        <p:nvSpPr>
          <p:cNvPr id="3" name="object 3" descr="$PPTXTitle"/>
          <p:cNvSpPr txBox="1">
            <a:spLocks noGrp="1"/>
          </p:cNvSpPr>
          <p:nvPr>
            <p:ph type="title"/>
          </p:nvPr>
        </p:nvSpPr>
        <p:spPr>
          <a:xfrm>
            <a:off x="4635753" y="4447831"/>
            <a:ext cx="6269990" cy="513715"/>
          </a:xfrm>
          <a:prstGeom prst="rect">
            <a:avLst/>
          </a:prstGeom>
        </p:spPr>
        <p:txBody>
          <a:bodyPr vert="horz" wrap="square" lIns="0" tIns="13335" rIns="0" bIns="0" rtlCol="0">
            <a:spAutoFit/>
          </a:bodyPr>
          <a:lstStyle/>
          <a:p>
            <a:pPr marL="12700">
              <a:lnSpc>
                <a:spcPct val="100000"/>
              </a:lnSpc>
              <a:spcBef>
                <a:spcPts val="105"/>
              </a:spcBef>
            </a:pPr>
            <a:r>
              <a:rPr sz="3200" dirty="0"/>
              <a:t>Ώρα</a:t>
            </a:r>
            <a:r>
              <a:rPr sz="3200" spc="-5" dirty="0"/>
              <a:t> </a:t>
            </a:r>
            <a:r>
              <a:rPr sz="3200" dirty="0"/>
              <a:t>για</a:t>
            </a:r>
            <a:r>
              <a:rPr sz="3200" spc="-5" dirty="0"/>
              <a:t> </a:t>
            </a:r>
            <a:r>
              <a:rPr sz="3200" dirty="0"/>
              <a:t>το</a:t>
            </a:r>
            <a:r>
              <a:rPr sz="3200" spc="-5" dirty="0"/>
              <a:t> </a:t>
            </a:r>
            <a:r>
              <a:rPr sz="3200" dirty="0"/>
              <a:t>τελικό</a:t>
            </a:r>
            <a:r>
              <a:rPr sz="3200" spc="-5" dirty="0"/>
              <a:t> </a:t>
            </a:r>
            <a:r>
              <a:rPr sz="3200" spc="-10" dirty="0"/>
              <a:t>ερωτηματολόγιο!</a:t>
            </a:r>
            <a:endParaRPr sz="3200"/>
          </a:p>
        </p:txBody>
      </p:sp>
      <p:sp>
        <p:nvSpPr>
          <p:cNvPr id="4" name="object 4"/>
          <p:cNvSpPr/>
          <p:nvPr/>
        </p:nvSpPr>
        <p:spPr>
          <a:xfrm>
            <a:off x="3124963" y="3925061"/>
            <a:ext cx="11277600" cy="0"/>
          </a:xfrm>
          <a:custGeom>
            <a:avLst/>
            <a:gdLst/>
            <a:ahLst/>
            <a:cxnLst/>
            <a:rect l="l" t="t" r="r" b="b"/>
            <a:pathLst>
              <a:path w="11277600">
                <a:moveTo>
                  <a:pt x="11277600" y="0"/>
                </a:moveTo>
                <a:lnTo>
                  <a:pt x="0" y="0"/>
                </a:lnTo>
              </a:path>
            </a:pathLst>
          </a:custGeom>
          <a:ln w="28956">
            <a:solidFill>
              <a:srgbClr val="FFFFFF"/>
            </a:solidFill>
          </a:ln>
        </p:spPr>
        <p:txBody>
          <a:bodyPr wrap="square" lIns="0" tIns="0" rIns="0" bIns="0" rtlCol="0"/>
          <a:lstStyle/>
          <a:p>
            <a:endParaRPr/>
          </a:p>
        </p:txBody>
      </p:sp>
      <p:sp>
        <p:nvSpPr>
          <p:cNvPr id="5" name="object 5"/>
          <p:cNvSpPr/>
          <p:nvPr/>
        </p:nvSpPr>
        <p:spPr>
          <a:xfrm>
            <a:off x="3160012" y="5706617"/>
            <a:ext cx="11277600" cy="0"/>
          </a:xfrm>
          <a:custGeom>
            <a:avLst/>
            <a:gdLst/>
            <a:ahLst/>
            <a:cxnLst/>
            <a:rect l="l" t="t" r="r" b="b"/>
            <a:pathLst>
              <a:path w="11277600">
                <a:moveTo>
                  <a:pt x="11277600" y="0"/>
                </a:moveTo>
                <a:lnTo>
                  <a:pt x="0" y="0"/>
                </a:lnTo>
              </a:path>
            </a:pathLst>
          </a:custGeom>
          <a:ln w="28956">
            <a:solidFill>
              <a:srgbClr val="FFFFFF"/>
            </a:solidFill>
          </a:ln>
        </p:spPr>
        <p:txBody>
          <a:bodyPr wrap="square" lIns="0" tIns="0" rIns="0" bIns="0" rtlCol="0"/>
          <a:lstStyle/>
          <a:p>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prstGeom prst="rect">
            <a:avLst/>
          </a:prstGeom>
        </p:spPr>
        <p:txBody>
          <a:bodyPr vert="horz" wrap="square" lIns="0" tIns="12065" rIns="0" bIns="0" rtlCol="0">
            <a:spAutoFit/>
          </a:bodyPr>
          <a:lstStyle/>
          <a:p>
            <a:pPr marL="12700" marR="5080">
              <a:lnSpc>
                <a:spcPct val="121900"/>
              </a:lnSpc>
              <a:spcBef>
                <a:spcPts val="95"/>
              </a:spcBef>
            </a:pPr>
            <a:r>
              <a:rPr sz="5400" spc="-10" dirty="0">
                <a:solidFill>
                  <a:srgbClr val="53459C"/>
                </a:solidFill>
              </a:rPr>
              <a:t>Ευχαριστούμε</a:t>
            </a:r>
            <a:r>
              <a:rPr sz="5400" spc="-155" dirty="0">
                <a:solidFill>
                  <a:srgbClr val="53459C"/>
                </a:solidFill>
              </a:rPr>
              <a:t> </a:t>
            </a:r>
            <a:r>
              <a:rPr sz="5400" dirty="0">
                <a:solidFill>
                  <a:srgbClr val="53459C"/>
                </a:solidFill>
              </a:rPr>
              <a:t>για</a:t>
            </a:r>
            <a:r>
              <a:rPr sz="5400" spc="-145" dirty="0">
                <a:solidFill>
                  <a:srgbClr val="53459C"/>
                </a:solidFill>
              </a:rPr>
              <a:t> </a:t>
            </a:r>
            <a:r>
              <a:rPr sz="5400" spc="-25" dirty="0">
                <a:solidFill>
                  <a:srgbClr val="53459C"/>
                </a:solidFill>
              </a:rPr>
              <a:t>τη </a:t>
            </a:r>
            <a:r>
              <a:rPr sz="5400" dirty="0">
                <a:solidFill>
                  <a:srgbClr val="53459C"/>
                </a:solidFill>
              </a:rPr>
              <a:t>συμμετοχή</a:t>
            </a:r>
            <a:r>
              <a:rPr sz="5400" spc="-250" dirty="0">
                <a:solidFill>
                  <a:srgbClr val="53459C"/>
                </a:solidFill>
              </a:rPr>
              <a:t> </a:t>
            </a:r>
            <a:r>
              <a:rPr sz="5400" spc="-20" dirty="0">
                <a:solidFill>
                  <a:srgbClr val="53459C"/>
                </a:solidFill>
              </a:rPr>
              <a:t>σας!</a:t>
            </a:r>
            <a:endParaRPr sz="5400"/>
          </a:p>
        </p:txBody>
      </p:sp>
      <p:sp>
        <p:nvSpPr>
          <p:cNvPr id="3" name="object 3"/>
          <p:cNvSpPr txBox="1">
            <a:spLocks noGrp="1"/>
          </p:cNvSpPr>
          <p:nvPr>
            <p:ph type="subTitle" idx="4"/>
          </p:nvPr>
        </p:nvSpPr>
        <p:spPr>
          <a:prstGeom prst="rect">
            <a:avLst/>
          </a:prstGeom>
        </p:spPr>
        <p:txBody>
          <a:bodyPr vert="horz" wrap="square" lIns="0" tIns="12065" rIns="0" bIns="0" rtlCol="0">
            <a:spAutoFit/>
          </a:bodyPr>
          <a:lstStyle/>
          <a:p>
            <a:pPr marL="12700" marR="5080">
              <a:lnSpc>
                <a:spcPct val="122200"/>
              </a:lnSpc>
              <a:spcBef>
                <a:spcPts val="95"/>
              </a:spcBef>
            </a:pPr>
            <a:r>
              <a:rPr sz="4400" dirty="0">
                <a:solidFill>
                  <a:srgbClr val="77BE46"/>
                </a:solidFill>
              </a:rPr>
              <a:t>Μείνετε</a:t>
            </a:r>
            <a:r>
              <a:rPr sz="4400" spc="-40" dirty="0">
                <a:solidFill>
                  <a:srgbClr val="77BE46"/>
                </a:solidFill>
              </a:rPr>
              <a:t> </a:t>
            </a:r>
            <a:r>
              <a:rPr sz="4400" dirty="0">
                <a:solidFill>
                  <a:srgbClr val="77BE46"/>
                </a:solidFill>
              </a:rPr>
              <a:t>συντονισμένοι</a:t>
            </a:r>
            <a:r>
              <a:rPr sz="4400" spc="-35" dirty="0">
                <a:solidFill>
                  <a:srgbClr val="77BE46"/>
                </a:solidFill>
              </a:rPr>
              <a:t> </a:t>
            </a:r>
            <a:r>
              <a:rPr sz="4400" dirty="0">
                <a:solidFill>
                  <a:srgbClr val="77BE46"/>
                </a:solidFill>
              </a:rPr>
              <a:t>με</a:t>
            </a:r>
            <a:r>
              <a:rPr sz="4400" spc="-40" dirty="0">
                <a:solidFill>
                  <a:srgbClr val="77BE46"/>
                </a:solidFill>
              </a:rPr>
              <a:t> </a:t>
            </a:r>
            <a:r>
              <a:rPr sz="4400" dirty="0">
                <a:solidFill>
                  <a:srgbClr val="77BE46"/>
                </a:solidFill>
              </a:rPr>
              <a:t>το</a:t>
            </a:r>
            <a:r>
              <a:rPr sz="4400" spc="-35" dirty="0">
                <a:solidFill>
                  <a:srgbClr val="77BE46"/>
                </a:solidFill>
              </a:rPr>
              <a:t> </a:t>
            </a:r>
            <a:r>
              <a:rPr sz="4400" dirty="0">
                <a:solidFill>
                  <a:srgbClr val="77BE46"/>
                </a:solidFill>
              </a:rPr>
              <a:t>έργο</a:t>
            </a:r>
            <a:r>
              <a:rPr sz="4400" spc="-35" dirty="0">
                <a:solidFill>
                  <a:srgbClr val="77BE46"/>
                </a:solidFill>
              </a:rPr>
              <a:t> </a:t>
            </a:r>
            <a:r>
              <a:rPr sz="4400" spc="-20" dirty="0">
                <a:solidFill>
                  <a:srgbClr val="77BE46"/>
                </a:solidFill>
              </a:rPr>
              <a:t>στην </a:t>
            </a:r>
            <a:r>
              <a:rPr sz="4400" dirty="0">
                <a:solidFill>
                  <a:srgbClr val="77BE46"/>
                </a:solidFill>
              </a:rPr>
              <a:t>ιστοσελίδα</a:t>
            </a:r>
            <a:r>
              <a:rPr sz="4400" spc="-45" dirty="0">
                <a:solidFill>
                  <a:srgbClr val="77BE46"/>
                </a:solidFill>
              </a:rPr>
              <a:t> </a:t>
            </a:r>
            <a:r>
              <a:rPr sz="4400" dirty="0">
                <a:solidFill>
                  <a:srgbClr val="77BE46"/>
                </a:solidFill>
              </a:rPr>
              <a:t>εδώ:</a:t>
            </a:r>
            <a:r>
              <a:rPr sz="4400" spc="-40" dirty="0">
                <a:solidFill>
                  <a:srgbClr val="77BE46"/>
                </a:solidFill>
              </a:rPr>
              <a:t> </a:t>
            </a:r>
            <a:r>
              <a:rPr sz="4400" spc="-125" dirty="0">
                <a:solidFill>
                  <a:srgbClr val="77BE46"/>
                </a:solidFill>
                <a:latin typeface="Arial Black"/>
                <a:cs typeface="Arial Black"/>
              </a:rPr>
              <a:t>legendsproject.eu</a:t>
            </a:r>
            <a:endParaRPr sz="4400">
              <a:latin typeface="Arial Black"/>
              <a:cs typeface="Arial Black"/>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TotalTime>
  <Words>2653</Words>
  <Application>Microsoft Office PowerPoint</Application>
  <PresentationFormat>Προσαρμογή</PresentationFormat>
  <Paragraphs>229</Paragraphs>
  <Slides>20</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20</vt:i4>
      </vt:variant>
    </vt:vector>
  </HeadingPairs>
  <TitlesOfParts>
    <vt:vector size="27" baseType="lpstr">
      <vt:lpstr>Arial</vt:lpstr>
      <vt:lpstr>Arial Black</vt:lpstr>
      <vt:lpstr>Calibri</vt:lpstr>
      <vt:lpstr>Lucida Sans Unicode</vt:lpstr>
      <vt:lpstr>Symbol</vt:lpstr>
      <vt:lpstr>Times New Roman</vt:lpstr>
      <vt:lpstr>Office Theme</vt:lpstr>
      <vt:lpstr>LEGENDS Εγχειρίδιο εργαλείων για τους συντονιστές/τριες  Σεμινάριο κατάρτισης εκπαιδευτών</vt:lpstr>
      <vt:lpstr>Καλωσόρισμα και πρόγραμμα!</vt:lpstr>
      <vt:lpstr>Τι είναι το έργο LEGENDS?</vt:lpstr>
      <vt:lpstr>Ποιος είναι ο ρόλος σας στο</vt:lpstr>
      <vt:lpstr>Τι είναι το Εγχειρίδιο για συντονιστές/τριες;</vt:lpstr>
      <vt:lpstr>Ώρα για το αρχικό ερωτηματολόγιο!</vt:lpstr>
      <vt:lpstr>Ενότητα 1       - Τεχνικές Συντονισμού Διαγενεακών Εργαστηρίων</vt:lpstr>
      <vt:lpstr>Ενότητα 1  - Δραστηριότητα: “Κρατήστε τις παραδόσεις ζωντανές μέσω διαλόγου και συζήτησης”</vt:lpstr>
      <vt:lpstr>Ενότητα 2 - Ψηφιακή παιδεία για ηλικιωμένους</vt:lpstr>
      <vt:lpstr>Ενότητα 2 -Δραστηριότητα “Εξερευνήστε ένα μέρος χρησιμοποιώντας το Google Maps”</vt:lpstr>
      <vt:lpstr>Ενότητα 3 -Συνεργατική Ψηφιακή Αφήγηση</vt:lpstr>
      <vt:lpstr>Ενότητα 3 -Δύο δραστηριότητες</vt:lpstr>
      <vt:lpstr>Ενότητα 4 -Ανακαλύπτοντας Τοπικές Ιστορίες: Αστικές Αφηγήσεις</vt:lpstr>
      <vt:lpstr>Ενότηα 4 -Δραστηριότητες</vt:lpstr>
      <vt:lpstr>Ενότητα 5 - Οργανωμένες διαγενεακές εκδρομές</vt:lpstr>
      <vt:lpstr>Ενότητα 5 – Δραστηριότητα: Οργανωμένη Εκδρομή</vt:lpstr>
      <vt:lpstr>Ενότητα 6 – Υλικό για εκπαιδευτές/τριες</vt:lpstr>
      <vt:lpstr>Ενότητα 6 – Δραστηριότητες</vt:lpstr>
      <vt:lpstr>Ώρα για το τελικό ερωτηματολόγιο!</vt:lpstr>
      <vt:lpstr>Ευχαριστούμε για τη συμμετοχή σας!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Urban Storytelling Additional Resources</dc:title>
  <dc:creator>Utente</dc:creator>
  <cp:lastModifiedBy>Maria Elia</cp:lastModifiedBy>
  <cp:revision>1</cp:revision>
  <dcterms:created xsi:type="dcterms:W3CDTF">2026-09-15T05:36:30Z</dcterms:created>
  <dcterms:modified xsi:type="dcterms:W3CDTF">2026-09-15T05:56:46Z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2026-08-03T00:00:00Z</vt:filetime>
  </property>
  <property fmtid="{D5CDD505-2E9C-101B-9397-08002B2CF9AE}" pid="3" name="Creator">
    <vt:lpwstr>Microsoft® PowerPoint® 2019</vt:lpwstr>
  </property>
  <property fmtid="{D5CDD505-2E9C-101B-9397-08002B2CF9AE}" pid="4" name="LastSaved">
    <vt:filetime>2026-09-15T00:00:00Z</vt:filetime>
  </property>
  <property fmtid="{D5CDD505-2E9C-101B-9397-08002B2CF9AE}" pid="5" name="Producer">
    <vt:lpwstr>Microsoft® PowerPoint® 2019</vt:lpwstr>
  </property>
</Properties>
</file>