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Open Sans"/>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jbGLkpFSEmkq/uKi/TPSObH4Nw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39B8EF8-EB5F-40A7-B279-F7E6218B8EE3}">
  <a:tblStyle styleId="{439B8EF8-EB5F-40A7-B279-F7E6218B8EE3}"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8EF"/>
          </a:solidFill>
        </a:fill>
      </a:tcStyle>
    </a:wholeTbl>
    <a:band1H>
      <a:tcTxStyle b="off" i="off"/>
      <a:tcStyle>
        <a:fill>
          <a:solidFill>
            <a:srgbClr val="CFCDDD"/>
          </a:solidFill>
        </a:fill>
      </a:tcStyle>
    </a:band1H>
    <a:band2H>
      <a:tcTxStyle b="off" i="off"/>
    </a:band2H>
    <a:band1V>
      <a:tcTxStyle b="off" i="off"/>
      <a:tcStyle>
        <a:fill>
          <a:solidFill>
            <a:srgbClr val="CFCDDD"/>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OpenSans-bold.fntdata"/><Relationship Id="rId23"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boldItalic.fntdata"/><Relationship Id="rId25" Type="http://schemas.openxmlformats.org/officeDocument/2006/relationships/font" Target="fonts/OpenSans-italic.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 name="Google Shape;3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 name="Google Shape;4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 name="Google Shape;5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 name="Google Shape;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 name="Google Shape;6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 name="Google Shape;7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 name="Google Shape;7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 name="Google Shape;8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showMasterSp="0">
  <p:cSld name="4_Title Slide">
    <p:bg>
      <p:bgPr>
        <a:solidFill>
          <a:schemeClr val="lt2">
            <a:alpha val="0"/>
          </a:schemeClr>
        </a:solidFill>
      </p:bgPr>
    </p:bg>
    <p:spTree>
      <p:nvGrpSpPr>
        <p:cNvPr id="12" name="Shape 12"/>
        <p:cNvGrpSpPr/>
        <p:nvPr/>
      </p:nvGrpSpPr>
      <p:grpSpPr>
        <a:xfrm>
          <a:off x="0" y="0"/>
          <a:ext cx="0" cy="0"/>
          <a:chOff x="0" y="0"/>
          <a:chExt cx="0" cy="0"/>
        </a:xfrm>
      </p:grpSpPr>
      <p:sp>
        <p:nvSpPr>
          <p:cNvPr id="13" name="Google Shape;13;p10"/>
          <p:cNvSpPr/>
          <p:nvPr/>
        </p:nvSpPr>
        <p:spPr>
          <a:xfrm>
            <a:off x="1" y="2184266"/>
            <a:ext cx="310895" cy="1331189"/>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 name="Google Shape;14;p10"/>
          <p:cNvSpPr/>
          <p:nvPr/>
        </p:nvSpPr>
        <p:spPr>
          <a:xfrm flipH="1" rot="-5400000">
            <a:off x="-507419" y="4140073"/>
            <a:ext cx="1331189" cy="3163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 name="Google Shape;15;p10"/>
          <p:cNvSpPr txBox="1"/>
          <p:nvPr>
            <p:ph type="ctrTitle"/>
          </p:nvPr>
        </p:nvSpPr>
        <p:spPr>
          <a:xfrm>
            <a:off x="522221" y="2184268"/>
            <a:ext cx="6626724" cy="1334065"/>
          </a:xfrm>
          <a:prstGeom prst="rect">
            <a:avLst/>
          </a:prstGeom>
          <a:noFill/>
          <a:ln>
            <a:noFill/>
          </a:ln>
        </p:spPr>
        <p:txBody>
          <a:bodyPr anchorCtr="0" anchor="ctr" bIns="46800" lIns="90000" spcFirstLastPara="1" rIns="90000" wrap="square" tIns="46800">
            <a:normAutofit/>
          </a:bodyPr>
          <a:lstStyle>
            <a:lvl1pPr lvl="0" algn="l">
              <a:lnSpc>
                <a:spcPct val="100000"/>
              </a:lnSpc>
              <a:spcBef>
                <a:spcPts val="0"/>
              </a:spcBef>
              <a:spcAft>
                <a:spcPts val="0"/>
              </a:spcAft>
              <a:buClr>
                <a:schemeClr val="dk1"/>
              </a:buClr>
              <a:buSzPts val="2000"/>
              <a:buFont typeface="Calibri"/>
              <a:buNone/>
              <a:defRPr b="1" sz="20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0"/>
          <p:cNvSpPr txBox="1"/>
          <p:nvPr>
            <p:ph idx="1" type="subTitle"/>
          </p:nvPr>
        </p:nvSpPr>
        <p:spPr>
          <a:xfrm>
            <a:off x="548354" y="3651830"/>
            <a:ext cx="6605867" cy="129283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chemeClr val="accent1"/>
              </a:buClr>
              <a:buSzPts val="1600"/>
              <a:buFont typeface="Arial"/>
              <a:buNone/>
              <a:defRPr b="1" i="1" sz="1600" u="none" cap="none" strike="noStrike">
                <a:solidFill>
                  <a:schemeClr val="accent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pic>
        <p:nvPicPr>
          <p:cNvPr id="17" name="Google Shape;17;p10"/>
          <p:cNvPicPr preferRelativeResize="0"/>
          <p:nvPr/>
        </p:nvPicPr>
        <p:blipFill rotWithShape="1">
          <a:blip r:embed="rId2">
            <a:alphaModFix/>
          </a:blip>
          <a:srcRect b="0" l="0" r="0" t="0"/>
          <a:stretch/>
        </p:blipFill>
        <p:spPr>
          <a:xfrm>
            <a:off x="6797876" y="1237346"/>
            <a:ext cx="5322378" cy="4556217"/>
          </a:xfrm>
          <a:prstGeom prst="rect">
            <a:avLst/>
          </a:prstGeom>
          <a:noFill/>
          <a:ln>
            <a:noFill/>
          </a:ln>
        </p:spPr>
      </p:pic>
      <p:pic>
        <p:nvPicPr>
          <p:cNvPr id="18" name="Google Shape;18;p10"/>
          <p:cNvPicPr preferRelativeResize="0"/>
          <p:nvPr/>
        </p:nvPicPr>
        <p:blipFill rotWithShape="1">
          <a:blip r:embed="rId3">
            <a:alphaModFix/>
          </a:blip>
          <a:srcRect b="0" l="0" r="0" t="0"/>
          <a:stretch/>
        </p:blipFill>
        <p:spPr>
          <a:xfrm>
            <a:off x="482364" y="394982"/>
            <a:ext cx="2263551" cy="1156294"/>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19" name="Shape 19"/>
        <p:cNvGrpSpPr/>
        <p:nvPr/>
      </p:nvGrpSpPr>
      <p:grpSpPr>
        <a:xfrm>
          <a:off x="0" y="0"/>
          <a:ext cx="0" cy="0"/>
          <a:chOff x="0" y="0"/>
          <a:chExt cx="0" cy="0"/>
        </a:xfrm>
      </p:grpSpPr>
      <p:sp>
        <p:nvSpPr>
          <p:cNvPr id="20" name="Google Shape;20;p11"/>
          <p:cNvSpPr txBox="1"/>
          <p:nvPr>
            <p:ph idx="1" type="body"/>
          </p:nvPr>
        </p:nvSpPr>
        <p:spPr>
          <a:xfrm>
            <a:off x="336000" y="1147156"/>
            <a:ext cx="11520000" cy="57108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11"/>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22" name="Shape 22"/>
        <p:cNvGrpSpPr/>
        <p:nvPr/>
      </p:nvGrpSpPr>
      <p:grpSpPr>
        <a:xfrm>
          <a:off x="0" y="0"/>
          <a:ext cx="0" cy="0"/>
          <a:chOff x="0" y="0"/>
          <a:chExt cx="0" cy="0"/>
        </a:xfrm>
      </p:grpSpPr>
      <p:sp>
        <p:nvSpPr>
          <p:cNvPr id="23" name="Google Shape;23;p12"/>
          <p:cNvSpPr txBox="1"/>
          <p:nvPr>
            <p:ph idx="1" type="body"/>
          </p:nvPr>
        </p:nvSpPr>
        <p:spPr>
          <a:xfrm>
            <a:off x="336000" y="1228745"/>
            <a:ext cx="11520000" cy="550862"/>
          </a:xfrm>
          <a:prstGeom prst="rect">
            <a:avLst/>
          </a:prstGeom>
          <a:noFill/>
          <a:ln>
            <a:noFill/>
          </a:ln>
        </p:spPr>
        <p:txBody>
          <a:bodyPr anchorCtr="0" anchor="ctr" bIns="45700" lIns="91425" spcFirstLastPara="1" rIns="91425" wrap="square" tIns="45700">
            <a:noAutofit/>
          </a:bodyPr>
          <a:lstStyle>
            <a:lvl1pPr indent="-228600" lvl="0" marL="457200" marR="0" rtl="0" algn="just">
              <a:lnSpc>
                <a:spcPct val="90000"/>
              </a:lnSpc>
              <a:spcBef>
                <a:spcPts val="1000"/>
              </a:spcBef>
              <a:spcAft>
                <a:spcPts val="0"/>
              </a:spcAft>
              <a:buClr>
                <a:schemeClr val="accent4"/>
              </a:buClr>
              <a:buSzPts val="2000"/>
              <a:buFont typeface="Arial"/>
              <a:buNone/>
              <a:defRPr b="1" i="0" sz="2000" u="none" cap="none" strike="noStrike">
                <a:solidFill>
                  <a:schemeClr val="accent4"/>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12"/>
          <p:cNvSpPr txBox="1"/>
          <p:nvPr>
            <p:ph idx="2" type="body"/>
          </p:nvPr>
        </p:nvSpPr>
        <p:spPr>
          <a:xfrm>
            <a:off x="336000" y="2019137"/>
            <a:ext cx="11520000" cy="48388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12"/>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6" name="Shape 26"/>
        <p:cNvGrpSpPr/>
        <p:nvPr/>
      </p:nvGrpSpPr>
      <p:grpSpPr>
        <a:xfrm>
          <a:off x="0" y="0"/>
          <a:ext cx="0" cy="0"/>
          <a:chOff x="0" y="0"/>
          <a:chExt cx="0" cy="0"/>
        </a:xfrm>
      </p:grpSpPr>
      <p:sp>
        <p:nvSpPr>
          <p:cNvPr id="27" name="Google Shape;27;p15"/>
          <p:cNvSpPr/>
          <p:nvPr/>
        </p:nvSpPr>
        <p:spPr>
          <a:xfrm>
            <a:off x="0" y="0"/>
            <a:ext cx="12192000"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p15"/>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lvl1pPr lvl="0" algn="ctr">
              <a:lnSpc>
                <a:spcPct val="100000"/>
              </a:lnSpc>
              <a:spcBef>
                <a:spcPts val="0"/>
              </a:spcBef>
              <a:spcAft>
                <a:spcPts val="0"/>
              </a:spcAft>
              <a:buClr>
                <a:schemeClr val="accent1"/>
              </a:buClr>
              <a:buSzPts val="2000"/>
              <a:buFont typeface="Calibri"/>
              <a:buNone/>
              <a:defRPr b="1" sz="2000">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5"/>
          <p:cNvSpPr/>
          <p:nvPr/>
        </p:nvSpPr>
        <p:spPr>
          <a:xfrm flipH="1">
            <a:off x="2172708" y="2774849"/>
            <a:ext cx="7839428" cy="4571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alpha val="0"/>
          </a:schemeClr>
        </a:solidFill>
      </p:bgPr>
    </p:bg>
    <p:spTree>
      <p:nvGrpSpPr>
        <p:cNvPr id="9" name="Shape 9"/>
        <p:cNvGrpSpPr/>
        <p:nvPr/>
      </p:nvGrpSpPr>
      <p:grpSpPr>
        <a:xfrm>
          <a:off x="0" y="0"/>
          <a:ext cx="0" cy="0"/>
          <a:chOff x="0" y="0"/>
          <a:chExt cx="0" cy="0"/>
        </a:xfrm>
      </p:grpSpPr>
      <p:sp>
        <p:nvSpPr>
          <p:cNvPr id="10" name="Google Shape;10;p9"/>
          <p:cNvSpPr/>
          <p:nvPr/>
        </p:nvSpPr>
        <p:spPr>
          <a:xfrm>
            <a:off x="0" y="0"/>
            <a:ext cx="12192000" cy="98921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Open Sans"/>
              <a:ea typeface="Open Sans"/>
              <a:cs typeface="Open Sans"/>
              <a:sym typeface="Open Sans"/>
            </a:endParaRPr>
          </a:p>
        </p:txBody>
      </p:sp>
      <p:sp>
        <p:nvSpPr>
          <p:cNvPr id="11" name="Google Shape;11;p9"/>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marR="0" rtl="0" algn="l">
              <a:lnSpc>
                <a:spcPct val="100000"/>
              </a:lnSpc>
              <a:spcBef>
                <a:spcPts val="0"/>
              </a:spcBef>
              <a:spcAft>
                <a:spcPts val="0"/>
              </a:spcAft>
              <a:buClr>
                <a:srgbClr val="FFFFFF"/>
              </a:buClr>
              <a:buSzPts val="2800"/>
              <a:buFont typeface="Calibri"/>
              <a:buNone/>
              <a:defRPr b="0" i="0" sz="2800" u="none" cap="none" strike="noStrike">
                <a:solidFill>
                  <a:srgbClr val="FFFFF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1"/>
          <p:cNvSpPr txBox="1"/>
          <p:nvPr>
            <p:ph type="ctrTitle"/>
          </p:nvPr>
        </p:nvSpPr>
        <p:spPr>
          <a:xfrm>
            <a:off x="548355" y="2027749"/>
            <a:ext cx="4911016" cy="1716704"/>
          </a:xfrm>
          <a:prstGeom prst="rect">
            <a:avLst/>
          </a:prstGeom>
          <a:noFill/>
          <a:ln>
            <a:noFill/>
          </a:ln>
        </p:spPr>
        <p:txBody>
          <a:bodyPr anchorCtr="0" anchor="ctr" bIns="46800" lIns="90000" spcFirstLastPara="1" rIns="90000" wrap="square" tIns="46800">
            <a:normAutofit/>
          </a:bodyPr>
          <a:lstStyle/>
          <a:p>
            <a:pPr indent="0" lvl="0" marL="0" rtl="0" algn="l">
              <a:lnSpc>
                <a:spcPct val="100000"/>
              </a:lnSpc>
              <a:spcBef>
                <a:spcPts val="0"/>
              </a:spcBef>
              <a:spcAft>
                <a:spcPts val="0"/>
              </a:spcAft>
              <a:buClr>
                <a:schemeClr val="dk1"/>
              </a:buClr>
              <a:buSzPts val="2000"/>
              <a:buFont typeface="Calibri"/>
              <a:buNone/>
            </a:pPr>
            <a:r>
              <a:rPr lang="en-US" sz="3200"/>
              <a:t>ΕΡΓΑΛΕΙΟΘΗΚΗ ΣΥΝΤΟΝΙΣΤΩΝ/-ΣΤΡΙΩΝ ΤΟΥ ΕΡΓΟΥ «LEGENDS»</a:t>
            </a:r>
            <a:endParaRPr/>
          </a:p>
        </p:txBody>
      </p:sp>
      <p:sp>
        <p:nvSpPr>
          <p:cNvPr id="35" name="Google Shape;35;p1"/>
          <p:cNvSpPr txBox="1"/>
          <p:nvPr>
            <p:ph idx="1" type="subTitle"/>
          </p:nvPr>
        </p:nvSpPr>
        <p:spPr>
          <a:xfrm>
            <a:off x="548355" y="3651830"/>
            <a:ext cx="5573780" cy="12928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600"/>
              <a:buNone/>
            </a:pPr>
            <a:r>
              <a:rPr lang="en-US" sz="3600"/>
              <a:t>1. Τεχνικές Συντονισμού Διαγενεακών Εργαστηρίων</a:t>
            </a:r>
            <a:endParaRPr sz="3600"/>
          </a:p>
        </p:txBody>
      </p:sp>
      <p:grpSp>
        <p:nvGrpSpPr>
          <p:cNvPr id="36" name="Google Shape;36;p1"/>
          <p:cNvGrpSpPr/>
          <p:nvPr/>
        </p:nvGrpSpPr>
        <p:grpSpPr>
          <a:xfrm>
            <a:off x="392163" y="5961483"/>
            <a:ext cx="13327617" cy="740410"/>
            <a:chOff x="-2758167" y="3418050"/>
            <a:chExt cx="13328665" cy="723900"/>
          </a:xfrm>
        </p:grpSpPr>
        <p:sp>
          <p:nvSpPr>
            <p:cNvPr id="37" name="Google Shape;37;p1"/>
            <p:cNvSpPr/>
            <p:nvPr/>
          </p:nvSpPr>
          <p:spPr>
            <a:xfrm>
              <a:off x="1893175" y="3418050"/>
              <a:ext cx="6905650" cy="723900"/>
            </a:xfrm>
            <a:prstGeom prst="rect">
              <a:avLst/>
            </a:prstGeom>
            <a:noFill/>
            <a:ln>
              <a:noFill/>
            </a:ln>
          </p:spPr>
          <p:txBody>
            <a:bodyPr anchorCtr="0" anchor="ctr" bIns="91425" lIns="91425" spcFirstLastPara="1" rIns="91425" wrap="square" tIns="9142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3A3A3A"/>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p:txBody>
        </p:sp>
        <p:grpSp>
          <p:nvGrpSpPr>
            <p:cNvPr id="38" name="Google Shape;38;p1"/>
            <p:cNvGrpSpPr/>
            <p:nvPr/>
          </p:nvGrpSpPr>
          <p:grpSpPr>
            <a:xfrm>
              <a:off x="-2758167" y="3418064"/>
              <a:ext cx="13328665" cy="723886"/>
              <a:chOff x="-4651355" y="15"/>
              <a:chExt cx="13328665" cy="799450"/>
            </a:xfrm>
          </p:grpSpPr>
          <p:sp>
            <p:nvSpPr>
              <p:cNvPr id="39" name="Google Shape;39;p1"/>
              <p:cNvSpPr/>
              <p:nvPr/>
            </p:nvSpPr>
            <p:spPr>
              <a:xfrm>
                <a:off x="1771685" y="15"/>
                <a:ext cx="6905625" cy="799450"/>
              </a:xfrm>
              <a:prstGeom prst="rect">
                <a:avLst/>
              </a:prstGeom>
              <a:noFill/>
              <a:ln>
                <a:noFill/>
              </a:ln>
            </p:spPr>
            <p:txBody>
              <a:bodyPr anchorCtr="0" anchor="ctr" bIns="91425" lIns="91425" spcFirstLastPara="1" rIns="91425" wrap="square" tIns="9142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3A3A3A"/>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p:txBody>
          </p:sp>
          <p:pic>
            <p:nvPicPr>
              <p:cNvPr id="40" name="Google Shape;40;p1"/>
              <p:cNvPicPr preferRelativeResize="0"/>
              <p:nvPr/>
            </p:nvPicPr>
            <p:blipFill rotWithShape="1">
              <a:blip r:embed="rId3">
                <a:alphaModFix/>
              </a:blip>
              <a:srcRect b="0" l="0" r="0" t="0"/>
              <a:stretch/>
            </p:blipFill>
            <p:spPr>
              <a:xfrm>
                <a:off x="-4651355" y="151432"/>
                <a:ext cx="2668748" cy="590475"/>
              </a:xfrm>
              <a:prstGeom prst="rect">
                <a:avLst/>
              </a:prstGeom>
              <a:noFill/>
              <a:ln>
                <a:noFill/>
              </a:ln>
            </p:spPr>
          </p:pic>
        </p:grpSp>
      </p:grpSp>
      <p:sp>
        <p:nvSpPr>
          <p:cNvPr id="41" name="Google Shape;41;p1"/>
          <p:cNvSpPr/>
          <p:nvPr/>
        </p:nvSpPr>
        <p:spPr>
          <a:xfrm>
            <a:off x="3271605" y="6101729"/>
            <a:ext cx="8668800" cy="600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Με τη χρηματοδότηση της Ευρωπαϊκής Ένωσης. Οι απόψεις και οι γνώμες που διατυπώνονται εκφράζουν αποκλειστικά τις απόψεις του/των συντάκτη/-κτών και δεν αντιπροσωπεύουν κατ’ ανάγκη τις απόψεις της Ευρωπαϊκής Ένωσης ή της Εθνικής Μονάδας Erasmus+ (INDIRE). Ούτε η Ευρωπαϊκή Ένωση ούτε η χορηγούσα αρχή μπορούν να θεωρηθούν υπεύθυνες για αυτές. Αριθμός Έργου: 2025-1-IT02-KA220-ADU-000352101</a:t>
            </a:r>
            <a:endParaRPr b="0" i="0" sz="1400" u="none" cap="none" strike="noStrike">
              <a:solidFill>
                <a:srgbClr val="000000"/>
              </a:solidFill>
              <a:latin typeface="Arial"/>
              <a:ea typeface="Arial"/>
              <a:cs typeface="Arial"/>
              <a:sym typeface="Arial"/>
            </a:endParaRPr>
          </a:p>
        </p:txBody>
      </p:sp>
      <p:pic>
        <p:nvPicPr>
          <p:cNvPr id="42" name="Google Shape;42;p1"/>
          <p:cNvPicPr preferRelativeResize="0"/>
          <p:nvPr/>
        </p:nvPicPr>
        <p:blipFill rotWithShape="1">
          <a:blip r:embed="rId4">
            <a:alphaModFix/>
          </a:blip>
          <a:srcRect b="0" l="0" r="0" t="0"/>
          <a:stretch/>
        </p:blipFill>
        <p:spPr>
          <a:xfrm>
            <a:off x="6420465" y="327672"/>
            <a:ext cx="5520037" cy="8382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7"/>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1800"/>
              <a:buNone/>
            </a:pPr>
            <a:r>
              <a:rPr lang="en-US" sz="3200"/>
              <a:t>1.1 - Εισαγωγή στον Συντονισμό σε Διαγενεακά Περιβάλλοντα</a:t>
            </a:r>
            <a:endParaRPr sz="3200"/>
          </a:p>
        </p:txBody>
      </p:sp>
      <p:sp>
        <p:nvSpPr>
          <p:cNvPr id="48" name="Google Shape;48;p17"/>
          <p:cNvSpPr/>
          <p:nvPr/>
        </p:nvSpPr>
        <p:spPr>
          <a:xfrm>
            <a:off x="6411065" y="5011185"/>
            <a:ext cx="5241900" cy="147720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Calibri"/>
                <a:ea typeface="Calibri"/>
                <a:cs typeface="Calibri"/>
                <a:sym typeface="Calibri"/>
              </a:rPr>
              <a:t>«Μερικοί άνθρωποι είναι γέροι στα 18 και άλλοι νέοι στα 90.</a:t>
            </a:r>
            <a:endParaRPr/>
          </a:p>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Calibri"/>
                <a:ea typeface="Calibri"/>
                <a:cs typeface="Calibri"/>
                <a:sym typeface="Calibri"/>
              </a:rPr>
              <a:t>Ο χρόνος είναι μια έννοια που δημιούργησαν οι άνθρωποι.»</a:t>
            </a:r>
            <a:endParaRPr/>
          </a:p>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(Γιόκο Όνο)</a:t>
            </a:r>
            <a:endParaRPr b="0" i="0" sz="1800" u="none" cap="none" strike="noStrike">
              <a:solidFill>
                <a:srgbClr val="000000"/>
              </a:solidFill>
              <a:latin typeface="Calibri"/>
              <a:ea typeface="Calibri"/>
              <a:cs typeface="Calibri"/>
              <a:sym typeface="Calibri"/>
            </a:endParaRPr>
          </a:p>
        </p:txBody>
      </p:sp>
      <p:sp>
        <p:nvSpPr>
          <p:cNvPr id="49" name="Google Shape;49;p17"/>
          <p:cNvSpPr txBox="1"/>
          <p:nvPr/>
        </p:nvSpPr>
        <p:spPr>
          <a:xfrm>
            <a:off x="336001" y="1010275"/>
            <a:ext cx="10597500" cy="5649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Διαγενεακά προγράμματα ➜ </a:t>
            </a:r>
            <a:r>
              <a:rPr b="0" i="0" lang="en-US" sz="2000" u="none" cap="none" strike="noStrike">
                <a:solidFill>
                  <a:srgbClr val="000000"/>
                </a:solidFill>
                <a:latin typeface="Calibri"/>
                <a:ea typeface="Calibri"/>
                <a:cs typeface="Calibri"/>
                <a:sym typeface="Calibri"/>
              </a:rPr>
              <a:t>περιλαμβάνουν οργανωμένες δραστηριότητες που φέρνουν σε επαφή άτομα διαφορετικών ηλικιών και τους δίνουν την ευκαιρία να μοιραστούν γνώσεις, δεξιότητες, πολιτισμικά στοιχεία και βιώματα.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Διαγενεακή μάθηση</a:t>
            </a:r>
            <a:r>
              <a:rPr b="0" i="0" lang="en-US" sz="2000" u="none" cap="none" strike="noStrike">
                <a:solidFill>
                  <a:srgbClr val="000000"/>
                </a:solidFill>
                <a:latin typeface="Calibri"/>
                <a:ea typeface="Calibri"/>
                <a:cs typeface="Calibri"/>
                <a:sym typeface="Calibri"/>
              </a:rPr>
              <a:t> </a:t>
            </a:r>
            <a:r>
              <a:rPr b="0" i="0" lang="en-US" sz="1800" u="none" cap="none" strike="noStrike">
                <a:solidFill>
                  <a:srgbClr val="3A3A3A"/>
                </a:solidFill>
                <a:latin typeface="Arial"/>
                <a:ea typeface="Arial"/>
                <a:cs typeface="Arial"/>
                <a:sym typeface="Arial"/>
              </a:rPr>
              <a:t>➜ </a:t>
            </a:r>
            <a:r>
              <a:rPr b="0" i="0" lang="en-US" sz="2000" u="none" cap="none" strike="noStrike">
                <a:solidFill>
                  <a:srgbClr val="000000"/>
                </a:solidFill>
                <a:latin typeface="Calibri"/>
                <a:ea typeface="Calibri"/>
                <a:cs typeface="Calibri"/>
                <a:sym typeface="Calibri"/>
              </a:rPr>
              <a:t>αναφέρεται στην αμφίδρομη ανταλλαγή γνώσεων, δεξιοτήτων και εμπειριών μεταξύ διαφορετικών γενεών, η οποία προάγει την αμοιβαία κατανόηση και την από κοινού μάθηση.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Calibri"/>
                <a:ea typeface="Calibri"/>
                <a:cs typeface="Calibri"/>
                <a:sym typeface="Calibri"/>
              </a:rPr>
              <a:t>Διαγενεακές δραστηριότητες</a:t>
            </a:r>
            <a:r>
              <a:rPr b="0" i="0" lang="en-US" sz="2000" u="none" cap="none" strike="noStrike">
                <a:solidFill>
                  <a:srgbClr val="000000"/>
                </a:solidFill>
                <a:latin typeface="Calibri"/>
                <a:ea typeface="Calibri"/>
                <a:cs typeface="Calibri"/>
                <a:sym typeface="Calibri"/>
              </a:rPr>
              <a:t> ➜ όχι μόνο εμπλουτίζουν τη ζωή και τη συνολική ευημερία των συμμετεχόντων/-χουσών, αλλά αποτελούν επίσης μια καίρια στρατηγική για την </a:t>
            </a:r>
            <a:r>
              <a:rPr b="1" i="0" lang="en-US" sz="2000" u="none" cap="none" strike="noStrike">
                <a:solidFill>
                  <a:srgbClr val="000000"/>
                </a:solidFill>
                <a:latin typeface="Calibri"/>
                <a:ea typeface="Calibri"/>
                <a:cs typeface="Calibri"/>
                <a:sym typeface="Calibri"/>
              </a:rPr>
              <a:t>καταπολέμηση του ηλικιακού ρατσισμού</a:t>
            </a:r>
            <a:r>
              <a:rPr b="0" i="0" lang="en-US" sz="2000" u="none" cap="none" strike="noStrike">
                <a:solidFill>
                  <a:srgbClr val="000000"/>
                </a:solidFill>
                <a:latin typeface="Calibri"/>
                <a:ea typeface="Calibri"/>
                <a:cs typeface="Calibri"/>
                <a:sym typeface="Calibri"/>
              </a:rPr>
              <a:t>.</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800"/>
              <a:buFont typeface="Arial"/>
              <a:buNone/>
            </a:pPr>
            <a:r>
              <a:rPr b="1" i="0" lang="en-US" sz="1800" u="sng" cap="none" strike="noStrike">
                <a:solidFill>
                  <a:srgbClr val="000000"/>
                </a:solidFill>
                <a:latin typeface="Calibri"/>
                <a:ea typeface="Calibri"/>
                <a:cs typeface="Calibri"/>
                <a:sym typeface="Calibri"/>
              </a:rPr>
              <a:t>Η σύνδεση μεταξύ των γενεών:</a:t>
            </a:r>
            <a:endParaRPr b="0" i="0" sz="18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000"/>
              <a:buFont typeface="Noto Sans Symbols"/>
              <a:buChar char="⮚"/>
            </a:pPr>
            <a:r>
              <a:rPr b="1" i="0" lang="en-US" sz="1800" u="none" cap="none" strike="noStrike">
                <a:solidFill>
                  <a:srgbClr val="000000"/>
                </a:solidFill>
                <a:latin typeface="Calibri"/>
                <a:ea typeface="Calibri"/>
                <a:cs typeface="Calibri"/>
                <a:sym typeface="Calibri"/>
              </a:rPr>
              <a:t>ενδυναμώνει τις κοινότητες·</a:t>
            </a:r>
            <a:endParaRPr b="0" i="0" sz="18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000000"/>
              </a:buClr>
              <a:buSzPts val="2000"/>
              <a:buFont typeface="Noto Sans Symbols"/>
              <a:buChar char="⮚"/>
            </a:pPr>
            <a:r>
              <a:rPr b="1" i="0" lang="en-US" sz="1800" u="none" cap="none" strike="noStrike">
                <a:solidFill>
                  <a:srgbClr val="000000"/>
                </a:solidFill>
                <a:latin typeface="Calibri"/>
                <a:ea typeface="Calibri"/>
                <a:cs typeface="Calibri"/>
                <a:sym typeface="Calibri"/>
              </a:rPr>
              <a:t>μειώνει τη μοναξιά·</a:t>
            </a:r>
            <a:endParaRPr b="1" i="0" sz="1800" u="none" cap="none" strike="noStrike">
              <a:solidFill>
                <a:srgbClr val="000000"/>
              </a:solidFill>
              <a:latin typeface="Calibri"/>
              <a:ea typeface="Calibri"/>
              <a:cs typeface="Calibri"/>
              <a:sym typeface="Calibri"/>
            </a:endParaRPr>
          </a:p>
          <a:p>
            <a:pPr indent="-285750" lvl="0" marL="285750" marR="0" rtl="0" algn="l">
              <a:lnSpc>
                <a:spcPct val="150000"/>
              </a:lnSpc>
              <a:spcBef>
                <a:spcPts val="0"/>
              </a:spcBef>
              <a:spcAft>
                <a:spcPts val="0"/>
              </a:spcAft>
              <a:buClr>
                <a:srgbClr val="000000"/>
              </a:buClr>
              <a:buSzPts val="2000"/>
              <a:buFont typeface="Noto Sans Symbols"/>
              <a:buChar char="⮚"/>
            </a:pPr>
            <a:r>
              <a:rPr b="1" i="0" lang="en-US" sz="1800" u="none" cap="none" strike="noStrike">
                <a:solidFill>
                  <a:srgbClr val="000000"/>
                </a:solidFill>
                <a:latin typeface="Calibri"/>
                <a:ea typeface="Calibri"/>
                <a:cs typeface="Calibri"/>
                <a:sym typeface="Calibri"/>
              </a:rPr>
              <a:t>καλλιεργεί σε όλους/-λες το αίσθημα του ανήκειν.</a:t>
            </a:r>
            <a:endParaRPr b="1" i="0" sz="1800" u="none" cap="none" strike="noStrik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3"/>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SzPts val="2800"/>
              <a:buNone/>
            </a:pPr>
            <a:r>
              <a:rPr lang="en-US" sz="3200"/>
              <a:t>1.2 - Διαχείριση της Δυναμικής της Ομάδας</a:t>
            </a:r>
            <a:endParaRPr sz="3200"/>
          </a:p>
        </p:txBody>
      </p:sp>
      <p:sp>
        <p:nvSpPr>
          <p:cNvPr id="55" name="Google Shape;55;p3"/>
          <p:cNvSpPr txBox="1"/>
          <p:nvPr/>
        </p:nvSpPr>
        <p:spPr>
          <a:xfrm>
            <a:off x="504228" y="1504386"/>
            <a:ext cx="10611300" cy="5387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Πρακτικές παράμετροι: </a:t>
            </a:r>
            <a:r>
              <a:rPr b="0" i="0" lang="en-US" sz="2200" u="none" cap="none" strike="noStrike">
                <a:solidFill>
                  <a:srgbClr val="000000"/>
                </a:solidFill>
                <a:latin typeface="Calibri"/>
                <a:ea typeface="Calibri"/>
                <a:cs typeface="Calibri"/>
                <a:sym typeface="Calibri"/>
              </a:rPr>
              <a:t>πρόσβαση στα κτήρια, καθημερινές συνήθειες, διαφορετικές δεξιότητες, ψηφιακό χάσμα…</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1" i="0" sz="22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Παράμετροι που αφορούν τις μεταξύ τους σχέσεις: </a:t>
            </a:r>
            <a:r>
              <a:rPr b="0" i="0" lang="en-US" sz="2200" u="none" cap="none" strike="noStrike">
                <a:solidFill>
                  <a:srgbClr val="000000"/>
                </a:solidFill>
                <a:latin typeface="Calibri"/>
                <a:ea typeface="Calibri"/>
                <a:cs typeface="Calibri"/>
                <a:sym typeface="Calibri"/>
              </a:rPr>
              <a:t>στερεότυπα ή αμοιβαίες προκαταλήψεις… </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Προτείνεται οι ομάδες διαφορετικών γενεών να πραγματοποιούν αρχικά χωριστές συναντήσεις προτού συναντηθούν όλες μαζί.</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Η πρώτη συνάντηση της διαγενεακής ομάδας θα πρέπει να είναι </a:t>
            </a:r>
            <a:r>
              <a:rPr b="1" i="0" lang="en-US" sz="2200" u="none" cap="none" strike="noStrike">
                <a:solidFill>
                  <a:srgbClr val="000000"/>
                </a:solidFill>
                <a:latin typeface="Calibri"/>
                <a:ea typeface="Calibri"/>
                <a:cs typeface="Calibri"/>
                <a:sym typeface="Calibri"/>
              </a:rPr>
              <a:t>ευχάριστη</a:t>
            </a:r>
            <a:r>
              <a:rPr b="0" i="0" lang="en-US" sz="2200" u="none" cap="none" strike="noStrike">
                <a:solidFill>
                  <a:srgbClr val="000000"/>
                </a:solidFill>
                <a:latin typeface="Calibri"/>
                <a:ea typeface="Calibri"/>
                <a:cs typeface="Calibri"/>
                <a:sym typeface="Calibri"/>
              </a:rPr>
              <a:t>. Ο/Η  συντονιστής/-στρια θα πρέπει να αναζητήσει τρόπους για </a:t>
            </a:r>
            <a:r>
              <a:rPr b="1" i="0" lang="en-US" sz="2200" u="none" cap="none" strike="noStrike">
                <a:solidFill>
                  <a:srgbClr val="000000"/>
                </a:solidFill>
                <a:latin typeface="Calibri"/>
                <a:ea typeface="Calibri"/>
                <a:cs typeface="Calibri"/>
                <a:sym typeface="Calibri"/>
              </a:rPr>
              <a:t>να κεντρίσει το ενδιαφέρον και να ενθαρρύνει την ενεργό συμμετοχή </a:t>
            </a:r>
            <a:r>
              <a:rPr b="0" i="0" lang="en-US" sz="2200" u="none" cap="none" strike="noStrike">
                <a:solidFill>
                  <a:srgbClr val="000000"/>
                </a:solidFill>
                <a:latin typeface="Calibri"/>
                <a:ea typeface="Calibri"/>
                <a:cs typeface="Calibri"/>
                <a:sym typeface="Calibri"/>
              </a:rPr>
              <a:t>βοηθώντας παράλληλα τους/τις συμμετέχοντες/-χουσες να κατανοήσουν τη διαδικασία και να συμμετάσχουν ουσιαστικά σε αυτήν. </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8"/>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SzPts val="2800"/>
              <a:buNone/>
            </a:pPr>
            <a:r>
              <a:rPr lang="en-US" sz="3200"/>
              <a:t>1.3 - Τεχνικές για την Ενεργό Συμμετοχή Ατόμων Μεγαλύτερης Ηλικίας και Νέων</a:t>
            </a:r>
            <a:endParaRPr sz="3200"/>
          </a:p>
        </p:txBody>
      </p:sp>
      <p:sp>
        <p:nvSpPr>
          <p:cNvPr id="61" name="Google Shape;61;p18"/>
          <p:cNvSpPr txBox="1"/>
          <p:nvPr/>
        </p:nvSpPr>
        <p:spPr>
          <a:xfrm>
            <a:off x="336000" y="1455385"/>
            <a:ext cx="10293600" cy="46176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2400"/>
              <a:buFont typeface="Noto Sans Symbols"/>
              <a:buChar char="⮚"/>
            </a:pPr>
            <a:r>
              <a:rPr b="1" i="0" lang="en-US" sz="2200" u="none" cap="none" strike="noStrike">
                <a:solidFill>
                  <a:srgbClr val="000000"/>
                </a:solidFill>
                <a:latin typeface="Calibri"/>
                <a:ea typeface="Calibri"/>
                <a:cs typeface="Calibri"/>
                <a:sym typeface="Calibri"/>
              </a:rPr>
              <a:t>Καλλιεργήστε</a:t>
            </a:r>
            <a:r>
              <a:rPr b="0" i="0" lang="en-US" sz="2200" u="none" cap="none" strike="noStrike">
                <a:solidFill>
                  <a:srgbClr val="000000"/>
                </a:solidFill>
                <a:latin typeface="Calibri"/>
                <a:ea typeface="Calibri"/>
                <a:cs typeface="Calibri"/>
                <a:sym typeface="Calibri"/>
              </a:rPr>
              <a:t> αρχικά </a:t>
            </a:r>
            <a:r>
              <a:rPr b="1" i="0" lang="en-US" sz="2200" u="none" cap="none" strike="noStrike">
                <a:solidFill>
                  <a:srgbClr val="000000"/>
                </a:solidFill>
                <a:latin typeface="Calibri"/>
                <a:ea typeface="Calibri"/>
                <a:cs typeface="Calibri"/>
                <a:sym typeface="Calibri"/>
              </a:rPr>
              <a:t>σχέσεις </a:t>
            </a:r>
            <a:r>
              <a:rPr b="0" i="0" lang="en-US" sz="2200" u="none" cap="none" strike="noStrike">
                <a:solidFill>
                  <a:srgbClr val="000000"/>
                </a:solidFill>
                <a:latin typeface="Calibri"/>
                <a:ea typeface="Calibri"/>
                <a:cs typeface="Calibri"/>
                <a:sym typeface="Calibri"/>
              </a:rPr>
              <a:t>στο εσωτερικό κάθε ομάδας, τόσο των μεγαλύτερων όσο και των νεότερων σε ηλικία ατόμων, προτού συναντηθούν οι δύο ομάδες.</a:t>
            </a:r>
            <a:endParaRPr b="0" i="0" sz="2200" u="none" cap="none" strike="noStrike">
              <a:solidFill>
                <a:srgbClr val="000000"/>
              </a:solidFill>
              <a:latin typeface="Arial"/>
              <a:ea typeface="Arial"/>
              <a:cs typeface="Arial"/>
              <a:sym typeface="Arial"/>
            </a:endParaRPr>
          </a:p>
          <a:p>
            <a:pPr indent="-190500" lvl="0" marL="342900" marR="0" rtl="0" algn="just">
              <a:lnSpc>
                <a:spcPct val="100000"/>
              </a:lnSpc>
              <a:spcBef>
                <a:spcPts val="0"/>
              </a:spcBef>
              <a:spcAft>
                <a:spcPts val="0"/>
              </a:spcAft>
              <a:buClr>
                <a:srgbClr val="000000"/>
              </a:buClr>
              <a:buSzPts val="2400"/>
              <a:buFont typeface="Noto Sans Symbols"/>
              <a:buNone/>
            </a:pPr>
            <a:r>
              <a:t/>
            </a:r>
            <a:endParaRPr b="0" i="0" sz="2200" u="none" cap="none" strike="noStrike">
              <a:solidFill>
                <a:srgbClr val="000000"/>
              </a:solidFill>
              <a:latin typeface="Calibri"/>
              <a:ea typeface="Calibri"/>
              <a:cs typeface="Calibri"/>
              <a:sym typeface="Calibri"/>
            </a:endParaRPr>
          </a:p>
          <a:p>
            <a:pPr indent="-342900" lvl="0" marL="342900" marR="0" rtl="0" algn="just">
              <a:lnSpc>
                <a:spcPct val="100000"/>
              </a:lnSpc>
              <a:spcBef>
                <a:spcPts val="0"/>
              </a:spcBef>
              <a:spcAft>
                <a:spcPts val="0"/>
              </a:spcAft>
              <a:buClr>
                <a:srgbClr val="000000"/>
              </a:buClr>
              <a:buSzPts val="2400"/>
              <a:buFont typeface="Noto Sans Symbols"/>
              <a:buChar char="⮚"/>
            </a:pPr>
            <a:r>
              <a:rPr b="0" i="0" lang="en-US" sz="2200" u="none" cap="none" strike="noStrike">
                <a:solidFill>
                  <a:srgbClr val="000000"/>
                </a:solidFill>
                <a:latin typeface="Calibri"/>
                <a:ea typeface="Calibri"/>
                <a:cs typeface="Calibri"/>
                <a:sym typeface="Calibri"/>
              </a:rPr>
              <a:t>Επιλέξτε έναν </a:t>
            </a:r>
            <a:r>
              <a:rPr b="1" i="0" lang="en-US" sz="2200" u="none" cap="none" strike="noStrike">
                <a:solidFill>
                  <a:srgbClr val="000000"/>
                </a:solidFill>
                <a:latin typeface="Calibri"/>
                <a:ea typeface="Calibri"/>
                <a:cs typeface="Calibri"/>
                <a:sym typeface="Calibri"/>
              </a:rPr>
              <a:t>ουδέτερο χώρο </a:t>
            </a:r>
            <a:r>
              <a:rPr b="0" i="0" lang="en-US" sz="2200" u="none" cap="none" strike="noStrike">
                <a:solidFill>
                  <a:srgbClr val="000000"/>
                </a:solidFill>
                <a:latin typeface="Calibri"/>
                <a:ea typeface="Calibri"/>
                <a:cs typeface="Calibri"/>
                <a:sym typeface="Calibri"/>
              </a:rPr>
              <a:t>ή οργανώστε μια πιο ανεπίσημη δραστηριότητα, όπως ένα κέρασμα ή μια επίσκεψη σε έναν οικείο χώρο.</a:t>
            </a:r>
            <a:endParaRPr b="0" i="0" sz="2200" u="none" cap="none" strike="noStrike">
              <a:solidFill>
                <a:srgbClr val="000000"/>
              </a:solidFill>
              <a:latin typeface="Arial"/>
              <a:ea typeface="Arial"/>
              <a:cs typeface="Arial"/>
              <a:sym typeface="Arial"/>
            </a:endParaRPr>
          </a:p>
          <a:p>
            <a:pPr indent="-190500" lvl="0" marL="342900" marR="0" rtl="0" algn="just">
              <a:lnSpc>
                <a:spcPct val="100000"/>
              </a:lnSpc>
              <a:spcBef>
                <a:spcPts val="0"/>
              </a:spcBef>
              <a:spcAft>
                <a:spcPts val="0"/>
              </a:spcAft>
              <a:buClr>
                <a:srgbClr val="000000"/>
              </a:buClr>
              <a:buSzPts val="2400"/>
              <a:buFont typeface="Noto Sans Symbols"/>
              <a:buNone/>
            </a:pPr>
            <a:r>
              <a:t/>
            </a:r>
            <a:endParaRPr b="0" i="0" sz="2200" u="none" cap="none" strike="noStrike">
              <a:solidFill>
                <a:srgbClr val="000000"/>
              </a:solidFill>
              <a:latin typeface="Calibri"/>
              <a:ea typeface="Calibri"/>
              <a:cs typeface="Calibri"/>
              <a:sym typeface="Calibri"/>
            </a:endParaRPr>
          </a:p>
          <a:p>
            <a:pPr indent="-342900" lvl="0" marL="342900" marR="0" rtl="0" algn="just">
              <a:lnSpc>
                <a:spcPct val="100000"/>
              </a:lnSpc>
              <a:spcBef>
                <a:spcPts val="0"/>
              </a:spcBef>
              <a:spcAft>
                <a:spcPts val="0"/>
              </a:spcAft>
              <a:buClr>
                <a:srgbClr val="000000"/>
              </a:buClr>
              <a:buSzPts val="2400"/>
              <a:buFont typeface="Noto Sans Symbols"/>
              <a:buChar char="⮚"/>
            </a:pPr>
            <a:r>
              <a:rPr b="0" i="0" lang="en-US" sz="2200" u="none" cap="none" strike="noStrike">
                <a:solidFill>
                  <a:srgbClr val="000000"/>
                </a:solidFill>
                <a:latin typeface="Calibri"/>
                <a:ea typeface="Calibri"/>
                <a:cs typeface="Calibri"/>
                <a:sym typeface="Calibri"/>
              </a:rPr>
              <a:t>Αξιοποιήστε στις εισαγωγικές δραστηριότητες </a:t>
            </a:r>
            <a:r>
              <a:rPr b="1" i="0" lang="en-US" sz="2200" u="none" cap="none" strike="noStrike">
                <a:solidFill>
                  <a:srgbClr val="000000"/>
                </a:solidFill>
                <a:latin typeface="Calibri"/>
                <a:ea typeface="Calibri"/>
                <a:cs typeface="Calibri"/>
                <a:sym typeface="Calibri"/>
              </a:rPr>
              <a:t>θέματα</a:t>
            </a:r>
            <a:r>
              <a:rPr b="0" i="0" lang="en-US" sz="2200" u="none" cap="none" strike="noStrike">
                <a:solidFill>
                  <a:srgbClr val="000000"/>
                </a:solidFill>
                <a:latin typeface="Calibri"/>
                <a:ea typeface="Calibri"/>
                <a:cs typeface="Calibri"/>
                <a:sym typeface="Calibri"/>
              </a:rPr>
              <a:t> όπως η περιποίηση και η ομορφιά, οι διακοπές και οι ημερήσιες εκδρομές, τα λούνα παρκ, τα παιχνίδια, ο αθλητισμός, η μουσική, η μαγειρική και το φαγητό, η κηπουρική κ.λπ.</a:t>
            </a:r>
            <a:endParaRPr b="0" i="0" sz="2200" u="none" cap="none" strike="noStrike">
              <a:solidFill>
                <a:srgbClr val="000000"/>
              </a:solidFill>
              <a:latin typeface="Arial"/>
              <a:ea typeface="Arial"/>
              <a:cs typeface="Arial"/>
              <a:sym typeface="Arial"/>
            </a:endParaRPr>
          </a:p>
          <a:p>
            <a:pPr indent="-190500" lvl="0" marL="342900" marR="0" rtl="0" algn="just">
              <a:lnSpc>
                <a:spcPct val="100000"/>
              </a:lnSpc>
              <a:spcBef>
                <a:spcPts val="0"/>
              </a:spcBef>
              <a:spcAft>
                <a:spcPts val="0"/>
              </a:spcAft>
              <a:buClr>
                <a:srgbClr val="000000"/>
              </a:buClr>
              <a:buSzPts val="2400"/>
              <a:buFont typeface="Noto Sans Symbols"/>
              <a:buNone/>
            </a:pPr>
            <a:r>
              <a:t/>
            </a:r>
            <a:endParaRPr b="0" i="0" sz="2200" u="none" cap="none" strike="noStrike">
              <a:solidFill>
                <a:srgbClr val="000000"/>
              </a:solidFill>
              <a:latin typeface="Calibri"/>
              <a:ea typeface="Calibri"/>
              <a:cs typeface="Calibri"/>
              <a:sym typeface="Calibri"/>
            </a:endParaRPr>
          </a:p>
          <a:p>
            <a:pPr indent="-342900" lvl="0" marL="342900" marR="0" rtl="0" algn="just">
              <a:lnSpc>
                <a:spcPct val="100000"/>
              </a:lnSpc>
              <a:spcBef>
                <a:spcPts val="0"/>
              </a:spcBef>
              <a:spcAft>
                <a:spcPts val="0"/>
              </a:spcAft>
              <a:buClr>
                <a:srgbClr val="000000"/>
              </a:buClr>
              <a:buSzPts val="2400"/>
              <a:buFont typeface="Noto Sans Symbols"/>
              <a:buChar char="⮚"/>
            </a:pPr>
            <a:r>
              <a:rPr b="1" i="0" lang="en-US" sz="2200" u="none" cap="none" strike="noStrike">
                <a:solidFill>
                  <a:srgbClr val="000000"/>
                </a:solidFill>
                <a:latin typeface="Calibri"/>
                <a:ea typeface="Calibri"/>
                <a:cs typeface="Calibri"/>
                <a:sym typeface="Calibri"/>
              </a:rPr>
              <a:t>Καθορίστε από κοινού </a:t>
            </a:r>
            <a:r>
              <a:rPr b="0" i="0" lang="en-US" sz="2200" u="none" cap="none" strike="noStrike">
                <a:solidFill>
                  <a:srgbClr val="000000"/>
                </a:solidFill>
                <a:latin typeface="Calibri"/>
                <a:ea typeface="Calibri"/>
                <a:cs typeface="Calibri"/>
                <a:sym typeface="Calibri"/>
              </a:rPr>
              <a:t>ορισμένους </a:t>
            </a:r>
            <a:r>
              <a:rPr b="1" i="0" lang="en-US" sz="2200" u="none" cap="none" strike="noStrike">
                <a:solidFill>
                  <a:srgbClr val="000000"/>
                </a:solidFill>
                <a:latin typeface="Calibri"/>
                <a:ea typeface="Calibri"/>
                <a:cs typeface="Calibri"/>
                <a:sym typeface="Calibri"/>
              </a:rPr>
              <a:t>κανόνες</a:t>
            </a:r>
            <a:r>
              <a:rPr b="0" i="0" lang="en-US" sz="2200" u="none" cap="none" strike="noStrike">
                <a:solidFill>
                  <a:srgbClr val="000000"/>
                </a:solidFill>
                <a:latin typeface="Calibri"/>
                <a:ea typeface="Calibri"/>
                <a:cs typeface="Calibri"/>
                <a:sym typeface="Calibri"/>
              </a:rPr>
              <a:t>, ώστε να συμφωνηθούν εξαρχής με σαφήνεια τα όρια συμπεριφοράς μεταξύ των συμμετεχόντων/-χουσών, καθώς και στις σχέσεις τους με τον/τη συντονιστή/-στρια.</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9"/>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SzPts val="2800"/>
              <a:buNone/>
            </a:pPr>
            <a:r>
              <a:rPr lang="en-US" sz="3200"/>
              <a:t>1.4 - Αντιμετώπιση Προκλήσεων σε Ομάδες Μεικτών Ηλικιών</a:t>
            </a:r>
            <a:endParaRPr sz="3200"/>
          </a:p>
        </p:txBody>
      </p:sp>
      <p:sp>
        <p:nvSpPr>
          <p:cNvPr id="67" name="Google Shape;67;p19"/>
          <p:cNvSpPr txBox="1"/>
          <p:nvPr/>
        </p:nvSpPr>
        <p:spPr>
          <a:xfrm>
            <a:off x="430218" y="4612989"/>
            <a:ext cx="11025900" cy="1939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Ο/Η συντονιστής/-στρια καλείται να μετατρέπει τις προκλήσεις σε πηγές προστιθέμενης αξίας. Αυτό προϋποθέτει τη </a:t>
            </a:r>
            <a:r>
              <a:rPr b="1" i="0" lang="en-US" sz="2400" u="none" cap="none" strike="noStrike">
                <a:solidFill>
                  <a:srgbClr val="000000"/>
                </a:solidFill>
                <a:latin typeface="Calibri"/>
                <a:ea typeface="Calibri"/>
                <a:cs typeface="Calibri"/>
                <a:sym typeface="Calibri"/>
              </a:rPr>
              <a:t>μετάβαση από μια αντίληψη που εστιάζει στη σύγκρουση των γενεών σε μια προσέγγιση βασισμένη στη συνεργασία και την αμοιβαία μάθηση</a:t>
            </a:r>
            <a:r>
              <a:rPr b="0" i="0" lang="en-US" sz="2400" u="none" cap="none" strike="noStrike">
                <a:solidFill>
                  <a:srgbClr val="000000"/>
                </a:solidFill>
                <a:latin typeface="Calibri"/>
                <a:ea typeface="Calibri"/>
                <a:cs typeface="Calibri"/>
                <a:sym typeface="Calibri"/>
              </a:rPr>
              <a:t> όπου οι διαφορές αντιμετωπίζονται ως συμπληρωματικά προσόντα και ως ευκαιρίες αμοιβαίου εμπλουτισμού.</a:t>
            </a:r>
            <a:endParaRPr b="0" i="0" sz="1400" u="none" cap="none" strike="noStrike">
              <a:solidFill>
                <a:srgbClr val="000000"/>
              </a:solidFill>
              <a:latin typeface="Arial"/>
              <a:ea typeface="Arial"/>
              <a:cs typeface="Arial"/>
              <a:sym typeface="Arial"/>
            </a:endParaRPr>
          </a:p>
        </p:txBody>
      </p:sp>
      <p:sp>
        <p:nvSpPr>
          <p:cNvPr id="68" name="Google Shape;68;p19"/>
          <p:cNvSpPr txBox="1"/>
          <p:nvPr/>
        </p:nvSpPr>
        <p:spPr>
          <a:xfrm>
            <a:off x="756176" y="1349900"/>
            <a:ext cx="9665700" cy="3263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γλωσσικές και πολιτισμικές διαφορές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χρήση δυσνόητης γλώσσας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προκαταλήψεις και στερεότυπα</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τοπικές συνθήκες/ιστορικό της κοινότητας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σύγκρουση με άλλες ασχολίες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κόστος συμμετοχής και δυσκολίες μετακίνησης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αίσθηση των συμμετεχόντων/-χουσών ότι το έργο δεν τους/τις αφορά</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Noto Sans Symbols"/>
              <a:buChar char="❑"/>
            </a:pPr>
            <a:r>
              <a:rPr b="0" i="0" lang="en-US" sz="2400" u="none" cap="none" strike="noStrike">
                <a:solidFill>
                  <a:srgbClr val="000000"/>
                </a:solidFill>
                <a:latin typeface="Calibri"/>
                <a:ea typeface="Calibri"/>
                <a:cs typeface="Calibri"/>
                <a:sym typeface="Calibri"/>
              </a:rPr>
              <a:t>φόβος για την κρίση των άλλων, αρνητικές στάσεις και δυσπιστία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6"/>
          <p:cNvSpPr txBox="1"/>
          <p:nvPr>
            <p:ph type="ctrTitle"/>
          </p:nvPr>
        </p:nvSpPr>
        <p:spPr>
          <a:xfrm>
            <a:off x="1975979" y="2628901"/>
            <a:ext cx="8240042"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chemeClr val="accent1"/>
              </a:buClr>
              <a:buSzPts val="2000"/>
              <a:buFont typeface="Calibri"/>
              <a:buNone/>
            </a:pPr>
            <a:r>
              <a:rPr lang="en-US" sz="4800"/>
              <a:t>Δραστηριότητα 1 – </a:t>
            </a:r>
            <a:endParaRPr sz="4800"/>
          </a:p>
          <a:p>
            <a:pPr indent="0" lvl="0" marL="0" rtl="0" algn="ctr">
              <a:lnSpc>
                <a:spcPct val="100000"/>
              </a:lnSpc>
              <a:spcBef>
                <a:spcPts val="0"/>
              </a:spcBef>
              <a:spcAft>
                <a:spcPts val="0"/>
              </a:spcAft>
              <a:buClr>
                <a:schemeClr val="accent1"/>
              </a:buClr>
              <a:buSzPts val="2000"/>
              <a:buFont typeface="Calibri"/>
              <a:buNone/>
            </a:pPr>
            <a:r>
              <a:rPr lang="en-US" sz="4800"/>
              <a:t>Σενάρια Παιχνιδιού Ρόλων</a:t>
            </a:r>
            <a:endParaRPr sz="4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20"/>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SzPts val="2800"/>
              <a:buNone/>
            </a:pPr>
            <a:r>
              <a:rPr lang="en-US" sz="3200"/>
              <a:t>1.5 - Δραστηριότητα: Σενάρια Παιχνιδιού Ρόλων για τον Συντονισμό Ομάδων</a:t>
            </a:r>
            <a:endParaRPr sz="3200"/>
          </a:p>
        </p:txBody>
      </p:sp>
      <p:sp>
        <p:nvSpPr>
          <p:cNvPr id="79" name="Google Shape;79;p20"/>
          <p:cNvSpPr/>
          <p:nvPr/>
        </p:nvSpPr>
        <p:spPr>
          <a:xfrm>
            <a:off x="647700" y="1367550"/>
            <a:ext cx="10571100" cy="4785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200"/>
              <a:buFont typeface="Arial"/>
              <a:buNone/>
            </a:pPr>
            <a:r>
              <a:rPr b="0" i="0" lang="en-US" sz="2400" u="none" cap="none" strike="noStrike">
                <a:solidFill>
                  <a:srgbClr val="3A3A3A"/>
                </a:solidFill>
                <a:latin typeface="Calibri"/>
                <a:ea typeface="Calibri"/>
                <a:cs typeface="Calibri"/>
                <a:sym typeface="Calibri"/>
              </a:rPr>
              <a:t>Τα σενάρια παιχνιδιού ρόλων για διαγενεακές ομάδες έχουν σχεδιαστεί για να φέρνουν σε επαφή νέους/-ες και άτομα μεγαλύτερης ηλικίας αξιοποιώντας τις δεξιότητες και των δύο ομάδων και ενθαρρύνοντας την ανταλλαγή εμπειριών.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800"/>
              </a:spcBef>
              <a:spcAft>
                <a:spcPts val="0"/>
              </a:spcAft>
              <a:buClr>
                <a:srgbClr val="000000"/>
              </a:buClr>
              <a:buSzPts val="2200"/>
              <a:buFont typeface="Arial"/>
              <a:buNone/>
            </a:pPr>
            <a:r>
              <a:t/>
            </a:r>
            <a:endParaRPr b="0" i="0" sz="2400" u="none" cap="none" strike="noStrike">
              <a:solidFill>
                <a:srgbClr val="3A3A3A"/>
              </a:solidFill>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2200"/>
              <a:buFont typeface="Arial"/>
              <a:buNone/>
            </a:pPr>
            <a:r>
              <a:rPr b="0" i="0" lang="en-US" sz="2400" u="none" cap="none" strike="noStrike">
                <a:solidFill>
                  <a:srgbClr val="3A3A3A"/>
                </a:solidFill>
                <a:latin typeface="Calibri"/>
                <a:ea typeface="Calibri"/>
                <a:cs typeface="Calibri"/>
                <a:sym typeface="Calibri"/>
              </a:rPr>
              <a:t>Αυτές οι παιγνιώδεις προσεγγίσεις μπορούν να συμβάλουν στην ενίσχυση της κοινωνικής συνοχής και της ιστορικής μνήμης, καθώς και στη γεφύρωση του χάσματος μεταξύ των γενεών.</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800"/>
              </a:spcBef>
              <a:spcAft>
                <a:spcPts val="0"/>
              </a:spcAft>
              <a:buClr>
                <a:srgbClr val="000000"/>
              </a:buClr>
              <a:buSzPts val="2200"/>
              <a:buFont typeface="Arial"/>
              <a:buNone/>
            </a:pPr>
            <a:r>
              <a:t/>
            </a:r>
            <a:endParaRPr b="0" i="0" sz="2400" u="none" cap="none" strike="noStrike">
              <a:solidFill>
                <a:srgbClr val="3A3A3A"/>
              </a:solidFill>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2200"/>
              <a:buFont typeface="Arial"/>
              <a:buNone/>
            </a:pPr>
            <a:r>
              <a:rPr b="0" i="0" lang="en-US" sz="2400" u="none" cap="none" strike="noStrike">
                <a:solidFill>
                  <a:srgbClr val="3A3A3A"/>
                </a:solidFill>
                <a:latin typeface="Calibri"/>
                <a:ea typeface="Calibri"/>
                <a:cs typeface="Calibri"/>
                <a:sym typeface="Calibri"/>
              </a:rPr>
              <a:t>Στο πλαίσιο του έργου LEGENDS, προτείνουμε τη χρήση δύο πιθανών τύπων σεναρίων: το πρώτο βασίζεται στη </a:t>
            </a:r>
            <a:r>
              <a:rPr b="1" i="0" lang="en-US" sz="2400" u="none" cap="none" strike="noStrike">
                <a:solidFill>
                  <a:srgbClr val="3A3A3A"/>
                </a:solidFill>
                <a:latin typeface="Calibri"/>
                <a:ea typeface="Calibri"/>
                <a:cs typeface="Calibri"/>
                <a:sym typeface="Calibri"/>
              </a:rPr>
              <a:t>μνήμη και </a:t>
            </a:r>
            <a:r>
              <a:rPr b="0" i="0" lang="en-US" sz="2400" u="none" cap="none" strike="noStrike">
                <a:solidFill>
                  <a:srgbClr val="3A3A3A"/>
                </a:solidFill>
                <a:latin typeface="Calibri"/>
                <a:ea typeface="Calibri"/>
                <a:cs typeface="Calibri"/>
                <a:sym typeface="Calibri"/>
              </a:rPr>
              <a:t>την </a:t>
            </a:r>
            <a:r>
              <a:rPr b="1" i="0" lang="en-US" sz="2400" u="none" cap="none" strike="noStrike">
                <a:solidFill>
                  <a:srgbClr val="3A3A3A"/>
                </a:solidFill>
                <a:latin typeface="Calibri"/>
                <a:ea typeface="Calibri"/>
                <a:cs typeface="Calibri"/>
                <a:sym typeface="Calibri"/>
              </a:rPr>
              <a:t>αφήγηση ιστοριών </a:t>
            </a:r>
            <a:r>
              <a:rPr b="0" i="0" lang="en-US" sz="2400" u="none" cap="none" strike="noStrike">
                <a:solidFill>
                  <a:srgbClr val="3A3A3A"/>
                </a:solidFill>
                <a:latin typeface="Calibri"/>
                <a:ea typeface="Calibri"/>
                <a:cs typeface="Calibri"/>
                <a:sym typeface="Calibri"/>
              </a:rPr>
              <a:t>και το δεύτερο στην </a:t>
            </a:r>
            <a:r>
              <a:rPr b="1" i="0" lang="en-US" sz="2400" u="none" cap="none" strike="noStrike">
                <a:solidFill>
                  <a:srgbClr val="3A3A3A"/>
                </a:solidFill>
                <a:latin typeface="Calibri"/>
                <a:ea typeface="Calibri"/>
                <a:cs typeface="Calibri"/>
                <a:sym typeface="Calibri"/>
              </a:rPr>
              <a:t>ψηφιακή συμπερίληψη</a:t>
            </a:r>
            <a:r>
              <a:rPr b="0" i="0" lang="en-US" sz="2400" u="none" cap="none" strike="noStrike">
                <a:solidFill>
                  <a:srgbClr val="3A3A3A"/>
                </a:solidFill>
                <a:latin typeface="Calibri"/>
                <a:ea typeface="Calibri"/>
                <a:cs typeface="Calibri"/>
                <a:sym typeface="Calibri"/>
              </a:rPr>
              <a:t>.</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21"/>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SzPts val="2800"/>
              <a:buNone/>
            </a:pPr>
            <a:r>
              <a:rPr lang="en-US" sz="3200"/>
              <a:t>1.5 - Δραστηριότητα: Σενάρια Παιχνιδιού Ρόλων για τον Συντονισμό Ομάδων</a:t>
            </a:r>
            <a:endParaRPr sz="3200"/>
          </a:p>
        </p:txBody>
      </p:sp>
      <p:sp>
        <p:nvSpPr>
          <p:cNvPr id="85" name="Google Shape;85;p21"/>
          <p:cNvSpPr/>
          <p:nvPr/>
        </p:nvSpPr>
        <p:spPr>
          <a:xfrm>
            <a:off x="533100" y="1559400"/>
            <a:ext cx="11220600" cy="45519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100"/>
              <a:buFont typeface="Arial"/>
              <a:buNone/>
            </a:pPr>
            <a:r>
              <a:rPr b="1" i="0" lang="en-US" sz="2300" u="none" cap="none" strike="noStrike">
                <a:solidFill>
                  <a:srgbClr val="3A3A3A"/>
                </a:solidFill>
                <a:latin typeface="Calibri"/>
                <a:ea typeface="Calibri"/>
                <a:cs typeface="Calibri"/>
                <a:sym typeface="Calibri"/>
              </a:rPr>
              <a:t>Η Χρονοκάψουλα</a:t>
            </a:r>
            <a:r>
              <a:rPr b="0" i="0" lang="en-US" sz="2300" u="none" cap="none" strike="noStrike">
                <a:solidFill>
                  <a:srgbClr val="3A3A3A"/>
                </a:solidFill>
                <a:latin typeface="Calibri"/>
                <a:ea typeface="Calibri"/>
                <a:cs typeface="Calibri"/>
                <a:sym typeface="Calibri"/>
              </a:rPr>
              <a:t>: Παρουσιάζεται στην ομάδα ένα φανταστικό σενάριο σύμφωνα με το οποίο μόλις ανακαλύφθηκε μια χρονοκάψουλα που είχε θαφτεί στην τοπική κοινότητα πριν από πενήντα χρόνια και περιέχει αντικείμενα, φωτογραφίες και χειρόγραφες σημειώσεις. Οι μεγαλύτεροι/-ρες σε ηλικία συμμετέχοντες/-χουσες υποδύονται τα πρόσωπα που έθαψαν τη χρονοκάψουλα: περιγράφουν τα αντικείμενα, εξηγούν τη σημασία τους και ανακαλούν στη μνήμη τους πώς ήταν ο κόσμος εκείνη την εποχή. Οι νεότεροι/-ρες συμμετέχοντες/-χουσες υποδύονται σύγχρονους δημοσιογράφους ή αρχειονόμους, υποβάλλουν ερωτήσεις και αποφασίζουν πώς θα παρουσιάσουν τα ευρήματα στο κοινό (π.χ. μέσω ενός σύντομου βίντεο, μιας ανάρτησης στα social media ή ενός υποθετικού άρθρου εφημερίδας). Η δραστηριότητα συνδυάζει την αφήγηση ιστοριών, τη δημιουργική σκέψη και τις ψηφιακές δεξιότητες με τρόπο που κεντρίζει το ενδιαφέρον και χωρίς να δημιουργεί πίεση στους/στις συμμετέχοντες/-χουσες.</a:t>
            </a:r>
            <a:endParaRPr b="0" i="0" sz="2300" u="none" cap="none" strike="noStrike">
              <a:solidFill>
                <a:srgbClr val="3A3A3A"/>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2"/>
          <p:cNvSpPr txBox="1"/>
          <p:nvPr>
            <p:ph idx="1" type="body"/>
          </p:nvPr>
        </p:nvSpPr>
        <p:spPr>
          <a:xfrm>
            <a:off x="336000" y="1850453"/>
            <a:ext cx="11520000" cy="4284534"/>
          </a:xfrm>
          <a:prstGeom prst="rect">
            <a:avLst/>
          </a:prstGeom>
          <a:noFill/>
          <a:ln>
            <a:noFill/>
          </a:ln>
        </p:spPr>
        <p:txBody>
          <a:bodyPr anchorCtr="0" anchor="t" bIns="45700" lIns="91425" spcFirstLastPara="1" rIns="91425" wrap="square" tIns="45700">
            <a:noAutofit/>
          </a:bodyPr>
          <a:lstStyle/>
          <a:p>
            <a:pPr indent="-228600" lvl="0" marL="457200" marR="0" rtl="0" algn="l">
              <a:lnSpc>
                <a:spcPct val="90000"/>
              </a:lnSpc>
              <a:spcBef>
                <a:spcPts val="1000"/>
              </a:spcBef>
              <a:spcAft>
                <a:spcPts val="0"/>
              </a:spcAft>
              <a:buClr>
                <a:srgbClr val="3A3A38"/>
              </a:buClr>
              <a:buSzPts val="1600"/>
              <a:buFont typeface="Arial"/>
              <a:buNone/>
            </a:pPr>
            <a:r>
              <a:t/>
            </a:r>
            <a:endParaRPr sz="1800"/>
          </a:p>
          <a:p>
            <a:pPr indent="-228600" lvl="0" marL="457200" marR="0" rtl="0" algn="l">
              <a:lnSpc>
                <a:spcPct val="90000"/>
              </a:lnSpc>
              <a:spcBef>
                <a:spcPts val="1000"/>
              </a:spcBef>
              <a:spcAft>
                <a:spcPts val="0"/>
              </a:spcAft>
              <a:buClr>
                <a:srgbClr val="3A3A38"/>
              </a:buClr>
              <a:buSzPts val="1600"/>
              <a:buFont typeface="Arial"/>
              <a:buNone/>
            </a:pPr>
            <a:r>
              <a:t/>
            </a:r>
            <a:endParaRPr sz="1800"/>
          </a:p>
          <a:p>
            <a:pPr indent="-228600" lvl="0" marL="457200" marR="0" rtl="0" algn="l">
              <a:lnSpc>
                <a:spcPct val="90000"/>
              </a:lnSpc>
              <a:spcBef>
                <a:spcPts val="1000"/>
              </a:spcBef>
              <a:spcAft>
                <a:spcPts val="0"/>
              </a:spcAft>
              <a:buClr>
                <a:srgbClr val="3A3A38"/>
              </a:buClr>
              <a:buSzPts val="1600"/>
              <a:buFont typeface="Arial"/>
              <a:buNone/>
            </a:pPr>
            <a:r>
              <a:t/>
            </a:r>
            <a:endParaRPr/>
          </a:p>
        </p:txBody>
      </p:sp>
      <p:sp>
        <p:nvSpPr>
          <p:cNvPr id="91" name="Google Shape;91;p22"/>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1800"/>
              <a:buNone/>
            </a:pPr>
            <a:r>
              <a:rPr lang="en-US" sz="3200"/>
              <a:t>Παιχνίδι Ρόλων: «Μνήμη και Αφήγηση Ιστοριών»</a:t>
            </a:r>
            <a:endParaRPr/>
          </a:p>
        </p:txBody>
      </p:sp>
      <p:sp>
        <p:nvSpPr>
          <p:cNvPr id="92" name="Google Shape;92;p22"/>
          <p:cNvSpPr txBox="1"/>
          <p:nvPr/>
        </p:nvSpPr>
        <p:spPr>
          <a:xfrm>
            <a:off x="336000" y="1303100"/>
            <a:ext cx="11341200" cy="1923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Calibri"/>
                <a:ea typeface="Calibri"/>
                <a:cs typeface="Calibri"/>
                <a:sym typeface="Calibri"/>
              </a:rPr>
              <a:t>Οι Φύλακες των Αναμνήσεων</a:t>
            </a:r>
            <a:r>
              <a:rPr b="0" i="0" lang="en-US" sz="2100" u="none" cap="none" strike="noStrike">
                <a:solidFill>
                  <a:srgbClr val="000000"/>
                </a:solidFill>
                <a:latin typeface="Calibri"/>
                <a:ea typeface="Calibri"/>
                <a:cs typeface="Calibri"/>
                <a:sym typeface="Calibri"/>
              </a:rPr>
              <a:t>: Μεγαλύτεροι/-ρες και νεότεροι/-ρες σε ηλικία παίκτες/-κτριες υποδύονται ταξιδιώτες/-τισσες στον χρόνο, οι οποίοι/-ες πρέπει να ανακτήσουν χαμένα αντικείμενα από το παρελθόν (από τις δεκαετίες του 1970 και του 1980) για να επιλύσουν ένα πρόβλημα στο παρόν. Οι μεγαλύτεροι/-ρες παίκτες/-κτριες περιγράφουν το αντικείμενο, ενώ οι νεότεροι/-ρες το «χρησιμοποιούν» στο πλαίσιο του παιχνιδιού.</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2"/>
          <p:cNvSpPr txBox="1"/>
          <p:nvPr/>
        </p:nvSpPr>
        <p:spPr>
          <a:xfrm>
            <a:off x="378287" y="3072261"/>
            <a:ext cx="11520000" cy="300078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100"/>
              <a:buFont typeface="Arial"/>
              <a:buNone/>
            </a:pPr>
            <a:r>
              <a:rPr b="0" i="0" lang="en-US" sz="2100" u="sng" cap="none" strike="noStrike">
                <a:solidFill>
                  <a:srgbClr val="000000"/>
                </a:solidFill>
                <a:latin typeface="Calibri"/>
                <a:ea typeface="Calibri"/>
                <a:cs typeface="Calibri"/>
                <a:sym typeface="Calibri"/>
              </a:rPr>
              <a:t>ΕΠΙΛΟΓΗ 1</a:t>
            </a:r>
            <a:r>
              <a:rPr b="0" i="0" lang="en-US" sz="2100" u="none" cap="none" strike="noStrike">
                <a:solidFill>
                  <a:srgbClr val="000000"/>
                </a:solidFill>
                <a:latin typeface="Calibri"/>
                <a:ea typeface="Calibri"/>
                <a:cs typeface="Calibri"/>
                <a:sym typeface="Calibri"/>
              </a:rPr>
              <a:t>: </a:t>
            </a:r>
            <a:r>
              <a:rPr b="0" i="1" lang="en-US" sz="2100" u="none" cap="none" strike="noStrike">
                <a:solidFill>
                  <a:srgbClr val="000000"/>
                </a:solidFill>
                <a:latin typeface="Calibri"/>
                <a:ea typeface="Calibri"/>
                <a:cs typeface="Calibri"/>
                <a:sym typeface="Calibri"/>
              </a:rPr>
              <a:t>Μια ομάδα νέων πρέπει να συμφωνήσει πώς θα οργανώσει ένα πάρτι-έκπληξη για τα γενέθλια ενός/μιας φίλου/-λης. Τα μόνα «τεχνολογικά» μέσα που μπορεί να χρησιμοποιήσει είναι μια γραφομηχανή, ένα δημόσιο τηλέφωνο που λειτουργεί με κέρματα, κασέτες και ένα ραδιόφωνο. </a:t>
            </a:r>
            <a:endParaRPr b="0"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rPr b="0" i="1" lang="en-US" sz="2100" u="none" cap="none" strike="noStrike">
                <a:solidFill>
                  <a:srgbClr val="000000"/>
                </a:solidFill>
                <a:latin typeface="Calibri"/>
                <a:ea typeface="Calibri"/>
                <a:cs typeface="Calibri"/>
                <a:sym typeface="Calibri"/>
              </a:rPr>
              <a:t>Πώς μπορεί να τα καταφέρει;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100"/>
              <a:buFont typeface="Arial"/>
              <a:buNone/>
            </a:pPr>
            <a:r>
              <a:rPr b="0" i="0" lang="en-US" sz="2100" u="sng" cap="none" strike="noStrike">
                <a:solidFill>
                  <a:srgbClr val="000000"/>
                </a:solidFill>
                <a:latin typeface="Calibri"/>
                <a:ea typeface="Calibri"/>
                <a:cs typeface="Calibri"/>
                <a:sym typeface="Calibri"/>
              </a:rPr>
              <a:t>ΕΠΙΛΟΓΗ 2</a:t>
            </a:r>
            <a:r>
              <a:rPr b="0" i="0" lang="en-US" sz="2100" u="none" cap="none" strike="noStrike">
                <a:solidFill>
                  <a:srgbClr val="000000"/>
                </a:solidFill>
                <a:latin typeface="Calibri"/>
                <a:ea typeface="Calibri"/>
                <a:cs typeface="Calibri"/>
                <a:sym typeface="Calibri"/>
              </a:rPr>
              <a:t>: </a:t>
            </a:r>
            <a:r>
              <a:rPr b="0" i="1" lang="en-US" sz="2100" u="none" cap="none" strike="noStrike">
                <a:solidFill>
                  <a:srgbClr val="000000"/>
                </a:solidFill>
                <a:latin typeface="Calibri"/>
                <a:ea typeface="Calibri"/>
                <a:cs typeface="Calibri"/>
                <a:sym typeface="Calibri"/>
              </a:rPr>
              <a:t>Μια ομάδα μαθητών/-τριών πρέπει να εκπονήσει μια σχολική εργασία για την πόλη της χωρίς να χρησιμοποιήσει το διαδίκτυο ή ψηφιακά εργαλεία. Έχει, όμως, στη διάθεσή της μια γραφομηχανή, μια εγκυκλοπαίδεια, έναν τουριστικό οδηγό και ένα άτομο μεγαλύτερης ηλικίας που γνωρίζει πολύ καλά την πόλη. Πώς μπορεί να τα καταφέρει; </a:t>
            </a:r>
            <a:endParaRPr b="0" i="0" sz="21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3"/>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1800"/>
              <a:buNone/>
            </a:pPr>
            <a:r>
              <a:rPr lang="en-US" sz="3200"/>
              <a:t>Παιχνίδι Ρόλων: «Μνήμη και Αφήγηση Ιστοριών»</a:t>
            </a:r>
            <a:endParaRPr/>
          </a:p>
        </p:txBody>
      </p:sp>
      <p:sp>
        <p:nvSpPr>
          <p:cNvPr id="99" name="Google Shape;99;p23"/>
          <p:cNvSpPr txBox="1"/>
          <p:nvPr/>
        </p:nvSpPr>
        <p:spPr>
          <a:xfrm>
            <a:off x="180750" y="1250300"/>
            <a:ext cx="116754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Οι Ερευνητές του Παρελθόντος</a:t>
            </a:r>
            <a:r>
              <a:rPr b="0" i="0" lang="en-US" sz="2200" u="none" cap="none" strike="noStrike">
                <a:solidFill>
                  <a:srgbClr val="000000"/>
                </a:solidFill>
                <a:latin typeface="Calibri"/>
                <a:ea typeface="Calibri"/>
                <a:cs typeface="Calibri"/>
                <a:sym typeface="Calibri"/>
              </a:rPr>
              <a:t>: Ένα σενάριο «μυστηρίου», στο οποίο οι μεγαλύτεροι/-ρες σε ηλικία παίκτες/-κτριες υποδύονται μάρτυρες ή κατοίκους της γειτονιάς και δίνουν στοιχεία βασισμένα σε πραγματικά ιστορικά γεγονότα, ενώ οι νεότεροι/-ρες παίκτες/-κτριες υποδύονται ντετέκτιβ και συνθέτουν τα κομμάτια του παζλ.</a:t>
            </a:r>
            <a:endParaRPr b="0" i="0" sz="2200" u="none" cap="none" strike="noStrike">
              <a:solidFill>
                <a:srgbClr val="000000"/>
              </a:solidFill>
              <a:latin typeface="Calibri"/>
              <a:ea typeface="Calibri"/>
              <a:cs typeface="Calibri"/>
              <a:sym typeface="Calibri"/>
            </a:endParaRPr>
          </a:p>
        </p:txBody>
      </p:sp>
      <p:sp>
        <p:nvSpPr>
          <p:cNvPr id="100" name="Google Shape;100;p23"/>
          <p:cNvSpPr txBox="1"/>
          <p:nvPr/>
        </p:nvSpPr>
        <p:spPr>
          <a:xfrm>
            <a:off x="336000" y="2958277"/>
            <a:ext cx="11520000" cy="3509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200"/>
              <a:buFont typeface="Arial"/>
              <a:buNone/>
            </a:pPr>
            <a:r>
              <a:rPr b="0" i="0" lang="en-US" sz="2200" u="sng" cap="none" strike="noStrike">
                <a:solidFill>
                  <a:srgbClr val="000000"/>
                </a:solidFill>
                <a:latin typeface="Calibri"/>
                <a:ea typeface="Calibri"/>
                <a:cs typeface="Calibri"/>
                <a:sym typeface="Calibri"/>
              </a:rPr>
              <a:t>ΕΠΙΛΟΓΗ 1</a:t>
            </a:r>
            <a:r>
              <a:rPr b="0" i="0" lang="en-US" sz="2200" u="none" cap="none" strike="noStrike">
                <a:solidFill>
                  <a:srgbClr val="000000"/>
                </a:solidFill>
                <a:latin typeface="Calibri"/>
                <a:ea typeface="Calibri"/>
                <a:cs typeface="Calibri"/>
                <a:sym typeface="Calibri"/>
              </a:rPr>
              <a:t>: </a:t>
            </a:r>
            <a:r>
              <a:rPr b="0" i="1" lang="en-US" sz="2200" u="none" cap="none" strike="noStrike">
                <a:solidFill>
                  <a:srgbClr val="000000"/>
                </a:solidFill>
                <a:latin typeface="Calibri"/>
                <a:ea typeface="Calibri"/>
                <a:cs typeface="Calibri"/>
                <a:sym typeface="Calibri"/>
              </a:rPr>
              <a:t>Μια ομάδα νέων πρέπει να ανακαλύψει συγκεκριμένες πληροφορίες για ένα γνωστό γεγονός που συνέβη στην πόλη σας. Για τον σκοπό αυτό, συγκεντρώνει τα στοιχεία που έχουν δημιουργήσει οι μεγαλύτεροι/-ρες σε ηλικία συμμετέχοντες/-χουσες και απαντά σε πέντε (5) ερωτήσεις σχετικά με το γεγονός: πού, πότε, ποιος, τι και γιατί;</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rPr b="0" i="0" lang="en-US" sz="2200" u="sng" cap="none" strike="noStrike">
                <a:solidFill>
                  <a:srgbClr val="000000"/>
                </a:solidFill>
                <a:latin typeface="Calibri"/>
                <a:ea typeface="Calibri"/>
                <a:cs typeface="Calibri"/>
                <a:sym typeface="Calibri"/>
              </a:rPr>
              <a:t>ΕΠΙΛΟΓΗ 2</a:t>
            </a:r>
            <a:r>
              <a:rPr b="0" i="0" lang="en-US" sz="2200" u="none" cap="none" strike="noStrike">
                <a:solidFill>
                  <a:srgbClr val="000000"/>
                </a:solidFill>
                <a:latin typeface="Calibri"/>
                <a:ea typeface="Calibri"/>
                <a:cs typeface="Calibri"/>
                <a:sym typeface="Calibri"/>
              </a:rPr>
              <a:t>: </a:t>
            </a:r>
            <a:r>
              <a:rPr b="0" i="1" lang="en-US" sz="2200" u="none" cap="none" strike="noStrike">
                <a:solidFill>
                  <a:srgbClr val="000000"/>
                </a:solidFill>
                <a:latin typeface="Calibri"/>
                <a:ea typeface="Calibri"/>
                <a:cs typeface="Calibri"/>
                <a:sym typeface="Calibri"/>
              </a:rPr>
              <a:t>Μια ομάδα μαθητών/-τριών πρέπει να ανακαλύψει ποιος ευθύνεται για τα γκράφιτι στους τοίχους του σχολείου. Η ομάδα των μεγαλύτερων σε ηλικία συμμετεχόντων/-χουσών γνωρίζει ποιο άτομο το έκανε, αλλά δεν μπορεί να το αποκαλύψει άμεσα. Για τον λόγο αυτό, δημιουργεί έναν κατάλογο υπόπτων και μια σειρά στοιχείων που θα βοηθήσουν τους/τις νεαρούς/-ρές ντετέκτιβ να εντοπίσουν τον/την ένοχο/-χη.</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4"/>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1800"/>
              <a:buNone/>
            </a:pPr>
            <a:r>
              <a:rPr lang="en-US" sz="3200"/>
              <a:t>Παιχνίδι Ρόλων: «Ψηφιακή Συμπερίληψη»</a:t>
            </a:r>
            <a:endParaRPr/>
          </a:p>
        </p:txBody>
      </p:sp>
      <p:sp>
        <p:nvSpPr>
          <p:cNvPr id="106" name="Google Shape;106;p24"/>
          <p:cNvSpPr/>
          <p:nvPr/>
        </p:nvSpPr>
        <p:spPr>
          <a:xfrm>
            <a:off x="1342425" y="1313675"/>
            <a:ext cx="9780900" cy="2322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100"/>
              <a:buFont typeface="Arial"/>
              <a:buNone/>
            </a:pPr>
            <a:r>
              <a:rPr b="1" i="0" lang="en-US" sz="2100" u="none" cap="none" strike="noStrike">
                <a:solidFill>
                  <a:srgbClr val="3A3A3A"/>
                </a:solidFill>
                <a:latin typeface="Calibri"/>
                <a:ea typeface="Calibri"/>
                <a:cs typeface="Calibri"/>
                <a:sym typeface="Calibri"/>
              </a:rPr>
              <a:t>Η Γενιά των Εφαρμογών</a:t>
            </a:r>
            <a:r>
              <a:rPr b="0" i="0" lang="en-US" sz="2100" u="none" cap="none" strike="noStrike">
                <a:solidFill>
                  <a:srgbClr val="3A3A3A"/>
                </a:solidFill>
                <a:latin typeface="Calibri"/>
                <a:ea typeface="Calibri"/>
                <a:cs typeface="Calibri"/>
                <a:sym typeface="Calibri"/>
              </a:rPr>
              <a:t>: Ένα σύγχρονο σενάριο στο οποίο οι νέοι/-ες δείχνουν στα άτομα μεγαλύτερης ηλικίας πώς να χρησιμοποιούν εφαρμογές ή συσκευές (όπως ταμπλέτες και έξυπνα τηλέφωνα) για την επίλυση προσομοιωμένων πρακτικών προβλημάτων (όπως η πραγματοποίηση βιντεοκλήσης ή η ηλεκτρονική πληρωμή ενός λογαριασμού). Η δραστηριότητα πραγματοποιείται σε ένα παιγνιώδες περιβάλλον ώστε οι συμμετέχοντες/-χουσες να μην φοβούνται μήπως κάνουν κάποιο λάθος.</a:t>
            </a:r>
            <a:endParaRPr b="0" i="0" sz="2100" u="none" cap="none" strike="noStrike">
              <a:solidFill>
                <a:srgbClr val="000000"/>
              </a:solidFill>
              <a:latin typeface="Arial"/>
              <a:ea typeface="Arial"/>
              <a:cs typeface="Arial"/>
              <a:sym typeface="Arial"/>
            </a:endParaRPr>
          </a:p>
        </p:txBody>
      </p:sp>
      <p:sp>
        <p:nvSpPr>
          <p:cNvPr id="107" name="Google Shape;107;p24"/>
          <p:cNvSpPr/>
          <p:nvPr/>
        </p:nvSpPr>
        <p:spPr>
          <a:xfrm>
            <a:off x="606754" y="3692352"/>
            <a:ext cx="11249246" cy="26776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sng" cap="none" strike="noStrike">
                <a:solidFill>
                  <a:srgbClr val="000000"/>
                </a:solidFill>
                <a:latin typeface="Calibri"/>
                <a:ea typeface="Calibri"/>
                <a:cs typeface="Calibri"/>
                <a:sym typeface="Calibri"/>
              </a:rPr>
              <a:t>ΠΙΘΑΝΟ ΣΕΝΑΡΙΟ:</a:t>
            </a:r>
            <a:endParaRPr b="0"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rPr b="0" i="0" lang="en-US" sz="2100" u="none" cap="none" strike="noStrike">
                <a:solidFill>
                  <a:srgbClr val="000000"/>
                </a:solidFill>
                <a:latin typeface="Calibri"/>
                <a:ea typeface="Calibri"/>
                <a:cs typeface="Calibri"/>
                <a:sym typeface="Calibri"/>
              </a:rPr>
              <a:t>Οι συμμετέχοντες/-χουσες χωρίζονται σε ζεύγη, τα οποία αποτελούνται από ένα νεότερο και ένα μεγαλύτερο σε ηλικία άτομο. Μπροστά στην υπόλοιπη ομάδα, προσομοιώνουν καταστάσεις στις οποίες το νεότερο άτομο δείχνει στο μεγαλύτερο πώς να πραγματοποιεί βιντεοκλήση, να στέλνει μήνυμα με συνημμένο, να βγάζει selfie ή να δημιουργεί ένα σύντομο βίντεο.</a:t>
            </a:r>
            <a:endParaRPr b="0" i="0" sz="2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100"/>
              <a:buFont typeface="Arial"/>
              <a:buNone/>
            </a:pPr>
            <a:r>
              <a:rPr b="0" i="0" lang="en-US" sz="2100" u="none" cap="none" strike="noStrike">
                <a:solidFill>
                  <a:srgbClr val="000000"/>
                </a:solidFill>
                <a:latin typeface="Calibri"/>
                <a:ea typeface="Calibri"/>
                <a:cs typeface="Calibri"/>
                <a:sym typeface="Calibri"/>
              </a:rPr>
              <a:t>Μόλις ολοκληρωθεί η σκηνή, οι παρατηρητές/-τριες καλούνται να αναφέρουν τι πήγε καλά και τι θα μπορούσε να βελτιωθεί. Όσοι/-σες επιθυμούν μπορούν στη συνέχεια να επαναλάβουν τη σκηνή εφαρμόζοντας τις προτεινόμενες βελτιώσεις.</a:t>
            </a:r>
            <a:endParaRPr b="0" i="0" sz="21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5"/>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1800"/>
              <a:buNone/>
            </a:pPr>
            <a:r>
              <a:rPr lang="en-US" sz="3200"/>
              <a:t>Παιχνίδι Ρόλων: «Ψηφιακή Συμπερίληψη»</a:t>
            </a:r>
            <a:endParaRPr/>
          </a:p>
        </p:txBody>
      </p:sp>
      <p:sp>
        <p:nvSpPr>
          <p:cNvPr id="113" name="Google Shape;113;p25"/>
          <p:cNvSpPr/>
          <p:nvPr/>
        </p:nvSpPr>
        <p:spPr>
          <a:xfrm>
            <a:off x="1314549" y="1413937"/>
            <a:ext cx="9562800" cy="1785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Κυβερνο-Παππούδες &amp; Ψηφιακά Εγγόνια</a:t>
            </a:r>
            <a:r>
              <a:rPr b="0" i="0" lang="en-US" sz="2200" u="none" cap="none" strike="noStrike">
                <a:solidFill>
                  <a:srgbClr val="000000"/>
                </a:solidFill>
                <a:latin typeface="Calibri"/>
                <a:ea typeface="Calibri"/>
                <a:cs typeface="Calibri"/>
                <a:sym typeface="Calibri"/>
              </a:rPr>
              <a:t>: Οι παίκτες/-κτριες πρέπει να υπερασπιστούν μια φανταστική πόλη από έναν τεχνολογικό «ιό». Οι νέοι/-ες γνωρίζουν πώς να πλοηγούνται στο διαδίκτυο, ενώ τα άτομα μεγαλύτερης ηλικίας διαθέτουν τους κωδικούς πρόσβασης και τις στρατηγικές γνώσεις που απαιτούνται για να τον νικήσουν.</a:t>
            </a:r>
            <a:endParaRPr b="0" i="0" sz="2200" u="none" cap="none" strike="noStrike">
              <a:solidFill>
                <a:srgbClr val="000000"/>
              </a:solidFill>
              <a:latin typeface="Calibri"/>
              <a:ea typeface="Calibri"/>
              <a:cs typeface="Calibri"/>
              <a:sym typeface="Calibri"/>
            </a:endParaRPr>
          </a:p>
        </p:txBody>
      </p:sp>
      <p:sp>
        <p:nvSpPr>
          <p:cNvPr id="114" name="Google Shape;114;p25"/>
          <p:cNvSpPr txBox="1"/>
          <p:nvPr/>
        </p:nvSpPr>
        <p:spPr>
          <a:xfrm>
            <a:off x="597400" y="3429000"/>
            <a:ext cx="10917600" cy="2462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200"/>
              <a:buFont typeface="Arial"/>
              <a:buNone/>
            </a:pPr>
            <a:r>
              <a:rPr b="0" i="0" lang="en-US" sz="2200" u="sng" cap="none" strike="noStrike">
                <a:solidFill>
                  <a:srgbClr val="000000"/>
                </a:solidFill>
                <a:latin typeface="Calibri"/>
                <a:ea typeface="Calibri"/>
                <a:cs typeface="Calibri"/>
                <a:sym typeface="Calibri"/>
              </a:rPr>
              <a:t>ΠΙΘΑΝΟ ΣΕΝΑΡΙΟ:</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Κάθε συμμετέχων/-χουσα δημιουργεί το δικό του avatar στην ψηφιακή πόλη «Futura», επιλέγει τον ρόλο του/της ως πολίτη και καθορίζει την ιδιαίτερη ικανότητά του/της (τουλάχιστον ένα προσωπικό χαρακτηριστικό και μία ψηφιακή δεξιότητα). </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Μια μέρα, η πόλη δέχεται επίθεση από έναν μυστηριώδη ιό που σπέρνει τον όλεθρο. Όλοι/-λες οι πολίτες/ συμμετέχοντες/-χουσες πρέπει να συνεργαστούν για να τον νικήσουν. </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Πώς μπορούν να τα καταφέρουν;</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6"/>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SzPts val="2800"/>
              <a:buNone/>
            </a:pPr>
            <a:r>
              <a:rPr lang="en-US" sz="3200"/>
              <a:t>1.6 - Δραστηριότητα: Σχεδιασμός ενός Συμπεριληπτικού Εργαστηρίου</a:t>
            </a:r>
            <a:endParaRPr sz="3200"/>
          </a:p>
        </p:txBody>
      </p:sp>
      <p:sp>
        <p:nvSpPr>
          <p:cNvPr id="120" name="Google Shape;120;p26"/>
          <p:cNvSpPr txBox="1"/>
          <p:nvPr/>
        </p:nvSpPr>
        <p:spPr>
          <a:xfrm>
            <a:off x="774404" y="2096274"/>
            <a:ext cx="10643191" cy="3785611"/>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0" i="0" lang="en-US" sz="2400" u="none" cap="none" strike="noStrike">
                <a:solidFill>
                  <a:srgbClr val="000000"/>
                </a:solidFill>
                <a:latin typeface="Calibri"/>
                <a:ea typeface="Calibri"/>
                <a:cs typeface="Calibri"/>
                <a:sym typeface="Calibri"/>
              </a:rPr>
              <a:t>α. Να καθορίζετε πάντοτε πρώτα τους </a:t>
            </a:r>
            <a:r>
              <a:rPr b="1" i="0" lang="en-US" sz="2400" u="none" cap="none" strike="noStrike">
                <a:solidFill>
                  <a:srgbClr val="000000"/>
                </a:solidFill>
                <a:latin typeface="Calibri"/>
                <a:ea typeface="Calibri"/>
                <a:cs typeface="Calibri"/>
                <a:sym typeface="Calibri"/>
              </a:rPr>
              <a:t>στόχους</a:t>
            </a:r>
            <a:r>
              <a:rPr b="0" i="0" lang="en-US" sz="24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None/>
            </a:pPr>
            <a:r>
              <a:rPr b="0" i="0" lang="en-US" sz="2400" u="none" cap="none" strike="noStrike">
                <a:solidFill>
                  <a:srgbClr val="000000"/>
                </a:solidFill>
                <a:latin typeface="Calibri"/>
                <a:ea typeface="Calibri"/>
                <a:cs typeface="Calibri"/>
                <a:sym typeface="Calibri"/>
              </a:rPr>
              <a:t>β. Να γνωρίζετε τα χαρακτηριστικά των πιθανών </a:t>
            </a:r>
            <a:r>
              <a:rPr b="1" i="0" lang="en-US" sz="2400" u="none" cap="none" strike="noStrike">
                <a:solidFill>
                  <a:srgbClr val="000000"/>
                </a:solidFill>
                <a:latin typeface="Calibri"/>
                <a:ea typeface="Calibri"/>
                <a:cs typeface="Calibri"/>
                <a:sym typeface="Calibri"/>
              </a:rPr>
              <a:t>συμμετεχόντων/-χουσών</a:t>
            </a:r>
            <a:r>
              <a:rPr b="0" i="0" lang="en-US"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a:p>
            <a:pPr indent="0" lvl="0" marL="0" marR="0" rtl="0" algn="l">
              <a:lnSpc>
                <a:spcPct val="200000"/>
              </a:lnSpc>
              <a:spcBef>
                <a:spcPts val="0"/>
              </a:spcBef>
              <a:spcAft>
                <a:spcPts val="0"/>
              </a:spcAft>
              <a:buNone/>
            </a:pPr>
            <a:r>
              <a:rPr b="0" i="0" lang="en-US" sz="2400" u="none" cap="none" strike="noStrike">
                <a:solidFill>
                  <a:srgbClr val="000000"/>
                </a:solidFill>
                <a:latin typeface="Calibri"/>
                <a:ea typeface="Calibri"/>
                <a:cs typeface="Calibri"/>
                <a:sym typeface="Calibri"/>
              </a:rPr>
              <a:t>γ. Να επιλέγετε τις καταλληλότερες </a:t>
            </a:r>
            <a:r>
              <a:rPr b="1" i="0" lang="en-US" sz="2400" u="none" cap="none" strike="noStrike">
                <a:solidFill>
                  <a:srgbClr val="000000"/>
                </a:solidFill>
                <a:latin typeface="Calibri"/>
                <a:ea typeface="Calibri"/>
                <a:cs typeface="Calibri"/>
                <a:sym typeface="Calibri"/>
              </a:rPr>
              <a:t>δραστηριότητες</a:t>
            </a:r>
            <a:r>
              <a:rPr b="0" i="0" lang="en-US"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a:p>
            <a:pPr indent="0" lvl="0" marL="0" marR="0" rtl="0" algn="l">
              <a:lnSpc>
                <a:spcPct val="200000"/>
              </a:lnSpc>
              <a:spcBef>
                <a:spcPts val="0"/>
              </a:spcBef>
              <a:spcAft>
                <a:spcPts val="0"/>
              </a:spcAft>
              <a:buNone/>
            </a:pPr>
            <a:r>
              <a:rPr b="0" i="0" lang="en-US" sz="2400" u="none" cap="none" strike="noStrike">
                <a:solidFill>
                  <a:srgbClr val="000000"/>
                </a:solidFill>
                <a:latin typeface="Calibri"/>
                <a:ea typeface="Calibri"/>
                <a:cs typeface="Calibri"/>
                <a:sym typeface="Calibri"/>
              </a:rPr>
              <a:t>δ. Να αφιερώνετε χρόνο στην προετοιμασία των </a:t>
            </a:r>
            <a:r>
              <a:rPr b="1" i="0" lang="en-US" sz="2400" u="none" cap="none" strike="noStrike">
                <a:solidFill>
                  <a:srgbClr val="000000"/>
                </a:solidFill>
                <a:latin typeface="Calibri"/>
                <a:ea typeface="Calibri"/>
                <a:cs typeface="Calibri"/>
                <a:sym typeface="Calibri"/>
              </a:rPr>
              <a:t>εργαλείων και </a:t>
            </a:r>
            <a:r>
              <a:rPr b="0" i="0" lang="en-US" sz="2400" u="none" cap="none" strike="noStrike">
                <a:solidFill>
                  <a:srgbClr val="000000"/>
                </a:solidFill>
                <a:latin typeface="Calibri"/>
                <a:ea typeface="Calibri"/>
                <a:cs typeface="Calibri"/>
                <a:sym typeface="Calibri"/>
              </a:rPr>
              <a:t>των </a:t>
            </a:r>
            <a:r>
              <a:rPr b="1" i="0" lang="en-US" sz="2400" u="none" cap="none" strike="noStrike">
                <a:solidFill>
                  <a:srgbClr val="000000"/>
                </a:solidFill>
                <a:latin typeface="Calibri"/>
                <a:ea typeface="Calibri"/>
                <a:cs typeface="Calibri"/>
                <a:sym typeface="Calibri"/>
              </a:rPr>
              <a:t>υλικών</a:t>
            </a:r>
            <a:r>
              <a:rPr b="0" i="0" lang="en-US"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a:p>
            <a:pPr indent="0" lvl="0" marL="0" marR="0" rtl="0" algn="l">
              <a:lnSpc>
                <a:spcPct val="200000"/>
              </a:lnSpc>
              <a:spcBef>
                <a:spcPts val="0"/>
              </a:spcBef>
              <a:spcAft>
                <a:spcPts val="0"/>
              </a:spcAft>
              <a:buNone/>
            </a:pPr>
            <a:r>
              <a:rPr b="0" i="0" lang="en-US" sz="2400" u="none" cap="none" strike="noStrike">
                <a:solidFill>
                  <a:srgbClr val="000000"/>
                </a:solidFill>
                <a:latin typeface="Calibri"/>
                <a:ea typeface="Calibri"/>
                <a:cs typeface="Calibri"/>
                <a:sym typeface="Calibri"/>
              </a:rPr>
              <a:t>ε. Να αξιολογείτε την εμπειρία και να εξετάζετε πιθανές </a:t>
            </a:r>
            <a:r>
              <a:rPr b="1" i="0" lang="en-US" sz="2400" u="none" cap="none" strike="noStrike">
                <a:solidFill>
                  <a:srgbClr val="000000"/>
                </a:solidFill>
                <a:latin typeface="Calibri"/>
                <a:ea typeface="Calibri"/>
                <a:cs typeface="Calibri"/>
                <a:sym typeface="Calibri"/>
              </a:rPr>
              <a:t>βελτιώσεις</a:t>
            </a:r>
            <a:r>
              <a:rPr b="0" i="0" lang="en-US" sz="2400" u="none" cap="none" strike="noStrike">
                <a:solidFill>
                  <a:srgbClr val="000000"/>
                </a:solidFill>
                <a:latin typeface="Calibri"/>
                <a:ea typeface="Calibri"/>
                <a:cs typeface="Calibri"/>
                <a:sym typeface="Calibri"/>
              </a:rPr>
              <a:t>.</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7"/>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SzPts val="2800"/>
              <a:buNone/>
            </a:pPr>
            <a:r>
              <a:rPr lang="en-US" sz="3200"/>
              <a:t>1.7 - Προσβασιμότητα και Πολιτισμική Ευαισθησία</a:t>
            </a:r>
            <a:endParaRPr sz="3200"/>
          </a:p>
        </p:txBody>
      </p:sp>
      <p:sp>
        <p:nvSpPr>
          <p:cNvPr id="126" name="Google Shape;126;p27"/>
          <p:cNvSpPr txBox="1"/>
          <p:nvPr/>
        </p:nvSpPr>
        <p:spPr>
          <a:xfrm>
            <a:off x="822275" y="1588050"/>
            <a:ext cx="10587600" cy="489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Προσέγγιση φιλική προς όλες τις ηλικίες ➜</a:t>
            </a:r>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δημιουργεί χώρους και σχέσεις που εξασφαλίζουν την ισότιμη συμμετοχή όλων των γενεών.</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Προσβασιμότητα</a:t>
            </a:r>
            <a:r>
              <a:rPr b="0" i="0" lang="en-US" sz="2200" u="none" cap="none" strike="noStrike">
                <a:solidFill>
                  <a:srgbClr val="000000"/>
                </a:solidFill>
                <a:latin typeface="Calibri"/>
                <a:ea typeface="Calibri"/>
                <a:cs typeface="Calibri"/>
                <a:sym typeface="Calibri"/>
              </a:rPr>
              <a:t> ➜</a:t>
            </a:r>
            <a:endParaRPr b="0" i="0" sz="22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δεν αφορά μόνο την εξάλειψη των φυσικών εμποδίων, αλλά και τη δημιουργία ενός φιλόξενου περιβάλλοντος που σέβεται τη διαφορετικότητα και συμβάλλει στην υπέρβαση των εμποδίων επικοινωνίας μεταξύ των γενεών.</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200"/>
              <a:buFont typeface="Arial"/>
              <a:buNone/>
            </a:pPr>
            <a:r>
              <a:rPr b="1" i="0" lang="en-US" sz="2200" u="none" cap="none" strike="noStrike">
                <a:solidFill>
                  <a:srgbClr val="000000"/>
                </a:solidFill>
                <a:latin typeface="Calibri"/>
                <a:ea typeface="Calibri"/>
                <a:cs typeface="Calibri"/>
                <a:sym typeface="Calibri"/>
              </a:rPr>
              <a:t>Πολιτισμική Ευαισθησία</a:t>
            </a:r>
            <a:r>
              <a:rPr b="1" i="0" lang="en-US" sz="2400" u="none" cap="none" strike="noStrike">
                <a:solidFill>
                  <a:srgbClr val="000000"/>
                </a:solidFill>
                <a:latin typeface="Calibri"/>
                <a:ea typeface="Calibri"/>
                <a:cs typeface="Calibri"/>
                <a:sym typeface="Calibri"/>
              </a:rPr>
              <a:t> </a:t>
            </a:r>
            <a:r>
              <a:rPr b="0" i="0" lang="en-US" sz="2200" u="none" cap="none" strike="noStrike">
                <a:solidFill>
                  <a:srgbClr val="000000"/>
                </a:solidFill>
                <a:latin typeface="Calibri"/>
                <a:ea typeface="Calibri"/>
                <a:cs typeface="Calibri"/>
                <a:sym typeface="Calibri"/>
              </a:rPr>
              <a:t>➜</a:t>
            </a:r>
            <a:endParaRPr/>
          </a:p>
          <a:p>
            <a:pPr indent="0" lvl="0" marL="0" marR="0" rtl="0" algn="just">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η διαγενεακή και συνεργατική μάθηση μπορεί να αναδείξει τις περιθωριοποιημένες ομάδες, να γεφυρώσει τις διαφορές μεταξύ γενεών και πολιτισμών και να συμβάλει στη δημιουργία πιο ανθεκτικών και συμπεριληπτικών κοινωνιών.</a:t>
            </a:r>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8"/>
          <p:cNvSpPr txBox="1"/>
          <p:nvPr>
            <p:ph type="ctrTitle"/>
          </p:nvPr>
        </p:nvSpPr>
        <p:spPr>
          <a:xfrm>
            <a:off x="1413782" y="2851049"/>
            <a:ext cx="9364435" cy="1600197"/>
          </a:xfrm>
          <a:prstGeom prst="rect">
            <a:avLst/>
          </a:prstGeom>
          <a:noFill/>
          <a:ln>
            <a:noFill/>
          </a:ln>
        </p:spPr>
        <p:txBody>
          <a:bodyPr anchorCtr="0" anchor="ctr" bIns="46800" lIns="90000" spcFirstLastPara="1" rIns="90000" wrap="square" tIns="46800">
            <a:normAutofit fontScale="90000"/>
          </a:bodyPr>
          <a:lstStyle/>
          <a:p>
            <a:pPr indent="0" lvl="0" marL="0" rtl="0" algn="ctr">
              <a:lnSpc>
                <a:spcPct val="100000"/>
              </a:lnSpc>
              <a:spcBef>
                <a:spcPts val="0"/>
              </a:spcBef>
              <a:spcAft>
                <a:spcPts val="0"/>
              </a:spcAft>
              <a:buClr>
                <a:schemeClr val="accent1"/>
              </a:buClr>
              <a:buSzPct val="41667"/>
              <a:buFont typeface="Calibri"/>
              <a:buNone/>
            </a:pPr>
            <a:r>
              <a:rPr lang="en-US" sz="4800"/>
              <a:t>Δραστηριότητα 2 – </a:t>
            </a:r>
            <a:endParaRPr sz="4800"/>
          </a:p>
          <a:p>
            <a:pPr indent="0" lvl="0" marL="0" rtl="0" algn="ctr">
              <a:lnSpc>
                <a:spcPct val="100000"/>
              </a:lnSpc>
              <a:spcBef>
                <a:spcPts val="0"/>
              </a:spcBef>
              <a:spcAft>
                <a:spcPts val="0"/>
              </a:spcAft>
              <a:buClr>
                <a:schemeClr val="accent1"/>
              </a:buClr>
              <a:buSzPct val="41667"/>
              <a:buFont typeface="Calibri"/>
              <a:buNone/>
            </a:pPr>
            <a:r>
              <a:rPr lang="en-US" sz="4800"/>
              <a:t>Κατάρτιση Συμπεριληπτικού Σχεδίου</a:t>
            </a:r>
            <a:endParaRPr sz="4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9"/>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Clr>
                <a:srgbClr val="FFFFFF"/>
              </a:buClr>
              <a:buSzPts val="2800"/>
              <a:buFont typeface="Calibri"/>
              <a:buNone/>
            </a:pPr>
            <a:r>
              <a:rPr lang="en-US" sz="3200"/>
              <a:t>Κατάρτιση συμπεριληπτικού σχεδίου</a:t>
            </a:r>
            <a:endParaRPr sz="3200"/>
          </a:p>
        </p:txBody>
      </p:sp>
      <p:graphicFrame>
        <p:nvGraphicFramePr>
          <p:cNvPr id="137" name="Google Shape;137;p29"/>
          <p:cNvGraphicFramePr/>
          <p:nvPr/>
        </p:nvGraphicFramePr>
        <p:xfrm>
          <a:off x="689345" y="1988289"/>
          <a:ext cx="3000000" cy="3000000"/>
        </p:xfrm>
        <a:graphic>
          <a:graphicData uri="http://schemas.openxmlformats.org/drawingml/2006/table">
            <a:tbl>
              <a:tblPr bandRow="1" firstRow="1">
                <a:noFill/>
                <a:tableStyleId>{439B8EF8-EB5F-40A7-B279-F7E6218B8EE3}</a:tableStyleId>
              </a:tblPr>
              <a:tblGrid>
                <a:gridCol w="2162650"/>
                <a:gridCol w="2162650"/>
                <a:gridCol w="2162650"/>
                <a:gridCol w="2162650"/>
                <a:gridCol w="2162650"/>
              </a:tblGrid>
              <a:tr h="1017100">
                <a:tc>
                  <a:txBody>
                    <a:bodyPr/>
                    <a:lstStyle/>
                    <a:p>
                      <a:pPr indent="0" lvl="0" marL="0" marR="0" rtl="0" algn="ctr">
                        <a:lnSpc>
                          <a:spcPct val="100000"/>
                        </a:lnSpc>
                        <a:spcBef>
                          <a:spcPts val="0"/>
                        </a:spcBef>
                        <a:spcAft>
                          <a:spcPts val="0"/>
                        </a:spcAft>
                        <a:buClr>
                          <a:srgbClr val="000000"/>
                        </a:buClr>
                        <a:buSzPts val="2000"/>
                        <a:buFont typeface="Arial"/>
                        <a:buNone/>
                      </a:pPr>
                      <a:r>
                        <a:rPr lang="en-US" sz="2000" u="none" cap="none" strike="noStrike">
                          <a:solidFill>
                            <a:schemeClr val="lt2"/>
                          </a:solidFill>
                          <a:latin typeface="Calibri"/>
                          <a:ea typeface="Calibri"/>
                          <a:cs typeface="Calibri"/>
                          <a:sym typeface="Calibri"/>
                        </a:rPr>
                        <a:t>Βήματα</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rPr lang="en-US" sz="2000" u="none" cap="none" strike="noStrike">
                          <a:solidFill>
                            <a:schemeClr val="lt2"/>
                          </a:solidFill>
                          <a:latin typeface="Calibri"/>
                          <a:ea typeface="Calibri"/>
                          <a:cs typeface="Calibri"/>
                          <a:sym typeface="Calibri"/>
                        </a:rPr>
                        <a:t>Ρόλος του/της συντονιστή/-στριας</a:t>
                      </a:r>
                      <a:endParaRPr sz="2000" u="none" cap="none" strike="noStrike">
                        <a:solidFill>
                          <a:schemeClr val="lt2"/>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rPr lang="en-US" sz="2000" u="none" cap="none" strike="noStrike">
                          <a:solidFill>
                            <a:schemeClr val="lt2"/>
                          </a:solidFill>
                          <a:latin typeface="Calibri"/>
                          <a:ea typeface="Calibri"/>
                          <a:cs typeface="Calibri"/>
                          <a:sym typeface="Calibri"/>
                        </a:rPr>
                        <a:t>Ρόλος των συμμετεχόντων/-χουσών</a:t>
                      </a:r>
                      <a:endParaRPr sz="2000" u="none" cap="none" strike="noStrike">
                        <a:solidFill>
                          <a:schemeClr val="lt2"/>
                        </a:solidFill>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rPr lang="en-US" sz="2000" u="none" cap="none" strike="noStrike">
                          <a:solidFill>
                            <a:schemeClr val="lt2"/>
                          </a:solidFill>
                          <a:latin typeface="Calibri"/>
                          <a:ea typeface="Calibri"/>
                          <a:cs typeface="Calibri"/>
                          <a:sym typeface="Calibri"/>
                        </a:rPr>
                        <a:t>Ζητήματα προσβασιμότητας</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rPr lang="en-US" sz="2000" u="none" cap="none" strike="noStrike">
                          <a:solidFill>
                            <a:schemeClr val="lt2"/>
                          </a:solidFill>
                          <a:latin typeface="Calibri"/>
                          <a:ea typeface="Calibri"/>
                          <a:cs typeface="Calibri"/>
                          <a:sym typeface="Calibri"/>
                        </a:rPr>
                        <a:t>Ζητήματα πολιτισμικής ευαισθησίας</a:t>
                      </a:r>
                      <a:endParaRPr/>
                    </a:p>
                  </a:txBody>
                  <a:tcPr marT="45725" marB="45725" marR="91450" marL="91450"/>
                </a:tc>
              </a:tr>
              <a:tr h="5459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ΣΤΟΧΟΙ:</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r>
              <a:tr h="6345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ΣΥΜΜΕΤΕΧΟΝΤΕΣ/-ΧΟΥΣΕΣ:</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r>
              <a:tr h="669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ΔΡΑΣΤΗΡΙΟΤΗΤΕΣ:</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r>
              <a:tr h="4006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ΥΛΙΚΑ:</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r>
              <a:tr h="4006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ΑΞΙΟΛΟΓΗΣΗ:</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45725" marB="45725" marR="91450" marL="91450"/>
                </a:tc>
              </a:tr>
            </a:tbl>
          </a:graphicData>
        </a:graphic>
      </p:graphicFrame>
      <p:sp>
        <p:nvSpPr>
          <p:cNvPr id="138" name="Google Shape;138;p29"/>
          <p:cNvSpPr txBox="1"/>
          <p:nvPr/>
        </p:nvSpPr>
        <p:spPr>
          <a:xfrm>
            <a:off x="689351" y="1062625"/>
            <a:ext cx="108132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Calibri"/>
                <a:ea typeface="Calibri"/>
                <a:cs typeface="Calibri"/>
                <a:sym typeface="Calibri"/>
              </a:rPr>
              <a:t>Οι συμμετέχοντες/-χουσες χωρίζονται σε μικρές ομάδες και καταρτίζουν ένα συμπεριληπτικό σχέδιο συμπληρώνοντας τον παρακάτω πίνακα:</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30"/>
          <p:cNvSpPr txBox="1"/>
          <p:nvPr/>
        </p:nvSpPr>
        <p:spPr>
          <a:xfrm>
            <a:off x="3271605" y="3497826"/>
            <a:ext cx="6126928"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Calibri"/>
                <a:ea typeface="Calibri"/>
                <a:cs typeface="Calibri"/>
                <a:sym typeface="Calibri"/>
              </a:rPr>
              <a:t>Σας ευχαριστούμε θερμά για την προσοχή σας!</a:t>
            </a:r>
            <a:endParaRPr b="0" i="0" sz="1400" u="none" cap="none" strike="noStrike">
              <a:solidFill>
                <a:srgbClr val="000000"/>
              </a:solidFill>
              <a:latin typeface="Arial"/>
              <a:ea typeface="Arial"/>
              <a:cs typeface="Arial"/>
              <a:sym typeface="Arial"/>
            </a:endParaRPr>
          </a:p>
        </p:txBody>
      </p:sp>
      <p:pic>
        <p:nvPicPr>
          <p:cNvPr id="144" name="Google Shape;144;p30"/>
          <p:cNvPicPr preferRelativeResize="0"/>
          <p:nvPr/>
        </p:nvPicPr>
        <p:blipFill rotWithShape="1">
          <a:blip r:embed="rId3">
            <a:alphaModFix/>
          </a:blip>
          <a:srcRect b="0" l="0" r="0" t="0"/>
          <a:stretch/>
        </p:blipFill>
        <p:spPr>
          <a:xfrm>
            <a:off x="4572240" y="1702544"/>
            <a:ext cx="3047520" cy="1514796"/>
          </a:xfrm>
          <a:prstGeom prst="rect">
            <a:avLst/>
          </a:prstGeom>
          <a:noFill/>
          <a:ln>
            <a:noFill/>
          </a:ln>
        </p:spPr>
      </p:pic>
      <p:grpSp>
        <p:nvGrpSpPr>
          <p:cNvPr id="145" name="Google Shape;145;p30"/>
          <p:cNvGrpSpPr/>
          <p:nvPr/>
        </p:nvGrpSpPr>
        <p:grpSpPr>
          <a:xfrm>
            <a:off x="392163" y="5961483"/>
            <a:ext cx="13327617" cy="740410"/>
            <a:chOff x="-2758167" y="3418050"/>
            <a:chExt cx="13328665" cy="723900"/>
          </a:xfrm>
        </p:grpSpPr>
        <p:sp>
          <p:nvSpPr>
            <p:cNvPr id="146" name="Google Shape;146;p30"/>
            <p:cNvSpPr/>
            <p:nvPr/>
          </p:nvSpPr>
          <p:spPr>
            <a:xfrm>
              <a:off x="1893175" y="3418050"/>
              <a:ext cx="6905650" cy="723900"/>
            </a:xfrm>
            <a:prstGeom prst="rect">
              <a:avLst/>
            </a:prstGeom>
            <a:noFill/>
            <a:ln>
              <a:noFill/>
            </a:ln>
          </p:spPr>
          <p:txBody>
            <a:bodyPr anchorCtr="0" anchor="ctr" bIns="91425" lIns="91425" spcFirstLastPara="1" rIns="91425" wrap="square" tIns="9142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3A3A3A"/>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p:txBody>
        </p:sp>
        <p:grpSp>
          <p:nvGrpSpPr>
            <p:cNvPr id="147" name="Google Shape;147;p30"/>
            <p:cNvGrpSpPr/>
            <p:nvPr/>
          </p:nvGrpSpPr>
          <p:grpSpPr>
            <a:xfrm>
              <a:off x="-2758167" y="3418064"/>
              <a:ext cx="13328665" cy="723886"/>
              <a:chOff x="-4651355" y="15"/>
              <a:chExt cx="13328665" cy="799450"/>
            </a:xfrm>
          </p:grpSpPr>
          <p:sp>
            <p:nvSpPr>
              <p:cNvPr id="148" name="Google Shape;148;p30"/>
              <p:cNvSpPr/>
              <p:nvPr/>
            </p:nvSpPr>
            <p:spPr>
              <a:xfrm>
                <a:off x="1771685" y="15"/>
                <a:ext cx="6905625" cy="799450"/>
              </a:xfrm>
              <a:prstGeom prst="rect">
                <a:avLst/>
              </a:prstGeom>
              <a:noFill/>
              <a:ln>
                <a:noFill/>
              </a:ln>
            </p:spPr>
            <p:txBody>
              <a:bodyPr anchorCtr="0" anchor="ctr" bIns="91425" lIns="91425" spcFirstLastPara="1" rIns="91425" wrap="square" tIns="9142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3A3A3A"/>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p:txBody>
          </p:sp>
          <p:pic>
            <p:nvPicPr>
              <p:cNvPr id="149" name="Google Shape;149;p30"/>
              <p:cNvPicPr preferRelativeResize="0"/>
              <p:nvPr/>
            </p:nvPicPr>
            <p:blipFill rotWithShape="1">
              <a:blip r:embed="rId4">
                <a:alphaModFix/>
              </a:blip>
              <a:srcRect b="0" l="0" r="0" t="0"/>
              <a:stretch/>
            </p:blipFill>
            <p:spPr>
              <a:xfrm>
                <a:off x="-4651355" y="151432"/>
                <a:ext cx="2668748" cy="590475"/>
              </a:xfrm>
              <a:prstGeom prst="rect">
                <a:avLst/>
              </a:prstGeom>
              <a:noFill/>
              <a:ln>
                <a:noFill/>
              </a:ln>
            </p:spPr>
          </p:pic>
        </p:grpSp>
      </p:grpSp>
      <p:sp>
        <p:nvSpPr>
          <p:cNvPr id="150" name="Google Shape;150;p30"/>
          <p:cNvSpPr/>
          <p:nvPr/>
        </p:nvSpPr>
        <p:spPr>
          <a:xfrm>
            <a:off x="3271605" y="6101729"/>
            <a:ext cx="8668897" cy="6001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Με τη χρηματοδότηση της Ευρωπαϊκής Ένωσης. Οι απόψεις και οι γνώμες που διατυπώνονται εκφράζουν αποκλειστικά τις απόψεις του/των συντάκτη/-κτών και δεν αντιπροσωπεύουν κατ’ ανάγκη τις απόψεις της Ευρωπαϊκής Ένωσης ή της Εθνικής Μονάδας Erasmus+ (INDIRE). Ούτε η Ευρωπαϊκή Ένωση ούτε η χορηγούσα αρχή μπορούν να θεωρηθούν υπεύθυνες για αυτές. Αριθμός Έργου: 2025-1-IT02-KA220-ADU-000352101</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ARDET Course template">
  <a:themeElements>
    <a:clrScheme name="LEGENDS">
      <a:dk1>
        <a:srgbClr val="3A3A3A"/>
      </a:dk1>
      <a:lt1>
        <a:srgbClr val="3A3A3A"/>
      </a:lt1>
      <a:dk2>
        <a:srgbClr val="E5E5E4"/>
      </a:dk2>
      <a:lt2>
        <a:srgbClr val="E5E5E4"/>
      </a:lt2>
      <a:accent1>
        <a:srgbClr val="4E3F98"/>
      </a:accent1>
      <a:accent2>
        <a:srgbClr val="164CA0"/>
      </a:accent2>
      <a:accent3>
        <a:srgbClr val="0078B6"/>
      </a:accent3>
      <a:accent4>
        <a:srgbClr val="73BE44"/>
      </a:accent4>
      <a:accent5>
        <a:srgbClr val="164CA0"/>
      </a:accent5>
      <a:accent6>
        <a:srgbClr val="4E3F98"/>
      </a:accent6>
      <a:hlink>
        <a:srgbClr val="0078B6"/>
      </a:hlink>
      <a:folHlink>
        <a:srgbClr val="164C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2014-07-11T09:12:14Z</dcterms:created>
  <dc:creator>2Fast4u</dc:creator>
</cp:coreProperties>
</file>