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6858000" cx="12192000"/>
  <p:notesSz cx="6858000" cy="9144000"/>
  <p:embeddedFontLst>
    <p:embeddedFont>
      <p:font typeface="Open Sans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1" roundtripDataSignature="AMtx7mhq+uJc3KEjzxDEDjMWRgt1jjmpp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Julie Van Elslander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Italic.fntdata"/><Relationship Id="rId20" Type="http://schemas.openxmlformats.org/officeDocument/2006/relationships/slide" Target="slides/slide15.xml"/><Relationship Id="rId41" Type="http://customschemas.google.com/relationships/presentationmetadata" Target="meta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OpenSans-regular.fntdata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OpenSans-italic.fntdata"/><Relationship Id="rId16" Type="http://schemas.openxmlformats.org/officeDocument/2006/relationships/slide" Target="slides/slide11.xml"/><Relationship Id="rId38" Type="http://schemas.openxmlformats.org/officeDocument/2006/relationships/font" Target="fonts/OpenSans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6-18T08:43:03.684">
    <p:pos x="6000" y="0"/>
    <p:text>Σε αυτή τη διαφάνεια, φροντίστε να συμπεριλάβετε παρόμοιες πηγές που να αντιστοιχούν στο τοπικό σας πλαίσιο κατά τη μετάφραση.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9yH5Nis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" name="Google Shape;4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" name="Google Shape;5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" name="Google Shape;5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" name="Google Shape;6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1" name="Google Shape;7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" name="Google Shape;8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" name="Google Shape;17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9" name="Google Shape;20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6" name="Google Shape;25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4" name="Google Shape;274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9" name="Google Shape;29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8" name="Google Shape;308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7" name="Google Shape;31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6" name="Google Shape;326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2" name="Google Shape;332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0" name="Google Shape;350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3" name="Google Shape;373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1" name="Google Shape;381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6" name="Google Shape;386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 showMasterSp="0">
  <p:cSld name="4_Title Slide">
    <p:bg>
      <p:bgPr>
        <a:solidFill>
          <a:schemeClr val="lt2">
            <a:alpha val="0"/>
          </a:schemeClr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3"/>
          <p:cNvSpPr/>
          <p:nvPr/>
        </p:nvSpPr>
        <p:spPr>
          <a:xfrm>
            <a:off x="1" y="2184266"/>
            <a:ext cx="310895" cy="13311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33"/>
          <p:cNvSpPr/>
          <p:nvPr/>
        </p:nvSpPr>
        <p:spPr>
          <a:xfrm flipH="1" rot="-5400000">
            <a:off x="-507419" y="4140073"/>
            <a:ext cx="1331189" cy="316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33"/>
          <p:cNvSpPr txBox="1"/>
          <p:nvPr>
            <p:ph type="ctrTitle"/>
          </p:nvPr>
        </p:nvSpPr>
        <p:spPr>
          <a:xfrm>
            <a:off x="522221" y="2184268"/>
            <a:ext cx="6626724" cy="1334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3"/>
          <p:cNvSpPr txBox="1"/>
          <p:nvPr>
            <p:ph idx="1" type="subTitle"/>
          </p:nvPr>
        </p:nvSpPr>
        <p:spPr>
          <a:xfrm>
            <a:off x="548354" y="3651830"/>
            <a:ext cx="6605867" cy="12928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1" sz="16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7" name="Google Shape;17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797876" y="1237346"/>
            <a:ext cx="5322378" cy="4556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2364" y="394982"/>
            <a:ext cx="2263551" cy="11562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oogle Shape;19;p33"/>
          <p:cNvGrpSpPr/>
          <p:nvPr/>
        </p:nvGrpSpPr>
        <p:grpSpPr>
          <a:xfrm>
            <a:off x="522222" y="6023295"/>
            <a:ext cx="11147556" cy="577081"/>
            <a:chOff x="522222" y="6098796"/>
            <a:chExt cx="11147556" cy="577081"/>
          </a:xfrm>
        </p:grpSpPr>
        <p:pic>
          <p:nvPicPr>
            <p:cNvPr id="20" name="Google Shape;20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2222" y="6189485"/>
              <a:ext cx="1910586" cy="4079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Google Shape;21;p33"/>
            <p:cNvSpPr txBox="1"/>
            <p:nvPr/>
          </p:nvSpPr>
          <p:spPr>
            <a:xfrm>
              <a:off x="2745915" y="6098796"/>
              <a:ext cx="8923863" cy="5770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50"/>
                <a:buFont typeface="Calibri"/>
                <a:buNone/>
              </a:pPr>
              <a:r>
                <a:rPr b="0" i="0" lang="en-GB" sz="105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Funded by the European Union. However, the opinions expressed are those of the author(s) alone and do not necessarily reflect the views of the European Union or the Erasmus+ National Agency (INDIRE). Neither the European Union nor the granting authority can be held responsible for them. </a:t>
              </a:r>
              <a:br>
                <a:rPr b="0" i="0" lang="en-GB" sz="105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0" i="0" lang="en-GB" sz="105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Project Number: 2025-1-IT02-KA220-ADU-000352101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4"/>
          <p:cNvSpPr txBox="1"/>
          <p:nvPr>
            <p:ph type="ctrTitle"/>
          </p:nvPr>
        </p:nvSpPr>
        <p:spPr>
          <a:xfrm>
            <a:off x="2179865" y="2774849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b="1" sz="2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4"/>
          <p:cNvSpPr/>
          <p:nvPr/>
        </p:nvSpPr>
        <p:spPr>
          <a:xfrm flipH="1">
            <a:off x="2172708" y="2774849"/>
            <a:ext cx="783942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ubtitle Content - 2col">
  <p:cSld name="Title Subtitle Content - 2col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5"/>
          <p:cNvSpPr txBox="1"/>
          <p:nvPr>
            <p:ph idx="1" type="body"/>
          </p:nvPr>
        </p:nvSpPr>
        <p:spPr>
          <a:xfrm>
            <a:off x="336000" y="1228745"/>
            <a:ext cx="11520000" cy="550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35"/>
          <p:cNvSpPr txBox="1"/>
          <p:nvPr>
            <p:ph idx="2" type="body"/>
          </p:nvPr>
        </p:nvSpPr>
        <p:spPr>
          <a:xfrm>
            <a:off x="336000" y="2019137"/>
            <a:ext cx="11520000" cy="4838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A3A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35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Text - 1col">
  <p:cSld name="Title Text - 1col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6"/>
          <p:cNvSpPr txBox="1"/>
          <p:nvPr>
            <p:ph idx="1" type="body"/>
          </p:nvPr>
        </p:nvSpPr>
        <p:spPr>
          <a:xfrm>
            <a:off x="336000" y="1147156"/>
            <a:ext cx="11520000" cy="5710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A3A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36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- 2col">
  <p:cSld name="Title Content - 2col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7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7"/>
          <p:cNvSpPr txBox="1"/>
          <p:nvPr>
            <p:ph idx="1" type="body"/>
          </p:nvPr>
        </p:nvSpPr>
        <p:spPr>
          <a:xfrm>
            <a:off x="335999" y="1263534"/>
            <a:ext cx="5672915" cy="55128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A3A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37"/>
          <p:cNvSpPr txBox="1"/>
          <p:nvPr>
            <p:ph idx="2" type="body"/>
          </p:nvPr>
        </p:nvSpPr>
        <p:spPr>
          <a:xfrm>
            <a:off x="6131377" y="1263534"/>
            <a:ext cx="5724623" cy="55128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A3A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 showMasterSp="0">
  <p:cSld name="2_Title Slide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8"/>
          <p:cNvSpPr/>
          <p:nvPr/>
        </p:nvSpPr>
        <p:spPr>
          <a:xfrm>
            <a:off x="-35052" y="-36576"/>
            <a:ext cx="12262104" cy="6931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8"/>
          <p:cNvSpPr txBox="1"/>
          <p:nvPr>
            <p:ph type="ctrTitle"/>
          </p:nvPr>
        </p:nvSpPr>
        <p:spPr>
          <a:xfrm>
            <a:off x="2179865" y="2400914"/>
            <a:ext cx="7832271" cy="1600197"/>
          </a:xfrm>
          <a:prstGeom prst="rect">
            <a:avLst/>
          </a:prstGeom>
          <a:solidFill>
            <a:schemeClr val="lt2">
              <a:alpha val="0"/>
            </a:schemeClr>
          </a:solidFill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  <a:defRPr b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ubtitle Text - 1col">
  <p:cSld name="Title Subtitle Text - 1col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9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9"/>
          <p:cNvSpPr txBox="1"/>
          <p:nvPr>
            <p:ph idx="1" type="body"/>
          </p:nvPr>
        </p:nvSpPr>
        <p:spPr>
          <a:xfrm>
            <a:off x="335999" y="1843887"/>
            <a:ext cx="5672915" cy="49324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A3A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39"/>
          <p:cNvSpPr txBox="1"/>
          <p:nvPr>
            <p:ph idx="2" type="body"/>
          </p:nvPr>
        </p:nvSpPr>
        <p:spPr>
          <a:xfrm>
            <a:off x="6131377" y="1843887"/>
            <a:ext cx="5724623" cy="49324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A3A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83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83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39"/>
          <p:cNvSpPr txBox="1"/>
          <p:nvPr>
            <p:ph idx="3" type="body"/>
          </p:nvPr>
        </p:nvSpPr>
        <p:spPr>
          <a:xfrm>
            <a:off x="336000" y="1145618"/>
            <a:ext cx="11520000" cy="550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>
            <a:alpha val="0"/>
          </a:schemeClr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2"/>
          <p:cNvSpPr/>
          <p:nvPr/>
        </p:nvSpPr>
        <p:spPr>
          <a:xfrm>
            <a:off x="0" y="0"/>
            <a:ext cx="12192000" cy="9892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" name="Google Shape;11;p32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b="0" i="0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6.png"/><Relationship Id="rId6" Type="http://schemas.openxmlformats.org/officeDocument/2006/relationships/image" Target="../media/image11.png"/><Relationship Id="rId7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14.jpg"/><Relationship Id="rId5" Type="http://schemas.openxmlformats.org/officeDocument/2006/relationships/image" Target="../media/image7.jpg"/><Relationship Id="rId6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comments" Target="../comments/comment1.xml"/><Relationship Id="rId4" Type="http://schemas.openxmlformats.org/officeDocument/2006/relationships/hyperlink" Target="https://www.bruxelles.be/aide-numerique-bruxelles" TargetMode="External"/><Relationship Id="rId5" Type="http://schemas.openxmlformats.org/officeDocument/2006/relationships/hyperlink" Target="https://digibanken.vlaanderen.be/" TargetMode="External"/><Relationship Id="rId6" Type="http://schemas.openxmlformats.org/officeDocument/2006/relationships/hyperlink" Target="https://macartonum.be/fr/" TargetMode="External"/><Relationship Id="rId7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5.png"/><Relationship Id="rId4" Type="http://schemas.openxmlformats.org/officeDocument/2006/relationships/image" Target="../media/image7.jpg"/><Relationship Id="rId5" Type="http://schemas.openxmlformats.org/officeDocument/2006/relationships/image" Target="../media/image12.png"/><Relationship Id="rId6" Type="http://schemas.openxmlformats.org/officeDocument/2006/relationships/image" Target="../media/image23.png"/><Relationship Id="rId7" Type="http://schemas.openxmlformats.org/officeDocument/2006/relationships/image" Target="../media/image18.png"/><Relationship Id="rId8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Relationship Id="rId4" Type="http://schemas.openxmlformats.org/officeDocument/2006/relationships/image" Target="../media/image1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38.png"/><Relationship Id="rId5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Relationship Id="rId4" Type="http://schemas.openxmlformats.org/officeDocument/2006/relationships/image" Target="../media/image2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Relationship Id="rId4" Type="http://schemas.openxmlformats.org/officeDocument/2006/relationships/image" Target="../media/image29.jpg"/><Relationship Id="rId5" Type="http://schemas.openxmlformats.org/officeDocument/2006/relationships/image" Target="../media/image3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2.jpg"/><Relationship Id="rId4" Type="http://schemas.openxmlformats.org/officeDocument/2006/relationships/image" Target="../media/image37.jpg"/><Relationship Id="rId5" Type="http://schemas.openxmlformats.org/officeDocument/2006/relationships/image" Target="../media/image33.jpg"/><Relationship Id="rId6" Type="http://schemas.openxmlformats.org/officeDocument/2006/relationships/image" Target="../media/image8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6.jpg"/><Relationship Id="rId4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 txBox="1"/>
          <p:nvPr>
            <p:ph type="ctrTitle"/>
          </p:nvPr>
        </p:nvSpPr>
        <p:spPr>
          <a:xfrm>
            <a:off x="522221" y="2184268"/>
            <a:ext cx="6626724" cy="1334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GB" sz="2400"/>
              <a:t>Ενότητα 2 – Ψηφιακή παιδεία για άτομα μεγαλύτερης ηλικίας</a:t>
            </a:r>
            <a:endParaRPr sz="2400"/>
          </a:p>
        </p:txBody>
      </p:sp>
      <p:sp>
        <p:nvSpPr>
          <p:cNvPr id="50" name="Google Shape;50;p1"/>
          <p:cNvSpPr txBox="1"/>
          <p:nvPr>
            <p:ph idx="1" type="subTitle"/>
          </p:nvPr>
        </p:nvSpPr>
        <p:spPr>
          <a:xfrm>
            <a:off x="548354" y="3651830"/>
            <a:ext cx="6605867" cy="12928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en-GB" sz="2000"/>
              <a:t>Εγχειρίδιο για τους εκπαιδευτές του προγράμματος LEGENDS</a:t>
            </a:r>
            <a:endParaRPr sz="2000"/>
          </a:p>
        </p:txBody>
      </p:sp>
      <p:pic>
        <p:nvPicPr>
          <p:cNvPr id="51" name="Google Shape;5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5550" y="371625"/>
            <a:ext cx="5143500" cy="78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"/>
          <p:cNvSpPr txBox="1"/>
          <p:nvPr>
            <p:ph type="ctrTitle"/>
          </p:nvPr>
        </p:nvSpPr>
        <p:spPr>
          <a:xfrm>
            <a:off x="2179865" y="2774849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lang="en-GB" sz="2800"/>
              <a:t>Δραστηριότητα γνωριμίας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lang="en-GB"/>
              <a:t>Φανταστείτε το! </a:t>
            </a:r>
            <a:r>
              <a:rPr lang="en-GB"/>
              <a:t>Δραστηριότητα γνωριμίας</a:t>
            </a:r>
            <a:endParaRPr/>
          </a:p>
        </p:txBody>
      </p:sp>
      <p:pic>
        <p:nvPicPr>
          <p:cNvPr id="62" name="Google Shape;6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9277" y="1260087"/>
            <a:ext cx="3753446" cy="507865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3"/>
          <p:cNvSpPr txBox="1"/>
          <p:nvPr/>
        </p:nvSpPr>
        <p:spPr>
          <a:xfrm>
            <a:off x="5408341" y="2163337"/>
            <a:ext cx="147196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Φωτογραφία του εκπαιδευτή εδώ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 txBox="1"/>
          <p:nvPr>
            <p:ph type="ctrTitle"/>
          </p:nvPr>
        </p:nvSpPr>
        <p:spPr>
          <a:xfrm>
            <a:off x="2179865" y="2774849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lang="en-GB" sz="2800"/>
              <a:t>Τα βασικά του Διαδικτύου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Τα βασικά του Διαδικτύου </a:t>
            </a:r>
            <a:endParaRPr/>
          </a:p>
        </p:txBody>
      </p:sp>
      <p:pic>
        <p:nvPicPr>
          <p:cNvPr id="74" name="Google Shape;7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9777" y="1418897"/>
            <a:ext cx="5236223" cy="4855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80044" y="1106858"/>
            <a:ext cx="2075956" cy="2075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87549" y="3300457"/>
            <a:ext cx="3430365" cy="1369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22062" y="4177185"/>
            <a:ext cx="1026122" cy="779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983031" y="4905209"/>
            <a:ext cx="1952791" cy="195279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" name="Google Shape;79;p5"/>
          <p:cNvCxnSpPr/>
          <p:nvPr/>
        </p:nvCxnSpPr>
        <p:spPr>
          <a:xfrm flipH="1" rot="10800000">
            <a:off x="6690280" y="1765634"/>
            <a:ext cx="1797300" cy="1133400"/>
          </a:xfrm>
          <a:prstGeom prst="curvedConnector3">
            <a:avLst>
              <a:gd fmla="val 49999" name="adj1"/>
            </a:avLst>
          </a:prstGeom>
          <a:noFill/>
          <a:ln cap="flat" cmpd="sng" w="57150">
            <a:solidFill>
              <a:schemeClr val="accent4"/>
            </a:solidFill>
            <a:prstDash val="solid"/>
            <a:miter lim="80"/>
            <a:headEnd len="sm" w="sm" type="none"/>
            <a:tailEnd len="med" w="med" type="triangle"/>
          </a:ln>
        </p:spPr>
      </p:cxnSp>
      <p:cxnSp>
        <p:nvCxnSpPr>
          <p:cNvPr id="80" name="Google Shape;80;p5"/>
          <p:cNvCxnSpPr/>
          <p:nvPr/>
        </p:nvCxnSpPr>
        <p:spPr>
          <a:xfrm>
            <a:off x="6690280" y="3058510"/>
            <a:ext cx="1434300" cy="788400"/>
          </a:xfrm>
          <a:prstGeom prst="curvedConnector3">
            <a:avLst>
              <a:gd fmla="val 49997" name="adj1"/>
            </a:avLst>
          </a:prstGeom>
          <a:noFill/>
          <a:ln cap="flat" cmpd="sng" w="57150">
            <a:solidFill>
              <a:schemeClr val="accent4"/>
            </a:solidFill>
            <a:prstDash val="solid"/>
            <a:miter lim="80"/>
            <a:headEnd len="sm" w="sm" type="none"/>
            <a:tailEnd len="med" w="med" type="triangle"/>
          </a:ln>
        </p:spPr>
      </p:cxnSp>
      <p:cxnSp>
        <p:nvCxnSpPr>
          <p:cNvPr id="81" name="Google Shape;81;p5"/>
          <p:cNvCxnSpPr/>
          <p:nvPr/>
        </p:nvCxnSpPr>
        <p:spPr>
          <a:xfrm>
            <a:off x="6810703" y="4177185"/>
            <a:ext cx="2368500" cy="1498500"/>
          </a:xfrm>
          <a:prstGeom prst="curvedConnector3">
            <a:avLst>
              <a:gd fmla="val 49997" name="adj1"/>
            </a:avLst>
          </a:prstGeom>
          <a:noFill/>
          <a:ln cap="flat" cmpd="sng" w="57150">
            <a:solidFill>
              <a:schemeClr val="accent4"/>
            </a:solidFill>
            <a:prstDash val="solid"/>
            <a:miter lim="8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"/>
          <p:cNvSpPr txBox="1"/>
          <p:nvPr>
            <p:ph type="title"/>
          </p:nvPr>
        </p:nvSpPr>
        <p:spPr>
          <a:xfrm>
            <a:off x="336000" y="81642"/>
            <a:ext cx="11520000" cy="715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Τα βασικά του Διαδικτύου </a:t>
            </a:r>
            <a:r>
              <a:rPr b="1" lang="en-GB"/>
              <a:t>– Σύνδεση στο Wi-Fi ή στα δεδομένα κινητής τηλεφωνίας</a:t>
            </a:r>
            <a:endParaRPr b="1"/>
          </a:p>
        </p:txBody>
      </p:sp>
      <p:pic>
        <p:nvPicPr>
          <p:cNvPr id="87" name="Google Shape;87;p6"/>
          <p:cNvPicPr preferRelativeResize="0"/>
          <p:nvPr/>
        </p:nvPicPr>
        <p:blipFill rotWithShape="1">
          <a:blip r:embed="rId3">
            <a:alphaModFix/>
          </a:blip>
          <a:srcRect b="0" l="0" r="0" t="5052"/>
          <a:stretch/>
        </p:blipFill>
        <p:spPr>
          <a:xfrm>
            <a:off x="9328757" y="1514971"/>
            <a:ext cx="2527243" cy="5305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6"/>
          <p:cNvPicPr preferRelativeResize="0"/>
          <p:nvPr/>
        </p:nvPicPr>
        <p:blipFill rotWithShape="1">
          <a:blip r:embed="rId4">
            <a:alphaModFix/>
          </a:blip>
          <a:srcRect b="21208" l="-1203" r="1203" t="5423"/>
          <a:stretch/>
        </p:blipFill>
        <p:spPr>
          <a:xfrm>
            <a:off x="6372211" y="1514971"/>
            <a:ext cx="2668351" cy="432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6"/>
          <p:cNvPicPr preferRelativeResize="0"/>
          <p:nvPr/>
        </p:nvPicPr>
        <p:blipFill rotWithShape="1">
          <a:blip r:embed="rId5">
            <a:alphaModFix/>
          </a:blip>
          <a:srcRect b="67272" l="0" r="0" t="0"/>
          <a:stretch/>
        </p:blipFill>
        <p:spPr>
          <a:xfrm>
            <a:off x="138798" y="1514971"/>
            <a:ext cx="2993285" cy="255135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6"/>
          <p:cNvSpPr txBox="1"/>
          <p:nvPr/>
        </p:nvSpPr>
        <p:spPr>
          <a:xfrm>
            <a:off x="1439587" y="1053306"/>
            <a:ext cx="1294907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GB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1                                          2                                        3                                          4</a:t>
            </a:r>
            <a:endParaRPr b="1" i="0" sz="2400" u="none" cap="none" strike="noStrik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1" name="Google Shape;91;p6"/>
          <p:cNvCxnSpPr/>
          <p:nvPr/>
        </p:nvCxnSpPr>
        <p:spPr>
          <a:xfrm flipH="1" rot="5400000">
            <a:off x="1870512" y="1968097"/>
            <a:ext cx="399300" cy="210300"/>
          </a:xfrm>
          <a:prstGeom prst="curvedConnector3">
            <a:avLst>
              <a:gd fmla="val -76334" name="adj1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"/>
            <a:headEnd len="sm" w="sm" type="none"/>
            <a:tailEnd len="med" w="med" type="triangle"/>
          </a:ln>
        </p:spPr>
      </p:cxnSp>
      <p:pic>
        <p:nvPicPr>
          <p:cNvPr id="92" name="Google Shape;92;p6"/>
          <p:cNvPicPr preferRelativeResize="0"/>
          <p:nvPr/>
        </p:nvPicPr>
        <p:blipFill rotWithShape="1">
          <a:blip r:embed="rId6">
            <a:alphaModFix/>
          </a:blip>
          <a:srcRect b="13563" l="0" r="0" t="11228"/>
          <a:stretch/>
        </p:blipFill>
        <p:spPr>
          <a:xfrm>
            <a:off x="3280322" y="1514971"/>
            <a:ext cx="2947792" cy="49019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" name="Google Shape;93;p6"/>
          <p:cNvCxnSpPr/>
          <p:nvPr/>
        </p:nvCxnSpPr>
        <p:spPr>
          <a:xfrm flipH="1" rot="5400000">
            <a:off x="4093614" y="2457415"/>
            <a:ext cx="399300" cy="210300"/>
          </a:xfrm>
          <a:prstGeom prst="curvedConnector3">
            <a:avLst>
              <a:gd fmla="val -68438" name="adj1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"/>
            <a:headEnd len="sm" w="sm" type="none"/>
            <a:tailEnd len="med" w="med" type="triangle"/>
          </a:ln>
        </p:spPr>
      </p:cxnSp>
      <p:cxnSp>
        <p:nvCxnSpPr>
          <p:cNvPr id="94" name="Google Shape;94;p6"/>
          <p:cNvCxnSpPr/>
          <p:nvPr/>
        </p:nvCxnSpPr>
        <p:spPr>
          <a:xfrm rot="-5400000">
            <a:off x="5138648" y="6252128"/>
            <a:ext cx="554400" cy="329700"/>
          </a:xfrm>
          <a:prstGeom prst="curvedConnector3">
            <a:avLst>
              <a:gd fmla="val 50005" name="adj1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"/>
            <a:headEnd len="sm" w="sm" type="none"/>
            <a:tailEnd len="med" w="med" type="triangle"/>
          </a:ln>
        </p:spPr>
      </p:cxnSp>
      <p:cxnSp>
        <p:nvCxnSpPr>
          <p:cNvPr id="95" name="Google Shape;95;p6"/>
          <p:cNvCxnSpPr/>
          <p:nvPr/>
        </p:nvCxnSpPr>
        <p:spPr>
          <a:xfrm flipH="1" rot="5400000">
            <a:off x="6701501" y="5899288"/>
            <a:ext cx="399300" cy="210300"/>
          </a:xfrm>
          <a:prstGeom prst="curvedConnector3">
            <a:avLst>
              <a:gd fmla="val -76334" name="adj1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"/>
            <a:headEnd len="sm" w="sm" type="none"/>
            <a:tailEnd len="med" w="med" type="triangle"/>
          </a:ln>
        </p:spPr>
      </p:cxnSp>
      <p:cxnSp>
        <p:nvCxnSpPr>
          <p:cNvPr id="96" name="Google Shape;96;p6"/>
          <p:cNvCxnSpPr/>
          <p:nvPr/>
        </p:nvCxnSpPr>
        <p:spPr>
          <a:xfrm rot="10800000">
            <a:off x="11059537" y="2228756"/>
            <a:ext cx="606900" cy="409800"/>
          </a:xfrm>
          <a:prstGeom prst="curvedConnector3">
            <a:avLst>
              <a:gd fmla="val 49995" name="adj1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"/>
            <a:headEnd len="sm" w="sm" type="none"/>
            <a:tailEnd len="med" w="med" type="triangle"/>
          </a:ln>
        </p:spPr>
      </p:cxnSp>
      <p:sp>
        <p:nvSpPr>
          <p:cNvPr id="97" name="Google Shape;97;p6"/>
          <p:cNvSpPr txBox="1"/>
          <p:nvPr/>
        </p:nvSpPr>
        <p:spPr>
          <a:xfrm>
            <a:off x="138798" y="4167830"/>
            <a:ext cx="299328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Το σύμβολο του WiFi θα εμφανιστεί στο πάνω μέρος της οθόνης σας αν είστε συνδεδεμένοι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6"/>
          <p:cNvSpPr txBox="1"/>
          <p:nvPr/>
        </p:nvSpPr>
        <p:spPr>
          <a:xfrm>
            <a:off x="6838539" y="5839254"/>
            <a:ext cx="25272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Επιλέξτε το δίκτυό σας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 txBox="1"/>
          <p:nvPr/>
        </p:nvSpPr>
        <p:spPr>
          <a:xfrm>
            <a:off x="9525959" y="2788489"/>
            <a:ext cx="25272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Εισάγετε τον κωδικό πρόσβασής σας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Τα βασικά του Διαδικτύου </a:t>
            </a:r>
            <a:r>
              <a:rPr b="1" lang="en-GB"/>
              <a:t>– Τοπικοί ψηφιακοί πόροι</a:t>
            </a:r>
            <a:endParaRPr b="1"/>
          </a:p>
        </p:txBody>
      </p:sp>
      <p:sp>
        <p:nvSpPr>
          <p:cNvPr id="105" name="Google Shape;105;p7"/>
          <p:cNvSpPr txBox="1"/>
          <p:nvPr>
            <p:ph idx="1" type="body"/>
          </p:nvPr>
        </p:nvSpPr>
        <p:spPr>
          <a:xfrm>
            <a:off x="336000" y="1228745"/>
            <a:ext cx="11520000" cy="550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</a:pPr>
            <a:r>
              <a:rPr lang="en-GB" sz="2400"/>
              <a:t>Χρειάζεστε πρακτική βοήθεια ή καθοδήγηση σχετικά με την ψηφιακή τεχνολογία;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</a:pPr>
            <a:r>
              <a:rPr lang="en-GB" sz="2400"/>
              <a:t>Ακολουθούν τα υπάρχοντα κέντρα ψηφιακής υποστήριξης στο Βέλγιο:  </a:t>
            </a:r>
            <a:endParaRPr sz="2400"/>
          </a:p>
        </p:txBody>
      </p:sp>
      <p:sp>
        <p:nvSpPr>
          <p:cNvPr id="106" name="Google Shape;106;p7"/>
          <p:cNvSpPr txBox="1"/>
          <p:nvPr>
            <p:ph idx="2" type="body"/>
          </p:nvPr>
        </p:nvSpPr>
        <p:spPr>
          <a:xfrm>
            <a:off x="1513324" y="2019137"/>
            <a:ext cx="9417435" cy="4952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</a:pPr>
            <a:r>
              <a:rPr b="1" lang="en-GB" sz="2000">
                <a:solidFill>
                  <a:schemeClr val="accent1"/>
                </a:solidFill>
              </a:rPr>
              <a:t>Βρυξέλλες </a:t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8B6"/>
              </a:buClr>
              <a:buSzPts val="2400"/>
              <a:buNone/>
            </a:pPr>
            <a:r>
              <a:rPr lang="en-GB" sz="2000" u="sng">
                <a:solidFill>
                  <a:srgbClr val="0078B6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Espaces Publics Numériques </a:t>
            </a:r>
            <a:r>
              <a:rPr lang="en-GB" sz="2000"/>
              <a:t>– Δωρεάν πρόσβαση σε υπολογιστές, εκπαιδευτικά προγράμματα και ψηφιακή βοήθεια</a:t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2400"/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</a:pPr>
            <a:r>
              <a:rPr b="1" lang="en-GB" sz="2000">
                <a:solidFill>
                  <a:schemeClr val="accent1"/>
                </a:solidFill>
              </a:rPr>
              <a:t>Φλάνδρα</a:t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2400"/>
              <a:buNone/>
            </a:pPr>
            <a:r>
              <a:rPr lang="en-GB" sz="2000" u="sng">
                <a:solidFill>
                  <a:schemeClr val="hlink"/>
                </a:solidFill>
                <a:hlinkClick r:id="rId5"/>
              </a:rPr>
              <a:t>Digibanks </a:t>
            </a:r>
            <a:r>
              <a:rPr lang="en-GB" sz="2000"/>
              <a:t>– Δωρεάν πρόσβαση σε υπολογιστές, δυνατότητα δανεισμού ψηφιακών συσκευών, εκπαιδευτικά προγράμματα και ψηφιακή βοήθεια</a:t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2400"/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</a:pPr>
            <a:r>
              <a:rPr b="1" lang="en-GB" sz="2000">
                <a:solidFill>
                  <a:schemeClr val="accent1"/>
                </a:solidFill>
              </a:rPr>
              <a:t>Βαλλωνία</a:t>
            </a:r>
            <a:endParaRPr b="1" sz="2000">
              <a:solidFill>
                <a:schemeClr val="accent1"/>
              </a:solidFill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2400"/>
              <a:buNone/>
            </a:pPr>
            <a:r>
              <a:rPr lang="en-GB" sz="2000" u="sng">
                <a:solidFill>
                  <a:schemeClr val="hlink"/>
                </a:solidFill>
                <a:hlinkClick r:id="rId6"/>
              </a:rPr>
              <a:t>Ψηφιακά Κέντρα </a:t>
            </a:r>
            <a:r>
              <a:rPr lang="en-GB" sz="2000"/>
              <a:t>– Δωρεάν πρόσβαση σε υπολογιστές, δυνατότητα δανεισμού ψηφιακών συσκευών, εκπαιδευτικά προγράμματα, βοήθεια με τις ηλεκτρονικές διοικητικές διαδικασίες και ψηφιακή υποστήριξη</a:t>
            </a:r>
            <a:endParaRPr sz="2000"/>
          </a:p>
        </p:txBody>
      </p:sp>
      <p:sp>
        <p:nvSpPr>
          <p:cNvPr id="107" name="Google Shape;107;p7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7"/>
          <p:cNvPicPr preferRelativeResize="0"/>
          <p:nvPr/>
        </p:nvPicPr>
        <p:blipFill rotWithShape="1">
          <a:blip r:embed="rId7">
            <a:alphaModFix/>
          </a:blip>
          <a:srcRect b="39004" l="0" r="32760" t="0"/>
          <a:stretch/>
        </p:blipFill>
        <p:spPr>
          <a:xfrm>
            <a:off x="718991" y="2019137"/>
            <a:ext cx="542250" cy="757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7"/>
          <p:cNvPicPr preferRelativeResize="0"/>
          <p:nvPr/>
        </p:nvPicPr>
        <p:blipFill rotWithShape="1">
          <a:blip r:embed="rId7">
            <a:alphaModFix/>
          </a:blip>
          <a:srcRect b="39004" l="0" r="32760" t="0"/>
          <a:stretch/>
        </p:blipFill>
        <p:spPr>
          <a:xfrm>
            <a:off x="718991" y="3701888"/>
            <a:ext cx="542250" cy="757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7"/>
          <p:cNvPicPr preferRelativeResize="0"/>
          <p:nvPr/>
        </p:nvPicPr>
        <p:blipFill rotWithShape="1">
          <a:blip r:embed="rId7">
            <a:alphaModFix/>
          </a:blip>
          <a:srcRect b="39004" l="0" r="32760" t="0"/>
          <a:stretch/>
        </p:blipFill>
        <p:spPr>
          <a:xfrm>
            <a:off x="718991" y="5384639"/>
            <a:ext cx="542250" cy="757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"/>
          <p:cNvSpPr txBox="1"/>
          <p:nvPr>
            <p:ph type="ctrTitle"/>
          </p:nvPr>
        </p:nvSpPr>
        <p:spPr>
          <a:xfrm>
            <a:off x="2179865" y="2774849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lang="en-GB" sz="2800"/>
              <a:t>Χρήση εφαρμογών επικοινωνίας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"/>
          <p:cNvSpPr/>
          <p:nvPr/>
        </p:nvSpPr>
        <p:spPr>
          <a:xfrm>
            <a:off x="6281343" y="1265337"/>
            <a:ext cx="4795229" cy="730895"/>
          </a:xfrm>
          <a:prstGeom prst="roundRect">
            <a:avLst>
              <a:gd fmla="val 16667" name="adj"/>
            </a:avLst>
          </a:prstGeom>
          <a:solidFill>
            <a:srgbClr val="E2F2D9"/>
          </a:solidFill>
          <a:ln cap="flat" cmpd="sng" w="12700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9"/>
          <p:cNvSpPr/>
          <p:nvPr/>
        </p:nvSpPr>
        <p:spPr>
          <a:xfrm>
            <a:off x="1776248" y="1269319"/>
            <a:ext cx="966952" cy="538460"/>
          </a:xfrm>
          <a:prstGeom prst="roundRect">
            <a:avLst>
              <a:gd fmla="val 16667" name="adj"/>
            </a:avLst>
          </a:prstGeom>
          <a:solidFill>
            <a:srgbClr val="E2F2D9"/>
          </a:solidFill>
          <a:ln cap="flat" cmpd="sng" w="12700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9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Χρήση εφαρμογών επικοινωνίας – </a:t>
            </a:r>
            <a:r>
              <a:rPr b="1" lang="en-GB"/>
              <a:t>Τύποι μηνυμάτων</a:t>
            </a:r>
            <a:endParaRPr b="1"/>
          </a:p>
        </p:txBody>
      </p:sp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7557" y="2011089"/>
            <a:ext cx="3517299" cy="28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9"/>
          <p:cNvSpPr txBox="1"/>
          <p:nvPr/>
        </p:nvSpPr>
        <p:spPr>
          <a:xfrm>
            <a:off x="1874678" y="1307716"/>
            <a:ext cx="791528" cy="461665"/>
          </a:xfrm>
          <a:prstGeom prst="rect">
            <a:avLst/>
          </a:prstGeom>
          <a:noFill/>
          <a:ln cap="flat" cmpd="sng" w="9525">
            <a:solidFill>
              <a:srgbClr val="E2F2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SMS</a:t>
            </a: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9"/>
          <p:cNvSpPr/>
          <p:nvPr/>
        </p:nvSpPr>
        <p:spPr>
          <a:xfrm>
            <a:off x="336000" y="5575709"/>
            <a:ext cx="252249" cy="662152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9"/>
          <p:cNvPicPr preferRelativeResize="0"/>
          <p:nvPr/>
        </p:nvPicPr>
        <p:blipFill rotWithShape="1">
          <a:blip r:embed="rId4">
            <a:alphaModFix/>
          </a:blip>
          <a:srcRect b="94128" l="0" r="0" t="0"/>
          <a:stretch/>
        </p:blipFill>
        <p:spPr>
          <a:xfrm>
            <a:off x="773799" y="4903106"/>
            <a:ext cx="2993285" cy="457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8" name="Google Shape;128;p9"/>
          <p:cNvCxnSpPr/>
          <p:nvPr/>
        </p:nvCxnSpPr>
        <p:spPr>
          <a:xfrm>
            <a:off x="2837792" y="5239407"/>
            <a:ext cx="28378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"/>
            <a:headEnd len="sm" w="sm" type="none"/>
            <a:tailEnd len="sm" w="sm" type="none"/>
          </a:ln>
        </p:spPr>
      </p:cxnSp>
      <p:cxnSp>
        <p:nvCxnSpPr>
          <p:cNvPr id="129" name="Google Shape;129;p9"/>
          <p:cNvCxnSpPr/>
          <p:nvPr/>
        </p:nvCxnSpPr>
        <p:spPr>
          <a:xfrm rot="-5400000">
            <a:off x="2824683" y="5420810"/>
            <a:ext cx="309900" cy="12600"/>
          </a:xfrm>
          <a:prstGeom prst="curvedConnector3">
            <a:avLst>
              <a:gd fmla="val 50020" name="adj1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"/>
            <a:headEnd len="sm" w="sm" type="none"/>
            <a:tailEnd len="med" w="med" type="triangle"/>
          </a:ln>
        </p:spPr>
      </p:cxnSp>
      <p:sp>
        <p:nvSpPr>
          <p:cNvPr id="130" name="Google Shape;130;p9"/>
          <p:cNvSpPr txBox="1"/>
          <p:nvPr/>
        </p:nvSpPr>
        <p:spPr>
          <a:xfrm>
            <a:off x="773799" y="5575709"/>
            <a:ext cx="299328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Δεν απαιτείται σύνδεση στο διαδίκτυο, χρησιμοποιεί το δίκτυο κινητής τηλεφωνίας της συνδρομής σας</a:t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1" name="Google Shape;131;p9"/>
          <p:cNvCxnSpPr/>
          <p:nvPr/>
        </p:nvCxnSpPr>
        <p:spPr>
          <a:xfrm>
            <a:off x="4845269" y="1307716"/>
            <a:ext cx="0" cy="4729658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</p:cxnSp>
      <p:pic>
        <p:nvPicPr>
          <p:cNvPr id="132" name="Google Shape;13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47412" y="2011089"/>
            <a:ext cx="2072890" cy="2072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38362" y="2206937"/>
            <a:ext cx="1681193" cy="1681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73492" y="2239166"/>
            <a:ext cx="1682508" cy="1681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9"/>
          <p:cNvPicPr preferRelativeResize="0"/>
          <p:nvPr/>
        </p:nvPicPr>
        <p:blipFill rotWithShape="1">
          <a:blip r:embed="rId8">
            <a:alphaModFix/>
          </a:blip>
          <a:srcRect b="94128" l="0" r="0" t="0"/>
          <a:stretch/>
        </p:blipFill>
        <p:spPr>
          <a:xfrm>
            <a:off x="6882128" y="4256720"/>
            <a:ext cx="3593660" cy="457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6" name="Google Shape;136;p9"/>
          <p:cNvCxnSpPr/>
          <p:nvPr/>
        </p:nvCxnSpPr>
        <p:spPr>
          <a:xfrm>
            <a:off x="8970578" y="4614041"/>
            <a:ext cx="28378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"/>
            <a:headEnd len="sm" w="sm" type="none"/>
            <a:tailEnd len="sm" w="sm" type="none"/>
          </a:ln>
        </p:spPr>
      </p:cxnSp>
      <p:cxnSp>
        <p:nvCxnSpPr>
          <p:cNvPr id="137" name="Google Shape;137;p9"/>
          <p:cNvCxnSpPr/>
          <p:nvPr/>
        </p:nvCxnSpPr>
        <p:spPr>
          <a:xfrm rot="-5400000">
            <a:off x="8951119" y="4822245"/>
            <a:ext cx="309900" cy="12600"/>
          </a:xfrm>
          <a:prstGeom prst="curvedConnector3">
            <a:avLst>
              <a:gd fmla="val 63587" name="adj1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"/>
            <a:headEnd len="sm" w="sm" type="none"/>
            <a:tailEnd len="med" w="med" type="triangle"/>
          </a:ln>
        </p:spPr>
      </p:cxnSp>
      <p:sp>
        <p:nvSpPr>
          <p:cNvPr id="138" name="Google Shape;138;p9"/>
          <p:cNvSpPr txBox="1"/>
          <p:nvPr/>
        </p:nvSpPr>
        <p:spPr>
          <a:xfrm>
            <a:off x="7084853" y="1401740"/>
            <a:ext cx="3330899" cy="461665"/>
          </a:xfrm>
          <a:prstGeom prst="rect">
            <a:avLst/>
          </a:prstGeom>
          <a:noFill/>
          <a:ln cap="flat" cmpd="sng" w="9525">
            <a:solidFill>
              <a:srgbClr val="E2F2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Άλλες εφαρμογές κοινωνικής δικτύωσης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9"/>
          <p:cNvSpPr txBox="1"/>
          <p:nvPr/>
        </p:nvSpPr>
        <p:spPr>
          <a:xfrm>
            <a:off x="6281343" y="5042920"/>
            <a:ext cx="527139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Απαιτείται σύνδεση στο διαδίκτυο, χρησιμοποιεί WiFi ή δεδομένα κινητής τηλεφωνίας (4G/5G)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για να λειτουργήσει</a:t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9"/>
          <p:cNvSpPr/>
          <p:nvPr/>
        </p:nvSpPr>
        <p:spPr>
          <a:xfrm>
            <a:off x="5804273" y="5006854"/>
            <a:ext cx="347894" cy="473715"/>
          </a:xfrm>
          <a:prstGeom prst="mathPlus">
            <a:avLst>
              <a:gd fmla="val 23520" name="adj1"/>
            </a:avLst>
          </a:prstGeom>
          <a:solidFill>
            <a:schemeClr val="accent4"/>
          </a:solidFill>
          <a:ln cap="flat" cmpd="sng" w="12700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Χρήση εφαρμογών επικοινωνίας – </a:t>
            </a:r>
            <a:r>
              <a:rPr b="1" lang="en-GB"/>
              <a:t>Τρεις εφαρμογές επικοινωνίας</a:t>
            </a:r>
            <a:endParaRPr/>
          </a:p>
        </p:txBody>
      </p:sp>
      <p:pic>
        <p:nvPicPr>
          <p:cNvPr id="146" name="Google Shape;14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2555" y="1277993"/>
            <a:ext cx="2151007" cy="2151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5403" y="1512899"/>
            <a:ext cx="1681193" cy="1681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06237" y="1512899"/>
            <a:ext cx="1682508" cy="1681193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0"/>
          <p:cNvSpPr txBox="1"/>
          <p:nvPr/>
        </p:nvSpPr>
        <p:spPr>
          <a:xfrm>
            <a:off x="1346717" y="3429000"/>
            <a:ext cx="130119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WhatsApp</a:t>
            </a:r>
            <a:endParaRPr b="1" i="0" sz="20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0"/>
          <p:cNvSpPr txBox="1"/>
          <p:nvPr/>
        </p:nvSpPr>
        <p:spPr>
          <a:xfrm>
            <a:off x="9649699" y="3463854"/>
            <a:ext cx="119558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Facebook</a:t>
            </a:r>
            <a:endParaRPr b="1" i="0" sz="20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0"/>
          <p:cNvSpPr txBox="1"/>
          <p:nvPr/>
        </p:nvSpPr>
        <p:spPr>
          <a:xfrm>
            <a:off x="5472975" y="3429000"/>
            <a:ext cx="124604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Instagram</a:t>
            </a:r>
            <a:endParaRPr b="1" i="0" sz="20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0"/>
          <p:cNvSpPr txBox="1"/>
          <p:nvPr/>
        </p:nvSpPr>
        <p:spPr>
          <a:xfrm>
            <a:off x="369308" y="4115673"/>
            <a:ext cx="325600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Το WhatsApp </a:t>
            </a: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είναι μια ευρέως χρησιμοποιούμενη εφαρμογή επικοινωνίας για να διατηρείτε επαφή με την οικογένεια, τους φίλους και τους συνομηλίκους σας.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 txBox="1"/>
          <p:nvPr/>
        </p:nvSpPr>
        <p:spPr>
          <a:xfrm>
            <a:off x="4494397" y="4115673"/>
            <a:ext cx="3256007" cy="2585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Το Instagram </a:t>
            </a: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είναι περισσότερο προσανατολισμένο στο περιεχόμενο, για την κοινή χρήση φωτογραφιών και βίντεο με τους ακόλουθούς σας. Έχει γίνει ένας ιδιαίτερα δημοφιλής τρόπος για να συνδεθείτε με εταιρείες, διασημότητες και φίλους.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0"/>
          <p:cNvSpPr txBox="1"/>
          <p:nvPr/>
        </p:nvSpPr>
        <p:spPr>
          <a:xfrm>
            <a:off x="8619487" y="4115673"/>
            <a:ext cx="3256007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Το Facebook </a:t>
            </a: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χρησιμοποιείται για να επικοινωνείτε με φίλους, να μοιράζεστε ενημερώσεις και να συμμετέχετε σε ομάδες. Ο κύριος στόχος του είναι η δημιουργία και η διατήρηση κοινωνικών σχέσεων και κοινοτήτων.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5" name="Google Shape;155;p10"/>
          <p:cNvCxnSpPr/>
          <p:nvPr/>
        </p:nvCxnSpPr>
        <p:spPr>
          <a:xfrm>
            <a:off x="3930869" y="1464281"/>
            <a:ext cx="0" cy="4729658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</p:cxnSp>
      <p:cxnSp>
        <p:nvCxnSpPr>
          <p:cNvPr id="156" name="Google Shape;156;p10"/>
          <p:cNvCxnSpPr/>
          <p:nvPr/>
        </p:nvCxnSpPr>
        <p:spPr>
          <a:xfrm>
            <a:off x="8164615" y="1499135"/>
            <a:ext cx="0" cy="4729658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Χρήση εφαρμογών επικοινωνίας – </a:t>
            </a:r>
            <a:r>
              <a:rPr b="1" lang="en-GB"/>
              <a:t>Βασικές λειτουργίες ανταλλαγής μηνυμάτων</a:t>
            </a:r>
            <a:endParaRPr/>
          </a:p>
        </p:txBody>
      </p:sp>
      <p:pic>
        <p:nvPicPr>
          <p:cNvPr id="162" name="Google Shape;162;p11"/>
          <p:cNvPicPr preferRelativeResize="0"/>
          <p:nvPr/>
        </p:nvPicPr>
        <p:blipFill rotWithShape="1">
          <a:blip r:embed="rId3">
            <a:alphaModFix/>
          </a:blip>
          <a:srcRect b="0" l="0" r="0" t="63360"/>
          <a:stretch/>
        </p:blipFill>
        <p:spPr>
          <a:xfrm>
            <a:off x="7576904" y="1433019"/>
            <a:ext cx="3101608" cy="2512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1"/>
          <p:cNvPicPr preferRelativeResize="0"/>
          <p:nvPr/>
        </p:nvPicPr>
        <p:blipFill rotWithShape="1">
          <a:blip r:embed="rId4">
            <a:alphaModFix/>
          </a:blip>
          <a:srcRect b="0" l="0" r="0" t="55326"/>
          <a:stretch/>
        </p:blipFill>
        <p:spPr>
          <a:xfrm>
            <a:off x="2117305" y="3034006"/>
            <a:ext cx="3101608" cy="3063766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1"/>
          <p:cNvSpPr txBox="1"/>
          <p:nvPr/>
        </p:nvSpPr>
        <p:spPr>
          <a:xfrm>
            <a:off x="335999" y="1228745"/>
            <a:ext cx="6228923" cy="550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None/>
            </a:pPr>
            <a:r>
              <a:rPr b="1" i="0" lang="en-GB" sz="2400" u="sng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Κοινά χαρακτηριστικά όλων των εφαρμογών επικοινωνίας</a:t>
            </a:r>
            <a:endParaRPr b="1" i="0" sz="2400" u="sng" cap="none" strike="noStrik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1"/>
          <p:cNvSpPr/>
          <p:nvPr/>
        </p:nvSpPr>
        <p:spPr>
          <a:xfrm flipH="1">
            <a:off x="4861561" y="3550853"/>
            <a:ext cx="578069" cy="388883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cmpd="sng" w="12700">
            <a:solidFill>
              <a:srgbClr val="201A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1"/>
          <p:cNvSpPr/>
          <p:nvPr/>
        </p:nvSpPr>
        <p:spPr>
          <a:xfrm rot="4989023">
            <a:off x="733810" y="3966747"/>
            <a:ext cx="1106442" cy="744422"/>
          </a:xfrm>
          <a:prstGeom prst="curvedUpArrow">
            <a:avLst>
              <a:gd fmla="val 13764" name="adj1"/>
              <a:gd fmla="val 43672" name="adj2"/>
              <a:gd fmla="val 38514" name="adj3"/>
            </a:avLst>
          </a:prstGeom>
          <a:solidFill>
            <a:schemeClr val="accent1"/>
          </a:solidFill>
          <a:ln cap="flat" cmpd="sng" w="12700">
            <a:solidFill>
              <a:srgbClr val="201A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1"/>
          <p:cNvSpPr/>
          <p:nvPr/>
        </p:nvSpPr>
        <p:spPr>
          <a:xfrm>
            <a:off x="4478463" y="2560076"/>
            <a:ext cx="136634" cy="55086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201A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1"/>
          <p:cNvSpPr txBox="1"/>
          <p:nvPr/>
        </p:nvSpPr>
        <p:spPr>
          <a:xfrm>
            <a:off x="115860" y="3059666"/>
            <a:ext cx="200144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Πληκτρολογήστε το μήνυμά σας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1"/>
          <p:cNvSpPr txBox="1"/>
          <p:nvPr/>
        </p:nvSpPr>
        <p:spPr>
          <a:xfrm>
            <a:off x="5398119" y="3344179"/>
            <a:ext cx="2144178" cy="1477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Κρατήστε πατημένο αυτό το κουμπί                 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 πατημένο για να στείλετε ένα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 φωνητικό μήνυμα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1"/>
          <p:cNvSpPr txBox="1"/>
          <p:nvPr/>
        </p:nvSpPr>
        <p:spPr>
          <a:xfrm>
            <a:off x="3904592" y="2154843"/>
            <a:ext cx="26603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Αποστολή φωτογραφίας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1"/>
          <p:cNvSpPr txBox="1"/>
          <p:nvPr/>
        </p:nvSpPr>
        <p:spPr>
          <a:xfrm>
            <a:off x="9410958" y="3965724"/>
            <a:ext cx="259185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Κάντε κλικ σε αυτό το κουμπί για να στείλετε έγγραφα, φωτογραφίες, επαφές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1"/>
          <p:cNvSpPr/>
          <p:nvPr/>
        </p:nvSpPr>
        <p:spPr>
          <a:xfrm flipH="1" rot="5400000">
            <a:off x="8791377" y="3724553"/>
            <a:ext cx="672662" cy="403744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cmpd="sng" w="12700">
            <a:solidFill>
              <a:srgbClr val="201A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"/>
          <p:cNvSpPr txBox="1"/>
          <p:nvPr>
            <p:ph type="ctrTitle"/>
          </p:nvPr>
        </p:nvSpPr>
        <p:spPr>
          <a:xfrm>
            <a:off x="2179865" y="2774849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lang="en-GB" sz="2800"/>
              <a:t>Ψηφιακή ασφάλεια και προστασία της ιδιωτικής ζωής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"/>
          <p:cNvSpPr/>
          <p:nvPr/>
        </p:nvSpPr>
        <p:spPr>
          <a:xfrm rot="-1421996">
            <a:off x="4073740" y="3593327"/>
            <a:ext cx="998482" cy="2100555"/>
          </a:xfrm>
          <a:prstGeom prst="curvedRightArrow">
            <a:avLst>
              <a:gd fmla="val 16926" name="adj1"/>
              <a:gd fmla="val 41746" name="adj2"/>
              <a:gd fmla="val 25629" name="adj3"/>
            </a:avLst>
          </a:prstGeom>
          <a:solidFill>
            <a:schemeClr val="accent1"/>
          </a:solidFill>
          <a:ln cap="flat" cmpd="sng" w="12700">
            <a:solidFill>
              <a:srgbClr val="201A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3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Ψηφιακή ασφάλεια και προστασία της ιδιωτικής ζωής – </a:t>
            </a:r>
            <a:r>
              <a:rPr b="1" lang="en-GB"/>
              <a:t>Τι είναι το ψηφιακό αποτύπωμα;</a:t>
            </a:r>
            <a:endParaRPr b="1"/>
          </a:p>
        </p:txBody>
      </p:sp>
      <p:sp>
        <p:nvSpPr>
          <p:cNvPr id="184" name="Google Shape;184;p13"/>
          <p:cNvSpPr/>
          <p:nvPr/>
        </p:nvSpPr>
        <p:spPr>
          <a:xfrm>
            <a:off x="871257" y="1783311"/>
            <a:ext cx="6404967" cy="1791074"/>
          </a:xfrm>
          <a:prstGeom prst="roundRect">
            <a:avLst>
              <a:gd fmla="val 16667" name="adj"/>
            </a:avLst>
          </a:prstGeom>
          <a:solidFill>
            <a:srgbClr val="E2F2D9"/>
          </a:solidFill>
          <a:ln cap="flat" cmpd="sng" w="12700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E2F2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3"/>
          <p:cNvSpPr txBox="1"/>
          <p:nvPr/>
        </p:nvSpPr>
        <p:spPr>
          <a:xfrm>
            <a:off x="1015063" y="1969304"/>
            <a:ext cx="6117354" cy="15465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Το ψηφιακό αποτύπωμα </a:t>
            </a:r>
            <a:r>
              <a:rPr b="0" i="0" lang="en-GB" sz="2000" u="none" cap="none" strike="noStrike">
                <a:solidFill>
                  <a:srgbClr val="3A3A38"/>
                </a:solidFill>
                <a:latin typeface="Calibri"/>
                <a:ea typeface="Calibri"/>
                <a:cs typeface="Calibri"/>
                <a:sym typeface="Calibri"/>
              </a:rPr>
              <a:t>είναι όλες οι πληροφορίες που αφορούν εσάς και υπάρχουν στο διαδίκτυο ως αποτέλεσμα των δραστηριοτήτων σας στο διαδίκτυο.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rgbClr val="3A3A38"/>
                </a:solidFill>
                <a:latin typeface="Calibri"/>
                <a:ea typeface="Calibri"/>
                <a:cs typeface="Calibri"/>
                <a:sym typeface="Calibri"/>
              </a:rPr>
              <a:t>Είναι το ίχνος που αφήνετε κάθε φορά που χρησιμοποιείτε το Διαδίκτυο.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3A3A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3"/>
          <p:cNvSpPr/>
          <p:nvPr/>
        </p:nvSpPr>
        <p:spPr>
          <a:xfrm>
            <a:off x="5499641" y="4438392"/>
            <a:ext cx="5998676" cy="2035559"/>
          </a:xfrm>
          <a:prstGeom prst="roundRect">
            <a:avLst>
              <a:gd fmla="val 16667" name="adj"/>
            </a:avLst>
          </a:prstGeom>
          <a:solidFill>
            <a:srgbClr val="D8D4ED"/>
          </a:solidFill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E2F2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3"/>
          <p:cNvSpPr txBox="1"/>
          <p:nvPr/>
        </p:nvSpPr>
        <p:spPr>
          <a:xfrm>
            <a:off x="5801852" y="4736856"/>
            <a:ext cx="5394254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Κάθε φορά που χρησιμοποιείτε το Διαδίκτυο, δημιουργούνται μικρά κομμάτια πληροφοριών, τα οποία ονομάζονται </a:t>
            </a:r>
            <a:r>
              <a:rPr b="1" i="0" lang="en-GB" sz="2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δεδομένα</a:t>
            </a:r>
            <a: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br>
              <a:rPr b="0" i="0" lang="en-GB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GB" sz="2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Όλα αυτά τα στοιχεία μαζί αποτελούν το ψηφιακό σας αποτύπωμα.</a:t>
            </a:r>
            <a:endParaRPr b="1" i="0" sz="20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38599" y="1616258"/>
            <a:ext cx="2938338" cy="1958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4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Ψηφιακή ασφάλεια και προστασία της ιδιωτικής ζωής – </a:t>
            </a:r>
            <a:r>
              <a:rPr b="1" lang="en-GB"/>
              <a:t>Τι είναι το ψηφιακό αποτύπωμα;</a:t>
            </a:r>
            <a:endParaRPr b="1"/>
          </a:p>
        </p:txBody>
      </p:sp>
      <p:sp>
        <p:nvSpPr>
          <p:cNvPr id="194" name="Google Shape;194;p14"/>
          <p:cNvSpPr/>
          <p:nvPr/>
        </p:nvSpPr>
        <p:spPr>
          <a:xfrm>
            <a:off x="1884486" y="1475116"/>
            <a:ext cx="3431538" cy="942087"/>
          </a:xfrm>
          <a:prstGeom prst="roundRect">
            <a:avLst>
              <a:gd fmla="val 16667" name="adj"/>
            </a:avLst>
          </a:prstGeom>
          <a:solidFill>
            <a:srgbClr val="E2F2D9"/>
          </a:solidFill>
          <a:ln cap="flat" cmpd="sng" w="12700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E2F2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4"/>
          <p:cNvSpPr txBox="1"/>
          <p:nvPr/>
        </p:nvSpPr>
        <p:spPr>
          <a:xfrm>
            <a:off x="2072210" y="1684248"/>
            <a:ext cx="3109390" cy="502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Ψηφιακό αποτύπωμα</a:t>
            </a:r>
            <a:endParaRPr b="0" i="0" sz="2400" u="none" cap="none" strike="noStrike">
              <a:solidFill>
                <a:srgbClr val="3A3A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4"/>
          <p:cNvSpPr/>
          <p:nvPr/>
        </p:nvSpPr>
        <p:spPr>
          <a:xfrm>
            <a:off x="3329027" y="2627347"/>
            <a:ext cx="183525" cy="1617954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201A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4"/>
          <p:cNvSpPr/>
          <p:nvPr/>
        </p:nvSpPr>
        <p:spPr>
          <a:xfrm rot="-5400000">
            <a:off x="6948291" y="864258"/>
            <a:ext cx="190654" cy="2245857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201A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4"/>
          <p:cNvSpPr txBox="1"/>
          <p:nvPr/>
        </p:nvSpPr>
        <p:spPr>
          <a:xfrm>
            <a:off x="2974278" y="4444203"/>
            <a:ext cx="114661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Ενεργό</a:t>
            </a:r>
            <a:endParaRPr b="1" i="0" sz="20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4"/>
          <p:cNvSpPr txBox="1"/>
          <p:nvPr/>
        </p:nvSpPr>
        <p:spPr>
          <a:xfrm>
            <a:off x="6553697" y="2118309"/>
            <a:ext cx="141048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Παθητικό</a:t>
            </a:r>
            <a:endParaRPr b="1" i="0" sz="20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569" y="2921620"/>
            <a:ext cx="1952791" cy="195279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4"/>
          <p:cNvSpPr txBox="1"/>
          <p:nvPr/>
        </p:nvSpPr>
        <p:spPr>
          <a:xfrm>
            <a:off x="1346082" y="5043215"/>
            <a:ext cx="409734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Δημοσίευση φωτογραφιών στα μέσα κοινωνικής δικτύωσης, συγγραφή σχολίων σε ιστότοπους, αποστολή email</a:t>
            </a:r>
            <a:endParaRPr b="0" i="0" sz="20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71211" y="989215"/>
            <a:ext cx="3365886" cy="3210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8092850" y="2594654"/>
            <a:ext cx="1156354" cy="653932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4"/>
          <p:cNvSpPr txBox="1"/>
          <p:nvPr/>
        </p:nvSpPr>
        <p:spPr>
          <a:xfrm>
            <a:off x="6138492" y="4382648"/>
            <a:ext cx="590636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Παράδειγμα 1: </a:t>
            </a:r>
            <a:r>
              <a:rPr b="0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αν επισκεφθείτε τον ιστότοπο ενός διαδικτυακού περιοδικού, τα cookies θα επιτρέψουν στο περιοδικό να δει ποιο άρθρο διαβάσατε – αυτό βοηθά τον ιστότοπο να σας προτείνει παρόμοια άρθρα την επόμενη φορά.</a:t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4"/>
          <p:cNvSpPr txBox="1"/>
          <p:nvPr/>
        </p:nvSpPr>
        <p:spPr>
          <a:xfrm>
            <a:off x="6096000" y="5721549"/>
            <a:ext cx="594885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Παράδειγμα 2: </a:t>
            </a:r>
            <a:r>
              <a:rPr b="0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αν κάνετε αναζήτηση στο Google για μια μάρκα ρούχων, τα cookies μπορούν να το απομνημονεύσουν και ενδέχεται να αρχίσετε να βλέπετε διαφημίσεις για αυτή τη μάρκα σε άλλους ιστότοπους.</a:t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6" name="Google Shape;206;p14"/>
          <p:cNvCxnSpPr/>
          <p:nvPr/>
        </p:nvCxnSpPr>
        <p:spPr>
          <a:xfrm flipH="1">
            <a:off x="5919920" y="2518419"/>
            <a:ext cx="769" cy="4047274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"/>
          <p:cNvSpPr/>
          <p:nvPr/>
        </p:nvSpPr>
        <p:spPr>
          <a:xfrm>
            <a:off x="257940" y="1215483"/>
            <a:ext cx="11432121" cy="1687169"/>
          </a:xfrm>
          <a:prstGeom prst="roundRect">
            <a:avLst>
              <a:gd fmla="val 16667" name="adj"/>
            </a:avLst>
          </a:prstGeom>
          <a:solidFill>
            <a:srgbClr val="D8D4ED"/>
          </a:solidFill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5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Ψηφιακή ασφάλεια και προστασία της ιδιωτικής ζωής – </a:t>
            </a:r>
            <a:r>
              <a:rPr b="1" lang="en-GB"/>
              <a:t>Ευαισθητοποίηση σχετικά με την προστασία της ιδιωτικής ζωής</a:t>
            </a:r>
            <a:endParaRPr/>
          </a:p>
        </p:txBody>
      </p:sp>
      <p:sp>
        <p:nvSpPr>
          <p:cNvPr id="213" name="Google Shape;213;p15"/>
          <p:cNvSpPr txBox="1"/>
          <p:nvPr>
            <p:ph idx="1" type="body"/>
          </p:nvPr>
        </p:nvSpPr>
        <p:spPr>
          <a:xfrm>
            <a:off x="501939" y="1421986"/>
            <a:ext cx="11006120" cy="1276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A38"/>
              </a:buClr>
              <a:buSzPts val="1800"/>
              <a:buNone/>
            </a:pPr>
            <a:r>
              <a:rPr lang="en-GB" sz="1800"/>
              <a:t>Ακόμη και αν κοινοποιηθεί σε ιδιωτικό πλαίσιο, το διαδικτυακό περιεχόμενο είναι </a:t>
            </a:r>
            <a:r>
              <a:rPr b="1" lang="en-GB" sz="1800">
                <a:solidFill>
                  <a:schemeClr val="accent1"/>
                </a:solidFill>
              </a:rPr>
              <a:t>ΜΟΝΙΜΟ </a:t>
            </a:r>
            <a:r>
              <a:rPr lang="en-GB" sz="1800"/>
              <a:t>και </a:t>
            </a:r>
            <a:r>
              <a:rPr b="1" lang="en-GB" sz="1800">
                <a:solidFill>
                  <a:schemeClr val="accent1"/>
                </a:solidFill>
              </a:rPr>
              <a:t>ΟΡΑΤΟ</a:t>
            </a:r>
            <a:r>
              <a:rPr lang="en-GB" sz="1800"/>
              <a:t>: μόλις κάτι κοινοποιηθεί στο διαδίκτυο, μπορεί να είναι δύσκολο να αφαιρεθεί πλήρως και ενδέχεται να το δει ευρύτερο κοινό από αυτό που αρχικά προοριζόταν. </a:t>
            </a:r>
            <a:endParaRPr sz="18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800"/>
              <a:buNone/>
            </a:pPr>
            <a:r>
              <a:rPr lang="en-GB" sz="1800"/>
              <a:t>Αυτό περιλαμβάνει την πιθανότητα το περιεχόμενο να κοινοποιηθεί, να αποθηκευτεί ή να γίνει προσβάσιμο αργότερα, ακόμη και αν αρχικά προοριζόταν για μια περιορισμένη ομάδα.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600"/>
              <a:buNone/>
            </a:pPr>
            <a:r>
              <a:t/>
            </a:r>
            <a:endParaRPr/>
          </a:p>
        </p:txBody>
      </p:sp>
      <p:sp>
        <p:nvSpPr>
          <p:cNvPr id="214" name="Google Shape;214;p15"/>
          <p:cNvSpPr txBox="1"/>
          <p:nvPr>
            <p:ph idx="2" type="body"/>
          </p:nvPr>
        </p:nvSpPr>
        <p:spPr>
          <a:xfrm>
            <a:off x="440871" y="3016611"/>
            <a:ext cx="11310257" cy="4123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1800"/>
              <a:buNone/>
            </a:pPr>
            <a:r>
              <a:rPr b="1" lang="en-GB" sz="1800">
                <a:solidFill>
                  <a:srgbClr val="92D050"/>
                </a:solidFill>
              </a:rPr>
              <a:t>Το ψηφιακό αποτύπωμα δεν αφορά μόνο τον κίνδυνο, αλλά και την ευαισθητοποίηση και τον έλεγχο!</a:t>
            </a:r>
            <a:endParaRPr b="1" sz="1800">
              <a:solidFill>
                <a:srgbClr val="92D05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215" name="Google Shape;21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2203" y="3635504"/>
            <a:ext cx="4982073" cy="28452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15"/>
          <p:cNvCxnSpPr/>
          <p:nvPr/>
        </p:nvCxnSpPr>
        <p:spPr>
          <a:xfrm>
            <a:off x="2009143" y="3542959"/>
            <a:ext cx="7993501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</p:cxnSp>
      <p:sp>
        <p:nvSpPr>
          <p:cNvPr id="217" name="Google Shape;217;p15"/>
          <p:cNvSpPr txBox="1"/>
          <p:nvPr/>
        </p:nvSpPr>
        <p:spPr>
          <a:xfrm>
            <a:off x="6271765" y="4837504"/>
            <a:ext cx="3978729" cy="4123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ΣΚΕΨΟΥ ΠΡΙΝ ΜΟΙΡΑΣΤΕΙΣ ΚΑΤΙ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3A3A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6"/>
          <p:cNvSpPr txBox="1"/>
          <p:nvPr>
            <p:ph type="ctrTitle"/>
          </p:nvPr>
        </p:nvSpPr>
        <p:spPr>
          <a:xfrm>
            <a:off x="2179865" y="2774849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lang="en-GB" sz="2800"/>
              <a:t>Επεξεργασία πληροφοριών στο διαδίκτυο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"/>
          <p:cNvSpPr/>
          <p:nvPr/>
        </p:nvSpPr>
        <p:spPr>
          <a:xfrm>
            <a:off x="3552076" y="3625145"/>
            <a:ext cx="8303924" cy="2199685"/>
          </a:xfrm>
          <a:prstGeom prst="roundRect">
            <a:avLst>
              <a:gd fmla="val 16667" name="adj"/>
            </a:avLst>
          </a:prstGeom>
          <a:solidFill>
            <a:srgbClr val="D8D4ED"/>
          </a:solidFill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E2F2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7"/>
          <p:cNvSpPr/>
          <p:nvPr/>
        </p:nvSpPr>
        <p:spPr>
          <a:xfrm>
            <a:off x="281533" y="1392177"/>
            <a:ext cx="7958577" cy="1891280"/>
          </a:xfrm>
          <a:prstGeom prst="roundRect">
            <a:avLst>
              <a:gd fmla="val 16667" name="adj"/>
            </a:avLst>
          </a:prstGeom>
          <a:solidFill>
            <a:srgbClr val="E2F2D9"/>
          </a:solidFill>
          <a:ln cap="flat" cmpd="sng" w="12700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E2F2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7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Επεξεργασία πληροφοριών στο διαδίκτυο </a:t>
            </a:r>
            <a:r>
              <a:rPr b="1" lang="en-GB"/>
              <a:t>– Τι είναι οι ψευδείς ειδήσεις;</a:t>
            </a:r>
            <a:endParaRPr b="1"/>
          </a:p>
        </p:txBody>
      </p:sp>
      <p:sp>
        <p:nvSpPr>
          <p:cNvPr id="230" name="Google Shape;230;p17"/>
          <p:cNvSpPr txBox="1"/>
          <p:nvPr>
            <p:ph idx="1" type="body"/>
          </p:nvPr>
        </p:nvSpPr>
        <p:spPr>
          <a:xfrm>
            <a:off x="479810" y="1599330"/>
            <a:ext cx="7549589" cy="135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b="1" lang="en-GB" sz="1800">
                <a:solidFill>
                  <a:schemeClr val="accent1"/>
                </a:solidFill>
              </a:rPr>
              <a:t>Οι ψευδείς ειδήσεις </a:t>
            </a:r>
            <a:r>
              <a:rPr lang="en-GB" sz="1800"/>
              <a:t>είναι</a:t>
            </a:r>
            <a:r>
              <a:rPr b="1" lang="en-GB" sz="1800"/>
              <a:t> ψευδείς ή παραπλανητικές πληροφορίες </a:t>
            </a:r>
            <a:r>
              <a:rPr lang="en-GB" sz="1800"/>
              <a:t>που παρουσιάζονται ως πραγματικές ειδήσεις. Μπορούν να εμφανίζονται ως άρθρα, βίντεο ή αναρτήσεις στα μέσα κοινωνικής δικτύωσης.</a:t>
            </a:r>
            <a:endParaRPr sz="18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800"/>
              <a:buNone/>
            </a:pPr>
            <a:r>
              <a:rPr lang="en-GB" sz="1800"/>
              <a:t>Συχνά δημιουργούνται με σκοπό να επηρεάσουν απόψεις ή πεποιθήσεις, να προσελκύσουν την προσοχή και κλικ, να διαδώσουν παραπληροφόρηση ή να προωθήσουν μια συγκεκριμένη ιδέα, ένα προϊόν ή μια πολιτική ατζέντα.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600"/>
              <a:buNone/>
            </a:pPr>
            <a:r>
              <a:t/>
            </a:r>
            <a:endParaRPr/>
          </a:p>
        </p:txBody>
      </p:sp>
      <p:sp>
        <p:nvSpPr>
          <p:cNvPr id="231" name="Google Shape;231;p17"/>
          <p:cNvSpPr txBox="1"/>
          <p:nvPr/>
        </p:nvSpPr>
        <p:spPr>
          <a:xfrm>
            <a:off x="4330100" y="3836399"/>
            <a:ext cx="7525900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ΟΙ ΨΕΥΤΙΚΕΣ ΕΙΔΗΣΕΙΣ ΜΠΟΡΟΥΝ ΝΑ ΕΙΝΑΙ ΔΥΣΚΟΛΟ ΝΑ ΑΝΑΓΝΩΡΙΣΤΟΥΝ!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7"/>
          <p:cNvSpPr/>
          <p:nvPr/>
        </p:nvSpPr>
        <p:spPr>
          <a:xfrm>
            <a:off x="4330100" y="4405347"/>
            <a:ext cx="713668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Οι ψευδείς ειδήσεις έχουν σχεδιαστεί για να προκαλούν έντονα συναισθήματα</a:t>
            </a: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όπως φόβο, θυμό, έκπληξη...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Αυτά τα συναισθήματα μπορούν να οδηγήσουν τους ανθρώπους να αντιδράσουν γρήγορα, και οι άνθρωποι μπορεί να μοιραστούν πληροφορίες χωρίς να τις ελέγξουν πρώτα!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7"/>
          <p:cNvSpPr/>
          <p:nvPr/>
        </p:nvSpPr>
        <p:spPr>
          <a:xfrm rot="5400000">
            <a:off x="8794350" y="3507200"/>
            <a:ext cx="556676" cy="5566624"/>
          </a:xfrm>
          <a:prstGeom prst="bentUpArrow">
            <a:avLst>
              <a:gd fmla="val 25000" name="adj1"/>
              <a:gd fmla="val 18595" name="adj2"/>
              <a:gd fmla="val 25000" name="adj3"/>
            </a:avLst>
          </a:prstGeom>
          <a:solidFill>
            <a:schemeClr val="accent1"/>
          </a:solidFill>
          <a:ln cap="flat" cmpd="sng" w="12700">
            <a:solidFill>
              <a:srgbClr val="201A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7"/>
          <p:cNvSpPr txBox="1"/>
          <p:nvPr/>
        </p:nvSpPr>
        <p:spPr>
          <a:xfrm>
            <a:off x="9092165" y="6012174"/>
            <a:ext cx="27638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Πώς να τις αναγνωρίσετε;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"/>
          <p:cNvSpPr/>
          <p:nvPr/>
        </p:nvSpPr>
        <p:spPr>
          <a:xfrm>
            <a:off x="336000" y="3078557"/>
            <a:ext cx="4570536" cy="781718"/>
          </a:xfrm>
          <a:prstGeom prst="roundRect">
            <a:avLst>
              <a:gd fmla="val 16667" name="adj"/>
            </a:avLst>
          </a:prstGeom>
          <a:solidFill>
            <a:srgbClr val="E2F2D9"/>
          </a:solidFill>
          <a:ln cap="flat" cmpd="sng" w="12700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Δραστηριότητα «Εντοπίστε τις ψευδείς ειδήσεις»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8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Επεξεργασία πληροφοριών στο διαδίκτυο </a:t>
            </a:r>
            <a:r>
              <a:rPr b="1" lang="en-GB"/>
              <a:t>– Εντοπίστε τις ψευδείς ειδήσεις</a:t>
            </a:r>
            <a:endParaRPr b="1"/>
          </a:p>
        </p:txBody>
      </p:sp>
      <p:sp>
        <p:nvSpPr>
          <p:cNvPr id="241" name="Google Shape;241;p18"/>
          <p:cNvSpPr txBox="1"/>
          <p:nvPr/>
        </p:nvSpPr>
        <p:spPr>
          <a:xfrm>
            <a:off x="5132059" y="1420720"/>
            <a:ext cx="6814947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Calibri"/>
              <a:buNone/>
            </a:pPr>
            <a:r>
              <a:rPr b="1" i="1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Λίστα ελέγχου: Πώς να αναγνωρίσετε τις ψευδείς ειδήσεις;</a:t>
            </a:r>
            <a:endParaRPr b="1" i="1" sz="1600" u="none" cap="none" strike="noStrike">
              <a:solidFill>
                <a:srgbClr val="4E3F9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Πηγή: </a:t>
            </a:r>
            <a:r>
              <a:rPr b="0" i="0" lang="en-GB" sz="160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ποιος δημοσίευσε αυτές τις πληροφορίες; Πρόκειται για γνωστό και αξιόπιστο οργανισμό ή πρόσωπο;</a:t>
            </a:r>
            <a:endParaRPr b="0" i="0" sz="1600" u="none" cap="none" strike="noStrike">
              <a:solidFill>
                <a:srgbClr val="3A3A3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Ημερομηνία</a:t>
            </a:r>
            <a:r>
              <a:rPr b="0" i="0" lang="en-GB" sz="160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: πότε δημοσιεύτηκε; Πρόκειται για πρόσφατες πληροφορίες ή για παλιές πληροφορίες που αναδημοσιεύτηκαν;</a:t>
            </a:r>
            <a:endParaRPr b="0" i="0" sz="1600" u="none" cap="none" strike="noStrike">
              <a:solidFill>
                <a:srgbClr val="3A3A3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Κατανοήστε τον σκοπό: </a:t>
            </a:r>
            <a:r>
              <a:rPr b="0" i="0" lang="en-GB" sz="160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Γιατί δημιουργήθηκε αυτό; Προσπαθεί να ενημερώσει, να πείσει ή να προσελκύσει την προσοχή; </a:t>
            </a:r>
            <a:endParaRPr b="0" i="0" sz="1600" u="none" cap="none" strike="noStrike">
              <a:solidFill>
                <a:srgbClr val="3A3A3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Εξετάστε τον τίτλο: </a:t>
            </a:r>
            <a:r>
              <a:rPr b="0" i="0" lang="en-GB" sz="160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είναι υπερβολικός ή σοκαριστικός; </a:t>
            </a:r>
            <a:endParaRPr b="0" i="0" sz="1600" u="none" cap="none" strike="noStrike">
              <a:solidFill>
                <a:srgbClr val="3A3A3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Ελέγξτε άλλες πηγές: </a:t>
            </a:r>
            <a:r>
              <a:rPr b="0" i="0" lang="en-GB" sz="160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όταν συμβαίνουν σημαντικά γεγονότα, πολλά μέσα ενημέρωσης τα αναφέρουν. Μήπως και άλλα αξιόπιστα μέσα ενημέρωσης αναφέρουν την ίδια είδηση;</a:t>
            </a:r>
            <a:endParaRPr b="0" i="0" sz="1600" u="none" cap="none" strike="noStrike">
              <a:solidFill>
                <a:srgbClr val="3A3A3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Αναζητήστε αποδεικτικά στοιχεία: </a:t>
            </a:r>
            <a:r>
              <a:rPr b="0" i="0" lang="en-GB" sz="160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υπάρχουν γεγονότα, δεδομένα ή δηλώσεις ειδικών; Ή μόνο αόριστες δηλώσεις όπως «λένε οι ειδικοί»;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Διατηρήστε κριτική στάση: </a:t>
            </a:r>
            <a:r>
              <a:rPr b="0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η είδηση σας προκαλεί έντονα συναισθήματα; Ακούγεται υπερβολική ή μη ρεαλιστική;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3A3A3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" name="Google Shape;242;p18"/>
          <p:cNvSpPr/>
          <p:nvPr/>
        </p:nvSpPr>
        <p:spPr>
          <a:xfrm rot="5400000">
            <a:off x="7128892" y="-766945"/>
            <a:ext cx="169052" cy="4162719"/>
          </a:xfrm>
          <a:prstGeom prst="corner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8"/>
          <p:cNvSpPr/>
          <p:nvPr/>
        </p:nvSpPr>
        <p:spPr>
          <a:xfrm rot="-5400000">
            <a:off x="9931238" y="4108919"/>
            <a:ext cx="175069" cy="3856468"/>
          </a:xfrm>
          <a:prstGeom prst="corner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"/>
          <p:cNvSpPr/>
          <p:nvPr/>
        </p:nvSpPr>
        <p:spPr>
          <a:xfrm>
            <a:off x="724302" y="1401279"/>
            <a:ext cx="5724623" cy="1728236"/>
          </a:xfrm>
          <a:prstGeom prst="wedgeEllipseCallout">
            <a:avLst>
              <a:gd fmla="val -39273" name="adj1"/>
              <a:gd fmla="val 80018" name="adj2"/>
            </a:avLst>
          </a:prstGeom>
          <a:solidFill>
            <a:schemeClr val="accent1"/>
          </a:solidFill>
          <a:ln cap="flat" cmpd="sng" w="12700">
            <a:solidFill>
              <a:srgbClr val="201A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9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Επεξεργασία πληροφοριών στο διαδίκτυο </a:t>
            </a:r>
            <a:r>
              <a:rPr b="1" lang="en-GB"/>
              <a:t>– Τι να κάνω;</a:t>
            </a:r>
            <a:endParaRPr/>
          </a:p>
        </p:txBody>
      </p:sp>
      <p:sp>
        <p:nvSpPr>
          <p:cNvPr id="250" name="Google Shape;250;p19"/>
          <p:cNvSpPr txBox="1"/>
          <p:nvPr>
            <p:ph idx="2" type="body"/>
          </p:nvPr>
        </p:nvSpPr>
        <p:spPr>
          <a:xfrm>
            <a:off x="1115873" y="2077549"/>
            <a:ext cx="5724623" cy="375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</a:pPr>
            <a:r>
              <a:rPr b="1" lang="en-GB" sz="2000">
                <a:solidFill>
                  <a:srgbClr val="FFFFFF"/>
                </a:solidFill>
              </a:rPr>
              <a:t>Τι να κάνω αν αναγνωρίσω μια ψευδή είδηση; 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251" name="Google Shape;251;p19"/>
          <p:cNvSpPr/>
          <p:nvPr/>
        </p:nvSpPr>
        <p:spPr>
          <a:xfrm flipH="1">
            <a:off x="7577718" y="1938691"/>
            <a:ext cx="2966224" cy="1490310"/>
          </a:xfrm>
          <a:prstGeom prst="wedgeEllipseCallout">
            <a:avLst>
              <a:gd fmla="val -67963" name="adj1"/>
              <a:gd fmla="val 58725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9"/>
          <p:cNvSpPr txBox="1"/>
          <p:nvPr/>
        </p:nvSpPr>
        <p:spPr>
          <a:xfrm>
            <a:off x="8521126" y="2532519"/>
            <a:ext cx="1737998" cy="375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Τίποτα!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9"/>
          <p:cNvSpPr txBox="1"/>
          <p:nvPr/>
        </p:nvSpPr>
        <p:spPr>
          <a:xfrm>
            <a:off x="1648058" y="3812648"/>
            <a:ext cx="8895884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Όταν συναντάμε ψευδείς πληροφορίες στα μέσα κοινωνικής δικτύωσης, είναι φυσικό να νιώθουμε την ανάγκη να τις καταγγείλουμε ή να τις αμφισβητήσουμε. Ωστόσο, έρευνες δείχνουν ότι αυτό μπορεί να κάνει περισσότερο κακό παρά καλό. </a:t>
            </a: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Μπορεί να φαίνεται παράδοξο, αλλά ο καλύτερος τρόπος να αντιδράσουμε στις ψευδείς ειδήσεις – και να μειώσουμε τον αντίκτυπό τους – μπορεί να είναι να μην κάνουμε τίποτα.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Σκεφτείτε τις ψευδείς ειδήσεις με τον εξής τρόπο: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αν διαβάσετε μια ενδιαφέρουσα είδηση με τίτλο «έκτακτα νέα» που ακούγεται σαν σοβαρή είδηση και στη συνέχεια τη μοιραστείτε στις προσωπικές σας πλατφόρμες, </a:t>
            </a:r>
            <a:r>
              <a:rPr b="1" i="0" lang="en-GB" sz="18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αν η πληροφορία αυτή είναι ψευδής, είστε εξίσου ένοχοι με την πηγή που τη διέδωσε. </a:t>
            </a:r>
            <a:endParaRPr b="1" i="0" sz="1800" u="none" cap="none" strike="noStrik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0"/>
          <p:cNvSpPr txBox="1"/>
          <p:nvPr>
            <p:ph type="ctrTitle"/>
          </p:nvPr>
        </p:nvSpPr>
        <p:spPr>
          <a:xfrm>
            <a:off x="2179865" y="2774849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lang="en-GB" sz="2800"/>
              <a:t>Εντοπισμός μη ασφαλούς περιεχομένου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1"/>
          <p:cNvSpPr/>
          <p:nvPr/>
        </p:nvSpPr>
        <p:spPr>
          <a:xfrm>
            <a:off x="3699641" y="3894988"/>
            <a:ext cx="7683062" cy="1968760"/>
          </a:xfrm>
          <a:prstGeom prst="roundRect">
            <a:avLst>
              <a:gd fmla="val 16667" name="adj"/>
            </a:avLst>
          </a:prstGeom>
          <a:solidFill>
            <a:srgbClr val="D8D4ED"/>
          </a:solidFill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E2F2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1"/>
          <p:cNvSpPr/>
          <p:nvPr/>
        </p:nvSpPr>
        <p:spPr>
          <a:xfrm>
            <a:off x="335998" y="1358546"/>
            <a:ext cx="8937961" cy="2123039"/>
          </a:xfrm>
          <a:prstGeom prst="roundRect">
            <a:avLst>
              <a:gd fmla="val 16667" name="adj"/>
            </a:avLst>
          </a:prstGeom>
          <a:solidFill>
            <a:srgbClr val="E2F2D9"/>
          </a:solidFill>
          <a:ln cap="flat" cmpd="sng" w="12700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E2F2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1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Αναγνώριση μη ασφαλούς περιεχομένου </a:t>
            </a:r>
            <a:r>
              <a:rPr b="1" lang="en-GB"/>
              <a:t>– Τι είναι οι απάτες;</a:t>
            </a:r>
            <a:endParaRPr b="1"/>
          </a:p>
        </p:txBody>
      </p:sp>
      <p:sp>
        <p:nvSpPr>
          <p:cNvPr id="266" name="Google Shape;266;p21"/>
          <p:cNvSpPr txBox="1"/>
          <p:nvPr>
            <p:ph idx="1" type="body"/>
          </p:nvPr>
        </p:nvSpPr>
        <p:spPr>
          <a:xfrm>
            <a:off x="626951" y="1816022"/>
            <a:ext cx="8356056" cy="135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b="1" lang="en-GB" sz="1800">
                <a:solidFill>
                  <a:schemeClr val="accent1"/>
                </a:solidFill>
              </a:rPr>
              <a:t>Οι απάτες </a:t>
            </a:r>
            <a:r>
              <a:rPr lang="en-GB" sz="1800">
                <a:solidFill>
                  <a:schemeClr val="lt1"/>
                </a:solidFill>
              </a:rPr>
              <a:t>είναι δόλιες ή παραπλανητικές προσπάθειες να σας εξαπατήσουν ώστε </a:t>
            </a:r>
            <a:r>
              <a:rPr b="1" lang="en-GB" sz="1800">
                <a:solidFill>
                  <a:schemeClr val="lt1"/>
                </a:solidFill>
              </a:rPr>
              <a:t>να κοινοποιήσετε προσωπικά στοιχεία, να στείλετε χρήματα ή να μολύνετε τις συσκευές σας με ιούς</a:t>
            </a:r>
            <a:r>
              <a:rPr lang="en-GB" sz="1800">
                <a:solidFill>
                  <a:schemeClr val="lt1"/>
                </a:solidFill>
              </a:rPr>
              <a:t>.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b="1" lang="en-GB" sz="1800">
                <a:solidFill>
                  <a:schemeClr val="accent1"/>
                </a:solidFill>
              </a:rPr>
              <a:t>Οι απάτες </a:t>
            </a:r>
            <a:r>
              <a:rPr lang="en-GB" sz="1800">
                <a:solidFill>
                  <a:schemeClr val="lt1"/>
                </a:solidFill>
              </a:rPr>
              <a:t>μπορεί να εμφανίζονται ως</a:t>
            </a:r>
            <a:r>
              <a:rPr b="1" lang="en-GB" sz="1800">
                <a:solidFill>
                  <a:schemeClr val="lt1"/>
                </a:solidFill>
              </a:rPr>
              <a:t> ψεύτικοι ιστότοποι, μηνύματα SMS και  email </a:t>
            </a:r>
            <a:r>
              <a:rPr lang="en-GB" sz="1800">
                <a:solidFill>
                  <a:schemeClr val="lt1"/>
                </a:solidFill>
              </a:rPr>
              <a:t>από τυχαίες επαφές – ή ακόμα και μέσω των φίλων σας. Συχνά φαίνονται αληθινές και αξιόπιστες.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A38"/>
              </a:buClr>
              <a:buSzPts val="1600"/>
              <a:buNone/>
            </a:pPr>
            <a:r>
              <a:t/>
            </a:r>
            <a:endParaRPr/>
          </a:p>
        </p:txBody>
      </p:sp>
      <p:sp>
        <p:nvSpPr>
          <p:cNvPr id="267" name="Google Shape;267;p21"/>
          <p:cNvSpPr txBox="1"/>
          <p:nvPr/>
        </p:nvSpPr>
        <p:spPr>
          <a:xfrm>
            <a:off x="3926579" y="4090064"/>
            <a:ext cx="683895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ΟΙ ΑΠΑΤΕΣ ΜΠΟΡΟΥΝ ΝΑ ΕΙΝΑΙ ΔΥΣΚΟΛΟ ΝΑ ΑΝΑΓΝΩΡΙΣΤΟΥΝ!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1"/>
          <p:cNvSpPr/>
          <p:nvPr/>
        </p:nvSpPr>
        <p:spPr>
          <a:xfrm>
            <a:off x="3926579" y="4654472"/>
            <a:ext cx="7229186" cy="923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Οι απάτες </a:t>
            </a: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δημιουργούν μια </a:t>
            </a: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αίσθηση επείγοντος </a:t>
            </a: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για να σας πείσουν ότι είναι αληθινές. Συχνά </a:t>
            </a: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προσποιούνται ότι προέρχονται από έναν αξιόπιστο οργανισμό και ζητούν ευαίσθητες πληροφορίες</a:t>
            </a: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Οι απάτες συχνά περιλαμβάνουν έναν ύποπτο σύνδεσμο ή προέρχονται από άγνωστους αποστολείς.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1"/>
          <p:cNvSpPr/>
          <p:nvPr/>
        </p:nvSpPr>
        <p:spPr>
          <a:xfrm rot="5400000">
            <a:off x="8779248" y="3546118"/>
            <a:ext cx="556676" cy="5566624"/>
          </a:xfrm>
          <a:prstGeom prst="bentUpArrow">
            <a:avLst>
              <a:gd fmla="val 25000" name="adj1"/>
              <a:gd fmla="val 18595" name="adj2"/>
              <a:gd fmla="val 25000" name="adj3"/>
            </a:avLst>
          </a:prstGeom>
          <a:solidFill>
            <a:schemeClr val="accent1"/>
          </a:solidFill>
          <a:ln cap="flat" cmpd="sng" w="12700">
            <a:solidFill>
              <a:srgbClr val="201A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1"/>
          <p:cNvSpPr txBox="1"/>
          <p:nvPr/>
        </p:nvSpPr>
        <p:spPr>
          <a:xfrm>
            <a:off x="9057586" y="6051092"/>
            <a:ext cx="27638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Πώς να τις αναγνωρίσετε;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2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Εντοπισμός μη ασφαλούς περιεχομένου – </a:t>
            </a:r>
            <a:r>
              <a:rPr b="1" lang="en-GB"/>
              <a:t>Πώς να το αναγνωρίσετε;</a:t>
            </a:r>
            <a:endParaRPr b="1"/>
          </a:p>
        </p:txBody>
      </p:sp>
      <p:pic>
        <p:nvPicPr>
          <p:cNvPr descr="WhatsApp spam becoming endemic" id="277" name="Google Shape;277;p22"/>
          <p:cNvPicPr preferRelativeResize="0"/>
          <p:nvPr/>
        </p:nvPicPr>
        <p:blipFill rotWithShape="1">
          <a:blip r:embed="rId3">
            <a:alphaModFix/>
          </a:blip>
          <a:srcRect b="19761" l="0" r="0" t="57355"/>
          <a:stretch/>
        </p:blipFill>
        <p:spPr>
          <a:xfrm>
            <a:off x="592117" y="1359876"/>
            <a:ext cx="5503883" cy="2239108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2"/>
          <p:cNvSpPr/>
          <p:nvPr/>
        </p:nvSpPr>
        <p:spPr>
          <a:xfrm>
            <a:off x="949569" y="1863968"/>
            <a:ext cx="4255476" cy="15741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2"/>
          <p:cNvSpPr txBox="1"/>
          <p:nvPr/>
        </p:nvSpPr>
        <p:spPr>
          <a:xfrm>
            <a:off x="949569" y="2017765"/>
            <a:ext cx="414653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ΕΠΕΙΓΟΝ – Η παράδοση απέτυχε! Κάντε κλικ στον παρακάτω σύνδεσμο και πληρώστε ένα μικρό ποσό για να επαναπρογραμματίσετε την παράδοση του πακέτου σας: scam.package.com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WhatsApp spam becoming endemic" id="280" name="Google Shape;280;p22"/>
          <p:cNvPicPr preferRelativeResize="0"/>
          <p:nvPr/>
        </p:nvPicPr>
        <p:blipFill rotWithShape="1">
          <a:blip r:embed="rId3">
            <a:alphaModFix/>
          </a:blip>
          <a:srcRect b="19761" l="0" r="0" t="57355"/>
          <a:stretch/>
        </p:blipFill>
        <p:spPr>
          <a:xfrm>
            <a:off x="6296303" y="3938954"/>
            <a:ext cx="5559697" cy="2438401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2"/>
          <p:cNvSpPr/>
          <p:nvPr/>
        </p:nvSpPr>
        <p:spPr>
          <a:xfrm>
            <a:off x="6676294" y="4437183"/>
            <a:ext cx="4255476" cy="17467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2"/>
          <p:cNvSpPr txBox="1"/>
          <p:nvPr/>
        </p:nvSpPr>
        <p:spPr>
          <a:xfrm>
            <a:off x="6676294" y="4437183"/>
            <a:ext cx="4056184" cy="1815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Αγαπητέ πελάτη,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Αυτή είναι μια ειδοποίηση από την τράπεζα: ο λογαριασμός σας ΔΕΝ ΕΙΝΑΙ ΑΣΦΑΛΗΣ! Για να επιβεβαιώσετε την ασφάλεια του λογαριασμού σας, στείλτε τον αριθμό IBAN σας σε αυτό το email: banksecurity@accountfake.com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WhatsApp spam becoming endemic" id="283" name="Google Shape;283;p22"/>
          <p:cNvPicPr preferRelativeResize="0"/>
          <p:nvPr/>
        </p:nvPicPr>
        <p:blipFill rotWithShape="1">
          <a:blip r:embed="rId3">
            <a:alphaModFix/>
          </a:blip>
          <a:srcRect b="19761" l="0" r="0" t="57355"/>
          <a:stretch/>
        </p:blipFill>
        <p:spPr>
          <a:xfrm>
            <a:off x="6352117" y="1359875"/>
            <a:ext cx="5503883" cy="22391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sApp spam becoming endemic" id="284" name="Google Shape;284;p22"/>
          <p:cNvPicPr preferRelativeResize="0"/>
          <p:nvPr/>
        </p:nvPicPr>
        <p:blipFill rotWithShape="1">
          <a:blip r:embed="rId3">
            <a:alphaModFix/>
          </a:blip>
          <a:srcRect b="19761" l="0" r="0" t="57355"/>
          <a:stretch/>
        </p:blipFill>
        <p:spPr>
          <a:xfrm>
            <a:off x="618443" y="3955844"/>
            <a:ext cx="5503883" cy="240461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2"/>
          <p:cNvSpPr/>
          <p:nvPr/>
        </p:nvSpPr>
        <p:spPr>
          <a:xfrm>
            <a:off x="949569" y="4450907"/>
            <a:ext cx="4255476" cy="17330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2"/>
          <p:cNvSpPr txBox="1"/>
          <p:nvPr/>
        </p:nvSpPr>
        <p:spPr>
          <a:xfrm>
            <a:off x="949569" y="4429596"/>
            <a:ext cx="4056184" cy="1815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Αγαπητή κα …..,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Εντοπίσαμε ασυνήθιστη δραστηριότητα στον λογαριασμό σας. Για τη δική σας ασφάλεια, σας συνιστούμε να συνδεθείτε απευθείας στον επίσημο ιστότοπο ή στην εφαρμογή για κινητά της τράπεζάς σας, προκειμένου να ελέγξετε τον λογαριασμό σας.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2"/>
          <p:cNvSpPr/>
          <p:nvPr/>
        </p:nvSpPr>
        <p:spPr>
          <a:xfrm>
            <a:off x="949569" y="4137517"/>
            <a:ext cx="4255476" cy="2920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2"/>
          <p:cNvSpPr/>
          <p:nvPr/>
        </p:nvSpPr>
        <p:spPr>
          <a:xfrm>
            <a:off x="6694021" y="1571891"/>
            <a:ext cx="4255476" cy="2920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2"/>
          <p:cNvSpPr/>
          <p:nvPr/>
        </p:nvSpPr>
        <p:spPr>
          <a:xfrm>
            <a:off x="6694021" y="1613777"/>
            <a:ext cx="4255476" cy="19808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2"/>
          <p:cNvSpPr txBox="1"/>
          <p:nvPr/>
        </p:nvSpPr>
        <p:spPr>
          <a:xfrm>
            <a:off x="897542" y="4137517"/>
            <a:ext cx="368664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Επίσημος αριθμός παράδοσης</a:t>
            </a:r>
            <a:endParaRPr b="0" i="0" sz="1800" u="none" cap="none" strike="noStrik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2"/>
          <p:cNvSpPr txBox="1"/>
          <p:nvPr/>
        </p:nvSpPr>
        <p:spPr>
          <a:xfrm>
            <a:off x="6623540" y="1494283"/>
            <a:ext cx="46544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Επίσημος αριθμός ταχυδρομικής παράδοσης</a:t>
            </a:r>
            <a:endParaRPr b="0" i="0" sz="1800" u="none" cap="none" strike="noStrik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2"/>
          <p:cNvSpPr txBox="1"/>
          <p:nvPr/>
        </p:nvSpPr>
        <p:spPr>
          <a:xfrm>
            <a:off x="6704742" y="1840303"/>
            <a:ext cx="4301807" cy="1754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Αγαπητέ κ. ………..,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Δεν καταφέραμε να παραδώσουμε το δέμα σας. Μπορείτε να προγραμματίσετε εκ νέου την παράδοση επισκεπτόμενοι την επίσημη ιστοσελίδα μας ή επικοινωνώντας με την εξυπηρέτηση πελατών μας.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2"/>
          <p:cNvSpPr/>
          <p:nvPr/>
        </p:nvSpPr>
        <p:spPr>
          <a:xfrm>
            <a:off x="5272495" y="1717930"/>
            <a:ext cx="774669" cy="1453661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2"/>
          <p:cNvSpPr/>
          <p:nvPr/>
        </p:nvSpPr>
        <p:spPr>
          <a:xfrm>
            <a:off x="11006550" y="4395067"/>
            <a:ext cx="774669" cy="1453661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64178" y="4683015"/>
            <a:ext cx="888657" cy="95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06550" y="2103829"/>
            <a:ext cx="888657" cy="950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3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Εντοπισμός μη ασφαλούς περιεχομένου – </a:t>
            </a:r>
            <a:r>
              <a:rPr b="1" lang="en-GB"/>
              <a:t>Πώς να το αναγνωρίσετε;</a:t>
            </a:r>
            <a:endParaRPr b="1"/>
          </a:p>
        </p:txBody>
      </p:sp>
      <p:pic>
        <p:nvPicPr>
          <p:cNvPr id="302" name="Google Shape;302;p23"/>
          <p:cNvPicPr preferRelativeResize="0"/>
          <p:nvPr/>
        </p:nvPicPr>
        <p:blipFill rotWithShape="1">
          <a:blip r:embed="rId3">
            <a:alphaModFix/>
          </a:blip>
          <a:srcRect b="44048" l="0" r="21085" t="0"/>
          <a:stretch/>
        </p:blipFill>
        <p:spPr>
          <a:xfrm>
            <a:off x="0" y="1801174"/>
            <a:ext cx="12192000" cy="5056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75244" y="1602391"/>
            <a:ext cx="4749772" cy="1899908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3"/>
          <p:cNvSpPr txBox="1"/>
          <p:nvPr/>
        </p:nvSpPr>
        <p:spPr>
          <a:xfrm>
            <a:off x="0" y="1119763"/>
            <a:ext cx="6717792" cy="550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None/>
            </a:pPr>
            <a:r>
              <a:rPr b="1" i="0" lang="en-GB" sz="2400" u="sng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Πώς να αναγνωρίσετε έναν ασφαλή ιστότοπο:</a:t>
            </a:r>
            <a:endParaRPr b="1" i="0" sz="2400" u="sng" cap="none" strike="noStrik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5" name="Google Shape;305;p23"/>
          <p:cNvCxnSpPr/>
          <p:nvPr/>
        </p:nvCxnSpPr>
        <p:spPr>
          <a:xfrm>
            <a:off x="1375576" y="2610312"/>
            <a:ext cx="515875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4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Αναγνώριση μη ασφαλούς περιεχομένου </a:t>
            </a:r>
            <a:r>
              <a:rPr b="1" lang="en-GB"/>
              <a:t>– Τι είναι οι απάτες;</a:t>
            </a:r>
            <a:endParaRPr b="1"/>
          </a:p>
        </p:txBody>
      </p:sp>
      <p:sp>
        <p:nvSpPr>
          <p:cNvPr id="311" name="Google Shape;311;p24"/>
          <p:cNvSpPr txBox="1"/>
          <p:nvPr/>
        </p:nvSpPr>
        <p:spPr>
          <a:xfrm>
            <a:off x="5497819" y="1394349"/>
            <a:ext cx="6358129" cy="53942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Calibri"/>
              <a:buNone/>
            </a:pPr>
            <a:r>
              <a:rPr b="1" i="1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Λίστα ελέγχου: Πώς να αναγνωρίσετε τις απάτες;</a:t>
            </a:r>
            <a:endParaRPr b="1" i="1" sz="1600" u="none" cap="none" strike="noStrike">
              <a:solidFill>
                <a:srgbClr val="4E3F9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Αποστολέας: </a:t>
            </a:r>
            <a:r>
              <a:rPr b="0" i="0" lang="en-GB" sz="160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αναγνωρίζετε τη διεύθυνση email ή τον αριθμό τηλεφώνου; Φαίνεται επίσημο, χωρίς περίεργη ορθογραφία ή επιπλέον αριθμούς;</a:t>
            </a:r>
            <a:endParaRPr b="0" i="0" sz="1600" u="none" cap="none" strike="noStrike">
              <a:solidFill>
                <a:srgbClr val="3A3A3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Σύνδεσμος</a:t>
            </a:r>
            <a:r>
              <a:rPr b="0" i="0" lang="en-GB" sz="160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: ο σύνδεσμος φαίνεται σωστός και πλήρης; Ταιριάζει με το όνομα της επίσημης ιστοσελίδας;</a:t>
            </a:r>
            <a:endParaRPr b="0" i="0" sz="1600" u="none" cap="none" strike="noStrike">
              <a:solidFill>
                <a:srgbClr val="3A3A3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Οργανισμός: </a:t>
            </a:r>
            <a:r>
              <a:rPr b="0" i="0" lang="en-GB" sz="160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Προέρχεται πραγματικά από τον οργανισμό που ισχυρίζεται; </a:t>
            </a:r>
            <a:endParaRPr b="0" i="0" sz="1600" u="none" cap="none" strike="noStrike">
              <a:solidFill>
                <a:srgbClr val="3A3A3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Εξετάστε τις πληροφορίες που ζητούνται: </a:t>
            </a:r>
            <a:r>
              <a:rPr b="0" i="0" lang="en-GB" sz="160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ζητούν προσωπικές, ευαίσθητες πληροφορίες;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Τόνος του μηνύματος: </a:t>
            </a:r>
            <a:r>
              <a:rPr b="0" i="0" lang="en-GB" sz="160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δημιουργεί αίσθηση επείγοντος; Σας προκαλεί άγχος ή φόβο;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E3F98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rgbClr val="4E3F98"/>
                </a:solidFill>
                <a:latin typeface="Calibri"/>
                <a:ea typeface="Calibri"/>
                <a:cs typeface="Calibri"/>
                <a:sym typeface="Calibri"/>
              </a:rPr>
              <a:t>Ελέγξτε το περιεχόμενο: </a:t>
            </a:r>
            <a:r>
              <a:rPr b="0" i="0" lang="en-GB" sz="1600" u="none" cap="none" strike="noStrike">
                <a:solidFill>
                  <a:srgbClr val="3A3A3A"/>
                </a:solidFill>
                <a:latin typeface="Calibri"/>
                <a:ea typeface="Calibri"/>
                <a:cs typeface="Calibri"/>
                <a:sym typeface="Calibri"/>
              </a:rPr>
              <a:t>υπάρχουν ορθογραφικά ή γραμματικά λάθη; Είναι το μήνυμα ασαφές ή υπερβολικά γενικό;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❏"/>
            </a:pPr>
            <a:r>
              <a:rPr b="1" i="0" lang="en-GB" sz="16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Αιτήματα για χρήματα: </a:t>
            </a:r>
            <a:r>
              <a:rPr b="0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Σας ζητούν να πληρώσετε ένα ποσό γρήγορα; Μέσω ασυνήθιστων μεθόδων, όπως ένας σύνδεσμος, κάρτες δώρων κ.λπ.;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3A3A3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2" name="Google Shape;312;p24"/>
          <p:cNvSpPr/>
          <p:nvPr/>
        </p:nvSpPr>
        <p:spPr>
          <a:xfrm rot="5400000">
            <a:off x="7494652" y="-790097"/>
            <a:ext cx="169052" cy="4162719"/>
          </a:xfrm>
          <a:prstGeom prst="corner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4"/>
          <p:cNvSpPr/>
          <p:nvPr/>
        </p:nvSpPr>
        <p:spPr>
          <a:xfrm rot="-5400000">
            <a:off x="9840180" y="4669751"/>
            <a:ext cx="175069" cy="3856468"/>
          </a:xfrm>
          <a:prstGeom prst="corner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4"/>
          <p:cNvSpPr/>
          <p:nvPr/>
        </p:nvSpPr>
        <p:spPr>
          <a:xfrm>
            <a:off x="209501" y="3147869"/>
            <a:ext cx="4570536" cy="781718"/>
          </a:xfrm>
          <a:prstGeom prst="roundRect">
            <a:avLst>
              <a:gd fmla="val 16667" name="adj"/>
            </a:avLst>
          </a:prstGeom>
          <a:solidFill>
            <a:srgbClr val="E2F2D9"/>
          </a:solidFill>
          <a:ln cap="flat" cmpd="sng" w="12700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Εντοπίστε την απατηλή δραστηριότητα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5"/>
          <p:cNvSpPr/>
          <p:nvPr/>
        </p:nvSpPr>
        <p:spPr>
          <a:xfrm>
            <a:off x="101824" y="1065297"/>
            <a:ext cx="4449864" cy="1636975"/>
          </a:xfrm>
          <a:prstGeom prst="wedgeEllipseCallout">
            <a:avLst>
              <a:gd fmla="val -39273" name="adj1"/>
              <a:gd fmla="val 80018" name="adj2"/>
            </a:avLst>
          </a:prstGeom>
          <a:solidFill>
            <a:schemeClr val="accent1"/>
          </a:solidFill>
          <a:ln cap="flat" cmpd="sng" w="12700">
            <a:solidFill>
              <a:srgbClr val="201A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5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Εντοπισμός επικίνδυνου περιεχομένου </a:t>
            </a:r>
            <a:r>
              <a:rPr b="1" lang="en-GB"/>
              <a:t>– Τι να κάνω;</a:t>
            </a:r>
            <a:endParaRPr/>
          </a:p>
        </p:txBody>
      </p:sp>
      <p:sp>
        <p:nvSpPr>
          <p:cNvPr id="321" name="Google Shape;321;p25"/>
          <p:cNvSpPr txBox="1"/>
          <p:nvPr>
            <p:ph idx="2" type="body"/>
          </p:nvPr>
        </p:nvSpPr>
        <p:spPr>
          <a:xfrm>
            <a:off x="101825" y="1695936"/>
            <a:ext cx="4449864" cy="375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</a:pPr>
            <a:r>
              <a:rPr b="1" lang="en-GB" sz="2000">
                <a:solidFill>
                  <a:srgbClr val="FFFFFF"/>
                </a:solidFill>
              </a:rPr>
              <a:t>Τι να κάνω αν αναγνωρίσω μια απάτη; 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322" name="Google Shape;322;p25"/>
          <p:cNvSpPr/>
          <p:nvPr/>
        </p:nvSpPr>
        <p:spPr>
          <a:xfrm flipH="1">
            <a:off x="2943921" y="1806499"/>
            <a:ext cx="8374567" cy="4953374"/>
          </a:xfrm>
          <a:prstGeom prst="wedgeEllipseCallout">
            <a:avLst>
              <a:gd fmla="val -56245" name="adj1"/>
              <a:gd fmla="val 45218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5"/>
          <p:cNvSpPr txBox="1"/>
          <p:nvPr/>
        </p:nvSpPr>
        <p:spPr>
          <a:xfrm>
            <a:off x="3752384" y="2535344"/>
            <a:ext cx="6757640" cy="1968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AutoNum type="arabicPeriod"/>
            </a:pPr>
            <a:r>
              <a:rPr b="1" i="0" lang="en-GB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Σταματήστε και μην αντιδράσετε αμέσως – </a:t>
            </a:r>
            <a:r>
              <a:rPr b="0" i="0" lang="en-GB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μην κάνετε κλικ, μην απαντήσετε (ακόμα κι αν προέρχεται από φίλο!)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AutoNum type="arabicPeriod"/>
            </a:pPr>
            <a:r>
              <a:rPr b="1" i="0" lang="en-GB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ΜΗΝ κάνετε κλικ σε συνδέσμους και μην ανοίγετε συνημμένα </a:t>
            </a:r>
            <a:r>
              <a:rPr b="0" i="0" lang="en-GB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– οι σύνδεσμοι μπορεί να οδηγούν σε πλαστούς ιστότοπους, ενώ τα συνημμένα μπορεί να περιέχουν ιούς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AutoNum type="arabicPeriod"/>
            </a:pPr>
            <a:r>
              <a:rPr b="1" i="0" lang="en-GB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ΜΗΝ κοινοποιείτε προσωπικά στοιχεία </a:t>
            </a:r>
            <a:r>
              <a:rPr b="0" i="0" lang="en-GB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– μην στέλνετε ποτέ κωδικούς πρόσβασης, τραπεζικά στοιχεία, χρήματα ή κωδικούς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AutoNum type="arabicPeriod"/>
            </a:pPr>
            <a:r>
              <a:rPr b="1" i="0" lang="en-GB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Επαληθεύστε τις πληροφορίες </a:t>
            </a:r>
            <a:r>
              <a:rPr b="0" i="0" lang="en-GB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– μεταβείτε στον επίσημο ιστότοπο και ελέγξτε αν το email επικοινωνίας ή ο αριθμός τηλεφώνου ταιριάζουν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AutoNum type="arabicPeriod"/>
            </a:pPr>
            <a:r>
              <a:rPr b="1" i="0" lang="en-GB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Διαγράψτε το μήνυμα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6"/>
          <p:cNvSpPr txBox="1"/>
          <p:nvPr>
            <p:ph type="ctrTitle"/>
          </p:nvPr>
        </p:nvSpPr>
        <p:spPr>
          <a:xfrm>
            <a:off x="2179865" y="2774849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GB"/>
              <a:t>Τελική δραστηριότητα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7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Βασική πλοήγηση στο Google Maps – </a:t>
            </a:r>
            <a:r>
              <a:rPr b="1" lang="en-GB"/>
              <a:t>Βήμα προς βήμα</a:t>
            </a:r>
            <a:endParaRPr b="1"/>
          </a:p>
        </p:txBody>
      </p:sp>
      <p:sp>
        <p:nvSpPr>
          <p:cNvPr id="335" name="Google Shape;335;p27"/>
          <p:cNvSpPr/>
          <p:nvPr/>
        </p:nvSpPr>
        <p:spPr>
          <a:xfrm>
            <a:off x="949569" y="4137517"/>
            <a:ext cx="4255476" cy="2920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7"/>
          <p:cNvSpPr/>
          <p:nvPr/>
        </p:nvSpPr>
        <p:spPr>
          <a:xfrm>
            <a:off x="6694021" y="1571891"/>
            <a:ext cx="4255476" cy="2920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7" name="Google Shape;33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6805" y="2411426"/>
            <a:ext cx="2257425" cy="20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7"/>
          <p:cNvSpPr txBox="1"/>
          <p:nvPr/>
        </p:nvSpPr>
        <p:spPr>
          <a:xfrm>
            <a:off x="1539947" y="1079759"/>
            <a:ext cx="1294907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GB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1                                                          2                                                            3                                          </a:t>
            </a:r>
            <a:endParaRPr b="1" i="0" sz="2400" u="none" cap="none" strike="noStrik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7"/>
          <p:cNvSpPr txBox="1"/>
          <p:nvPr/>
        </p:nvSpPr>
        <p:spPr>
          <a:xfrm>
            <a:off x="200723" y="4542794"/>
            <a:ext cx="308888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Βρείτε το εικονίδιο του Google Maps στο κινητό σας και ανοίξτε την εφαρμογή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0" name="Google Shape;340;p27"/>
          <p:cNvPicPr preferRelativeResize="0"/>
          <p:nvPr/>
        </p:nvPicPr>
        <p:blipFill rotWithShape="1">
          <a:blip r:embed="rId4">
            <a:alphaModFix/>
          </a:blip>
          <a:srcRect b="17821" l="0" r="880" t="4926"/>
          <a:stretch/>
        </p:blipFill>
        <p:spPr>
          <a:xfrm>
            <a:off x="4366224" y="1717930"/>
            <a:ext cx="2848615" cy="4855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7"/>
          <p:cNvPicPr preferRelativeResize="0"/>
          <p:nvPr/>
        </p:nvPicPr>
        <p:blipFill rotWithShape="1">
          <a:blip r:embed="rId5">
            <a:alphaModFix/>
          </a:blip>
          <a:srcRect b="32682" l="0" r="410" t="4391"/>
          <a:stretch/>
        </p:blipFill>
        <p:spPr>
          <a:xfrm>
            <a:off x="8291452" y="1717930"/>
            <a:ext cx="3335859" cy="46605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2" name="Google Shape;342;p27"/>
          <p:cNvCxnSpPr/>
          <p:nvPr/>
        </p:nvCxnSpPr>
        <p:spPr>
          <a:xfrm>
            <a:off x="4294804" y="1687463"/>
            <a:ext cx="790200" cy="377400"/>
          </a:xfrm>
          <a:prstGeom prst="curvedConnector3">
            <a:avLst>
              <a:gd fmla="val 49997" name="adj1"/>
            </a:avLst>
          </a:prstGeom>
          <a:noFill/>
          <a:ln cap="flat" cmpd="sng" w="57150">
            <a:solidFill>
              <a:srgbClr val="FF0000"/>
            </a:solidFill>
            <a:prstDash val="solid"/>
            <a:miter lim="80"/>
            <a:headEnd len="sm" w="sm" type="none"/>
            <a:tailEnd len="med" w="med" type="triangle"/>
          </a:ln>
        </p:spPr>
      </p:cxnSp>
      <p:sp>
        <p:nvSpPr>
          <p:cNvPr id="343" name="Google Shape;343;p27"/>
          <p:cNvSpPr txBox="1"/>
          <p:nvPr/>
        </p:nvSpPr>
        <p:spPr>
          <a:xfrm>
            <a:off x="2401082" y="1377155"/>
            <a:ext cx="196514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Πληκτρολογήστε τον προορισμό που αναζητάτε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7"/>
          <p:cNvSpPr/>
          <p:nvPr/>
        </p:nvSpPr>
        <p:spPr>
          <a:xfrm>
            <a:off x="7831010" y="2638403"/>
            <a:ext cx="460442" cy="1216152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7"/>
          <p:cNvSpPr txBox="1"/>
          <p:nvPr/>
        </p:nvSpPr>
        <p:spPr>
          <a:xfrm>
            <a:off x="9634654" y="2010008"/>
            <a:ext cx="2137623" cy="6463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Θέλετε να πάτε εκεί; Πατήστε αυτό το κουμπί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6" name="Google Shape;346;p27"/>
          <p:cNvCxnSpPr/>
          <p:nvPr/>
        </p:nvCxnSpPr>
        <p:spPr>
          <a:xfrm flipH="1">
            <a:off x="9344616" y="2411426"/>
            <a:ext cx="469800" cy="365100"/>
          </a:xfrm>
          <a:prstGeom prst="curvedConnector3">
            <a:avLst>
              <a:gd fmla="val 50000" name="adj1"/>
            </a:avLst>
          </a:prstGeom>
          <a:noFill/>
          <a:ln cap="flat" cmpd="sng" w="38100">
            <a:solidFill>
              <a:srgbClr val="FF0000"/>
            </a:solidFill>
            <a:prstDash val="solid"/>
            <a:miter lim="8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8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1425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/>
              <a:t>Βασική πλοήγηση στο Google Maps – </a:t>
            </a:r>
            <a:r>
              <a:rPr b="1" lang="en-GB"/>
              <a:t>Βήμα προς βήμα</a:t>
            </a:r>
            <a:endParaRPr b="1"/>
          </a:p>
        </p:txBody>
      </p:sp>
      <p:sp>
        <p:nvSpPr>
          <p:cNvPr id="353" name="Google Shape;353;p28"/>
          <p:cNvSpPr/>
          <p:nvPr/>
        </p:nvSpPr>
        <p:spPr>
          <a:xfrm>
            <a:off x="6694021" y="1571891"/>
            <a:ext cx="4255476" cy="2920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8"/>
          <p:cNvSpPr txBox="1"/>
          <p:nvPr/>
        </p:nvSpPr>
        <p:spPr>
          <a:xfrm>
            <a:off x="1811258" y="1157125"/>
            <a:ext cx="1294907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GB" sz="2400" u="none" cap="none" strike="noStrik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4                                                    5                                                               6</a:t>
            </a:r>
            <a:endParaRPr b="1" i="0" sz="2400" u="none" cap="none" strike="noStrik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5" name="Google Shape;355;p28"/>
          <p:cNvPicPr preferRelativeResize="0"/>
          <p:nvPr/>
        </p:nvPicPr>
        <p:blipFill rotWithShape="1">
          <a:blip r:embed="rId3">
            <a:alphaModFix/>
          </a:blip>
          <a:srcRect b="73155" l="0" r="0" t="5326"/>
          <a:stretch/>
        </p:blipFill>
        <p:spPr>
          <a:xfrm>
            <a:off x="365092" y="3090914"/>
            <a:ext cx="3471911" cy="1651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8"/>
          <p:cNvPicPr preferRelativeResize="0"/>
          <p:nvPr/>
        </p:nvPicPr>
        <p:blipFill rotWithShape="1">
          <a:blip r:embed="rId4">
            <a:alphaModFix/>
          </a:blip>
          <a:srcRect b="13793" l="0" r="0" t="4094"/>
          <a:stretch/>
        </p:blipFill>
        <p:spPr>
          <a:xfrm>
            <a:off x="8772175" y="1654536"/>
            <a:ext cx="2785709" cy="5057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8"/>
          <p:cNvPicPr preferRelativeResize="0"/>
          <p:nvPr/>
        </p:nvPicPr>
        <p:blipFill rotWithShape="1">
          <a:blip r:embed="rId5">
            <a:alphaModFix/>
          </a:blip>
          <a:srcRect b="75276" l="0" r="0" t="4537"/>
          <a:stretch/>
        </p:blipFill>
        <p:spPr>
          <a:xfrm>
            <a:off x="4242236" y="2217493"/>
            <a:ext cx="3101608" cy="1384468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8"/>
          <p:cNvSpPr/>
          <p:nvPr/>
        </p:nvSpPr>
        <p:spPr>
          <a:xfrm>
            <a:off x="1342765" y="4720247"/>
            <a:ext cx="1516566" cy="468023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8"/>
          <p:cNvSpPr txBox="1"/>
          <p:nvPr/>
        </p:nvSpPr>
        <p:spPr>
          <a:xfrm>
            <a:off x="235004" y="5257537"/>
            <a:ext cx="373208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Επιλέξτε πώς θέλετε να φτάσετε εκεί: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-"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Με αυτοκίνητο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-"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Με τα μέσα μαζικής μεταφοράς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-"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Με τα πόδια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8"/>
          <p:cNvSpPr/>
          <p:nvPr/>
        </p:nvSpPr>
        <p:spPr>
          <a:xfrm rot="5616757">
            <a:off x="1751994" y="2743604"/>
            <a:ext cx="443779" cy="297879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8"/>
          <p:cNvSpPr txBox="1"/>
          <p:nvPr/>
        </p:nvSpPr>
        <p:spPr>
          <a:xfrm>
            <a:off x="566314" y="1823900"/>
            <a:ext cx="281513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Κάντε κλικ εδώ για να εισαγάγετε τη διεύθυνση από την οποία ξεκινάτε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2" name="Google Shape;362;p28"/>
          <p:cNvPicPr preferRelativeResize="0"/>
          <p:nvPr/>
        </p:nvPicPr>
        <p:blipFill rotWithShape="1">
          <a:blip r:embed="rId6">
            <a:alphaModFix/>
          </a:blip>
          <a:srcRect b="63561" l="-1141" r="337" t="15378"/>
          <a:stretch/>
        </p:blipFill>
        <p:spPr>
          <a:xfrm>
            <a:off x="4359298" y="4613656"/>
            <a:ext cx="2971518" cy="13727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3" name="Google Shape;363;p28"/>
          <p:cNvCxnSpPr/>
          <p:nvPr/>
        </p:nvCxnSpPr>
        <p:spPr>
          <a:xfrm>
            <a:off x="3967093" y="1728208"/>
            <a:ext cx="0" cy="4729658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</p:cxnSp>
      <p:cxnSp>
        <p:nvCxnSpPr>
          <p:cNvPr id="364" name="Google Shape;364;p28"/>
          <p:cNvCxnSpPr/>
          <p:nvPr/>
        </p:nvCxnSpPr>
        <p:spPr>
          <a:xfrm>
            <a:off x="7967610" y="1773255"/>
            <a:ext cx="0" cy="4729658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</p:cxnSp>
      <p:sp>
        <p:nvSpPr>
          <p:cNvPr id="365" name="Google Shape;365;p28"/>
          <p:cNvSpPr/>
          <p:nvPr/>
        </p:nvSpPr>
        <p:spPr>
          <a:xfrm rot="5616757">
            <a:off x="4938916" y="1968399"/>
            <a:ext cx="443779" cy="297879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8"/>
          <p:cNvSpPr txBox="1"/>
          <p:nvPr/>
        </p:nvSpPr>
        <p:spPr>
          <a:xfrm>
            <a:off x="5265749" y="1727428"/>
            <a:ext cx="281513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Είτε πληκτρολογήστε εδώ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28"/>
          <p:cNvSpPr txBox="1"/>
          <p:nvPr/>
        </p:nvSpPr>
        <p:spPr>
          <a:xfrm>
            <a:off x="3926749" y="3711379"/>
            <a:ext cx="2414187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Ή κάντε κλικ σε αυτό το κουμπί για να εντοπίσετε την τοποθεσία σας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8" name="Google Shape;368;p28"/>
          <p:cNvCxnSpPr/>
          <p:nvPr/>
        </p:nvCxnSpPr>
        <p:spPr>
          <a:xfrm>
            <a:off x="5952430" y="6083497"/>
            <a:ext cx="1031506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"/>
            <a:headEnd len="sm" w="sm" type="none"/>
            <a:tailEnd len="sm" w="sm" type="none"/>
          </a:ln>
        </p:spPr>
      </p:cxnSp>
      <p:sp>
        <p:nvSpPr>
          <p:cNvPr id="369" name="Google Shape;369;p28"/>
          <p:cNvSpPr txBox="1"/>
          <p:nvPr/>
        </p:nvSpPr>
        <p:spPr>
          <a:xfrm>
            <a:off x="4224391" y="6179747"/>
            <a:ext cx="316520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Στο κινητό σας, αυτό είναι το κουμπί τοποθεσίας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28"/>
          <p:cNvSpPr/>
          <p:nvPr/>
        </p:nvSpPr>
        <p:spPr>
          <a:xfrm rot="-5233962">
            <a:off x="5937206" y="3268445"/>
            <a:ext cx="1386094" cy="512310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9"/>
          <p:cNvSpPr txBox="1"/>
          <p:nvPr>
            <p:ph type="title"/>
          </p:nvPr>
        </p:nvSpPr>
        <p:spPr>
          <a:xfrm>
            <a:off x="336000" y="0"/>
            <a:ext cx="11520000" cy="989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b="1" lang="en-GB"/>
              <a:t>Δραστηριότητα: Βρες ένα μέρος που σου αρέσει</a:t>
            </a:r>
            <a:endParaRPr b="1"/>
          </a:p>
        </p:txBody>
      </p:sp>
      <p:pic>
        <p:nvPicPr>
          <p:cNvPr id="376" name="Google Shape;376;p29"/>
          <p:cNvPicPr preferRelativeResize="0"/>
          <p:nvPr/>
        </p:nvPicPr>
        <p:blipFill rotWithShape="1">
          <a:blip r:embed="rId3">
            <a:alphaModFix/>
          </a:blip>
          <a:srcRect b="17821" l="0" r="307" t="18496"/>
          <a:stretch/>
        </p:blipFill>
        <p:spPr>
          <a:xfrm>
            <a:off x="5836400" y="989215"/>
            <a:ext cx="4200672" cy="5868785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29"/>
          <p:cNvSpPr/>
          <p:nvPr/>
        </p:nvSpPr>
        <p:spPr>
          <a:xfrm>
            <a:off x="235297" y="4012270"/>
            <a:ext cx="5357040" cy="781680"/>
          </a:xfrm>
          <a:prstGeom prst="roundRect">
            <a:avLst>
              <a:gd fmla="val 16667" name="adj"/>
            </a:avLst>
          </a:prstGeom>
          <a:solidFill>
            <a:srgbClr val="E2F2D9"/>
          </a:solidFill>
          <a:ln cap="flat" cmpd="sng" w="12700">
            <a:solidFill>
              <a:schemeClr val="accent4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Μοιραστείτε ένα μέρος που σας αρέσει ή που θα θέλατε να επισκεφθείτε!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8" name="Google Shape;37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24482" y="1569964"/>
            <a:ext cx="2257425" cy="202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0"/>
          <p:cNvSpPr txBox="1"/>
          <p:nvPr>
            <p:ph type="ctrTitle"/>
          </p:nvPr>
        </p:nvSpPr>
        <p:spPr>
          <a:xfrm>
            <a:off x="2179865" y="2774849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GB"/>
              <a:t>Συζήτηση και ανατροφοδότηση σχετικά με την αναστοχαστική διαδικασία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1"/>
          <p:cNvSpPr txBox="1"/>
          <p:nvPr>
            <p:ph type="ctrTitle"/>
          </p:nvPr>
        </p:nvSpPr>
        <p:spPr>
          <a:xfrm>
            <a:off x="2179865" y="2400914"/>
            <a:ext cx="7832271" cy="1600197"/>
          </a:xfrm>
          <a:prstGeom prst="rect">
            <a:avLst/>
          </a:prstGeom>
          <a:solidFill>
            <a:schemeClr val="lt2">
              <a:alpha val="0"/>
            </a:schemeClr>
          </a:solidFill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GB" sz="2800"/>
              <a:t>Ευχαριστώ!</a:t>
            </a:r>
            <a:endParaRPr sz="2800"/>
          </a:p>
        </p:txBody>
      </p:sp>
      <p:sp>
        <p:nvSpPr>
          <p:cNvPr id="389" name="Google Shape;389;p31"/>
          <p:cNvSpPr txBox="1"/>
          <p:nvPr/>
        </p:nvSpPr>
        <p:spPr>
          <a:xfrm>
            <a:off x="4721649" y="3816445"/>
            <a:ext cx="27487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legends-project@kmop.org</a:t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ARDET Course template">
  <a:themeElements>
    <a:clrScheme name="LEGENDS">
      <a:dk1>
        <a:srgbClr val="3A3A3A"/>
      </a:dk1>
      <a:lt1>
        <a:srgbClr val="3A3A3A"/>
      </a:lt1>
      <a:dk2>
        <a:srgbClr val="E5E5E4"/>
      </a:dk2>
      <a:lt2>
        <a:srgbClr val="E5E5E4"/>
      </a:lt2>
      <a:accent1>
        <a:srgbClr val="4E3F98"/>
      </a:accent1>
      <a:accent2>
        <a:srgbClr val="164CA0"/>
      </a:accent2>
      <a:accent3>
        <a:srgbClr val="0078B6"/>
      </a:accent3>
      <a:accent4>
        <a:srgbClr val="73BE44"/>
      </a:accent4>
      <a:accent5>
        <a:srgbClr val="164CA0"/>
      </a:accent5>
      <a:accent6>
        <a:srgbClr val="4E3F98"/>
      </a:accent6>
      <a:hlink>
        <a:srgbClr val="0078B6"/>
      </a:hlink>
      <a:folHlink>
        <a:srgbClr val="164C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2014-07-11T09:12:14Z</dcterms:created>
  <dc:creator>2Fast4u</dc:creator>
</cp:coreProperties>
</file>