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5" r:id="rId5"/>
    <p:sldId id="270" r:id="rId6"/>
    <p:sldId id="275" r:id="rId7"/>
    <p:sldId id="280" r:id="rId8"/>
  </p:sldIdLst>
  <p:sldSz cx="18288000" cy="10287000"/>
  <p:notesSz cx="6858000" cy="9144000"/>
  <p:embeddedFontLst>
    <p:embeddedFont>
      <p:font typeface="Calibri" panose="020F0502020204030204" pitchFamily="34" charset="0"/>
      <p:regular r:id="rId9"/>
      <p:bold r:id="rId10"/>
      <p:italic r:id="rId11"/>
      <p:boldItalic r:id="rId12"/>
    </p:embeddedFont>
    <p:embeddedFont>
      <p:font typeface="Poppins" panose="020B0604020202020204" charset="0"/>
      <p:regular r:id="rId13"/>
      <p:bold r:id="rId14"/>
    </p:embeddedFont>
    <p:embeddedFont>
      <p:font typeface="Poppins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82" d="100"/>
          <a:sy n="82" d="100"/>
        </p:scale>
        <p:origin x="11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Κάντε κλικ για να επεξεργαστείτε το στυλ τίτλου «Master»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7/21/2026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training.digitallearn.org/"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learn.webjunction.org/course/index.php?categoryid=46"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cyberseniors.org/free-tech-help/pdfs/"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skills-to-connect.eu/en/#productions" TargetMode="External"/><Relationship Id="rId4" Type="http://schemas.openxmlformats.org/officeDocument/2006/relationships/image" Target="../media/image3.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hyperlink" Target="https://www.digital-boomer.eu/training.php?lang=EN" TargetMode="External"/><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59318" y="2012129"/>
            <a:ext cx="7600265" cy="6529944"/>
          </a:xfrm>
          <a:custGeom>
            <a:avLst/>
            <a:gdLst/>
            <a:ahLst/>
            <a:cxnLst/>
            <a:rect l="l" t="t" r="r" b="b"/>
            <a:pathLst>
              <a:path w="7600265" h="6529944">
                <a:moveTo>
                  <a:pt x="0" y="0"/>
                </a:moveTo>
                <a:lnTo>
                  <a:pt x="7600265" y="0"/>
                </a:lnTo>
                <a:lnTo>
                  <a:pt x="7600265" y="6529943"/>
                </a:lnTo>
                <a:lnTo>
                  <a:pt x="0" y="6529943"/>
                </a:lnTo>
                <a:lnTo>
                  <a:pt x="0" y="0"/>
                </a:lnTo>
                <a:close/>
              </a:path>
            </a:pathLst>
          </a:custGeom>
          <a:blipFill>
            <a:blip r:embed="rId2"/>
            <a:stretch>
              <a:fillRect/>
            </a:stretch>
          </a:blipFill>
        </p:spPr>
      </p:sp>
      <p:sp>
        <p:nvSpPr>
          <p:cNvPr id="3" name="Freeform 3"/>
          <p:cNvSpPr/>
          <p:nvPr/>
        </p:nvSpPr>
        <p:spPr>
          <a:xfrm>
            <a:off x="597064" y="671878"/>
            <a:ext cx="3979566" cy="1650064"/>
          </a:xfrm>
          <a:custGeom>
            <a:avLst/>
            <a:gdLst/>
            <a:ahLst/>
            <a:cxnLst/>
            <a:rect l="l" t="t" r="r" b="b"/>
            <a:pathLst>
              <a:path w="3979566" h="1650064">
                <a:moveTo>
                  <a:pt x="0" y="0"/>
                </a:moveTo>
                <a:lnTo>
                  <a:pt x="3979566" y="0"/>
                </a:lnTo>
                <a:lnTo>
                  <a:pt x="3979566" y="1650064"/>
                </a:lnTo>
                <a:lnTo>
                  <a:pt x="0" y="1650064"/>
                </a:lnTo>
                <a:lnTo>
                  <a:pt x="0" y="0"/>
                </a:lnTo>
                <a:close/>
              </a:path>
            </a:pathLst>
          </a:custGeom>
          <a:blipFill>
            <a:blip r:embed="rId3"/>
            <a:stretch>
              <a:fillRect/>
            </a:stretch>
          </a:blipFill>
        </p:spPr>
      </p:sp>
      <p:sp>
        <p:nvSpPr>
          <p:cNvPr id="4" name="Freeform 4"/>
          <p:cNvSpPr/>
          <p:nvPr/>
        </p:nvSpPr>
        <p:spPr>
          <a:xfrm>
            <a:off x="4576630" y="8542072"/>
            <a:ext cx="9134739" cy="1072295"/>
          </a:xfrm>
          <a:custGeom>
            <a:avLst/>
            <a:gdLst/>
            <a:ahLst/>
            <a:cxnLst/>
            <a:rect l="l" t="t" r="r" b="b"/>
            <a:pathLst>
              <a:path w="9134739" h="1072295">
                <a:moveTo>
                  <a:pt x="0" y="0"/>
                </a:moveTo>
                <a:lnTo>
                  <a:pt x="9134740" y="0"/>
                </a:lnTo>
                <a:lnTo>
                  <a:pt x="9134740" y="1072295"/>
                </a:lnTo>
                <a:lnTo>
                  <a:pt x="0" y="1072295"/>
                </a:lnTo>
                <a:lnTo>
                  <a:pt x="0" y="0"/>
                </a:lnTo>
                <a:close/>
              </a:path>
            </a:pathLst>
          </a:custGeom>
          <a:blipFill>
            <a:blip r:embed="rId4"/>
            <a:stretch>
              <a:fillRect/>
            </a:stretch>
          </a:blipFill>
        </p:spPr>
      </p:sp>
      <p:grpSp>
        <p:nvGrpSpPr>
          <p:cNvPr id="5" name="Group 5"/>
          <p:cNvGrpSpPr/>
          <p:nvPr/>
        </p:nvGrpSpPr>
        <p:grpSpPr>
          <a:xfrm>
            <a:off x="10843648" y="462051"/>
            <a:ext cx="6178653" cy="1550078"/>
            <a:chOff x="0" y="0"/>
            <a:chExt cx="8238204" cy="2066771"/>
          </a:xfrm>
        </p:grpSpPr>
        <p:sp>
          <p:nvSpPr>
            <p:cNvPr id="6" name="Freeform 6"/>
            <p:cNvSpPr/>
            <p:nvPr/>
          </p:nvSpPr>
          <p:spPr>
            <a:xfrm>
              <a:off x="0" y="351141"/>
              <a:ext cx="1371708" cy="1364488"/>
            </a:xfrm>
            <a:custGeom>
              <a:avLst/>
              <a:gdLst/>
              <a:ahLst/>
              <a:cxnLst/>
              <a:rect l="l" t="t" r="r" b="b"/>
              <a:pathLst>
                <a:path w="1371708" h="1364488">
                  <a:moveTo>
                    <a:pt x="0" y="0"/>
                  </a:moveTo>
                  <a:lnTo>
                    <a:pt x="1371708" y="0"/>
                  </a:lnTo>
                  <a:lnTo>
                    <a:pt x="1371708" y="1364489"/>
                  </a:lnTo>
                  <a:lnTo>
                    <a:pt x="0" y="1364489"/>
                  </a:lnTo>
                  <a:lnTo>
                    <a:pt x="0" y="0"/>
                  </a:lnTo>
                  <a:close/>
                </a:path>
              </a:pathLst>
            </a:custGeom>
            <a:blipFill>
              <a:blip r:embed="rId5"/>
              <a:stretch>
                <a:fillRect/>
              </a:stretch>
            </a:blipFill>
          </p:spPr>
        </p:sp>
        <p:sp>
          <p:nvSpPr>
            <p:cNvPr id="7" name="Freeform 7"/>
            <p:cNvSpPr/>
            <p:nvPr/>
          </p:nvSpPr>
          <p:spPr>
            <a:xfrm>
              <a:off x="1371708" y="686958"/>
              <a:ext cx="2103852" cy="839809"/>
            </a:xfrm>
            <a:custGeom>
              <a:avLst/>
              <a:gdLst/>
              <a:ahLst/>
              <a:cxnLst/>
              <a:rect l="l" t="t" r="r" b="b"/>
              <a:pathLst>
                <a:path w="2103852" h="839809">
                  <a:moveTo>
                    <a:pt x="0" y="0"/>
                  </a:moveTo>
                  <a:lnTo>
                    <a:pt x="2103851" y="0"/>
                  </a:lnTo>
                  <a:lnTo>
                    <a:pt x="2103851" y="839810"/>
                  </a:lnTo>
                  <a:lnTo>
                    <a:pt x="0" y="839810"/>
                  </a:lnTo>
                  <a:lnTo>
                    <a:pt x="0" y="0"/>
                  </a:lnTo>
                  <a:close/>
                </a:path>
              </a:pathLst>
            </a:custGeom>
            <a:blipFill>
              <a:blip r:embed="rId6"/>
              <a:stretch>
                <a:fillRect/>
              </a:stretch>
            </a:blipFill>
          </p:spPr>
        </p:sp>
        <p:sp>
          <p:nvSpPr>
            <p:cNvPr id="8" name="Freeform 8"/>
            <p:cNvSpPr/>
            <p:nvPr/>
          </p:nvSpPr>
          <p:spPr>
            <a:xfrm>
              <a:off x="3475559" y="686958"/>
              <a:ext cx="1571595" cy="692854"/>
            </a:xfrm>
            <a:custGeom>
              <a:avLst/>
              <a:gdLst/>
              <a:ahLst/>
              <a:cxnLst/>
              <a:rect l="l" t="t" r="r" b="b"/>
              <a:pathLst>
                <a:path w="1571595" h="692854">
                  <a:moveTo>
                    <a:pt x="0" y="0"/>
                  </a:moveTo>
                  <a:lnTo>
                    <a:pt x="1571596" y="0"/>
                  </a:lnTo>
                  <a:lnTo>
                    <a:pt x="1571596" y="692854"/>
                  </a:lnTo>
                  <a:lnTo>
                    <a:pt x="0" y="692854"/>
                  </a:lnTo>
                  <a:lnTo>
                    <a:pt x="0" y="0"/>
                  </a:lnTo>
                  <a:close/>
                </a:path>
              </a:pathLst>
            </a:custGeom>
            <a:blipFill>
              <a:blip r:embed="rId7"/>
              <a:stretch>
                <a:fillRect/>
              </a:stretch>
            </a:blipFill>
          </p:spPr>
        </p:sp>
        <p:sp>
          <p:nvSpPr>
            <p:cNvPr id="9" name="Freeform 9"/>
            <p:cNvSpPr/>
            <p:nvPr/>
          </p:nvSpPr>
          <p:spPr>
            <a:xfrm>
              <a:off x="6692985" y="493033"/>
              <a:ext cx="1545219" cy="1080705"/>
            </a:xfrm>
            <a:custGeom>
              <a:avLst/>
              <a:gdLst/>
              <a:ahLst/>
              <a:cxnLst/>
              <a:rect l="l" t="t" r="r" b="b"/>
              <a:pathLst>
                <a:path w="1545219" h="1080705">
                  <a:moveTo>
                    <a:pt x="0" y="0"/>
                  </a:moveTo>
                  <a:lnTo>
                    <a:pt x="1545219" y="0"/>
                  </a:lnTo>
                  <a:lnTo>
                    <a:pt x="1545219" y="1080705"/>
                  </a:lnTo>
                  <a:lnTo>
                    <a:pt x="0" y="1080705"/>
                  </a:lnTo>
                  <a:lnTo>
                    <a:pt x="0" y="0"/>
                  </a:lnTo>
                  <a:close/>
                </a:path>
              </a:pathLst>
            </a:custGeom>
            <a:blipFill>
              <a:blip r:embed="rId8"/>
              <a:stretch>
                <a:fillRect/>
              </a:stretch>
            </a:blipFill>
          </p:spPr>
        </p:sp>
        <p:sp>
          <p:nvSpPr>
            <p:cNvPr id="10" name="Freeform 10"/>
            <p:cNvSpPr/>
            <p:nvPr/>
          </p:nvSpPr>
          <p:spPr>
            <a:xfrm>
              <a:off x="4835158" y="0"/>
              <a:ext cx="2066771" cy="2066771"/>
            </a:xfrm>
            <a:custGeom>
              <a:avLst/>
              <a:gdLst/>
              <a:ahLst/>
              <a:cxnLst/>
              <a:rect l="l" t="t" r="r" b="b"/>
              <a:pathLst>
                <a:path w="2066771" h="2066771">
                  <a:moveTo>
                    <a:pt x="0" y="0"/>
                  </a:moveTo>
                  <a:lnTo>
                    <a:pt x="2066770" y="0"/>
                  </a:lnTo>
                  <a:lnTo>
                    <a:pt x="2066770" y="2066771"/>
                  </a:lnTo>
                  <a:lnTo>
                    <a:pt x="0" y="2066771"/>
                  </a:lnTo>
                  <a:lnTo>
                    <a:pt x="0" y="0"/>
                  </a:lnTo>
                  <a:close/>
                </a:path>
              </a:pathLst>
            </a:custGeom>
            <a:blipFill>
              <a:blip r:embed="rId9"/>
              <a:stretch>
                <a:fillRect/>
              </a:stretch>
            </a:blipFill>
          </p:spPr>
        </p:sp>
      </p:grpSp>
      <p:sp>
        <p:nvSpPr>
          <p:cNvPr id="11" name="TextBox 11"/>
          <p:cNvSpPr txBox="1"/>
          <p:nvPr/>
        </p:nvSpPr>
        <p:spPr>
          <a:xfrm>
            <a:off x="597064" y="3009900"/>
            <a:ext cx="9562254" cy="5514330"/>
          </a:xfrm>
          <a:prstGeom prst="rect">
            <a:avLst/>
          </a:prstGeom>
        </p:spPr>
        <p:txBody>
          <a:bodyPr wrap="square" lIns="0" tIns="0" rIns="0" bIns="0" rtlCol="0" anchor="t">
            <a:spAutoFit/>
          </a:bodyPr>
          <a:lstStyle/>
          <a:p>
            <a:pPr algn="l">
              <a:lnSpc>
                <a:spcPts val="7909"/>
              </a:lnSpc>
            </a:pPr>
            <a:r>
              <a:rPr lang="en-US" sz="4800" b="1" dirty="0">
                <a:solidFill>
                  <a:srgbClr val="54459C"/>
                </a:solidFill>
                <a:latin typeface="Poppins Bold"/>
                <a:ea typeface="Poppins Bold"/>
                <a:cs typeface="Poppins Bold"/>
                <a:sym typeface="Poppins Bold"/>
              </a:rPr>
              <a:t>Ψηφιακή παιδεία για ενήλικες μεγαλύτερης ηλικίας</a:t>
            </a:r>
          </a:p>
          <a:p>
            <a:pPr algn="l">
              <a:lnSpc>
                <a:spcPts val="7909"/>
              </a:lnSpc>
              <a:spcBef>
                <a:spcPct val="0"/>
              </a:spcBef>
            </a:pPr>
            <a:endParaRPr lang="en-US" sz="5649" b="1" dirty="0">
              <a:solidFill>
                <a:srgbClr val="54459C"/>
              </a:solidFill>
              <a:latin typeface="Poppins Bold"/>
              <a:ea typeface="Poppins Bold"/>
              <a:cs typeface="Poppins Bold"/>
              <a:sym typeface="Poppins Bold"/>
            </a:endParaRPr>
          </a:p>
          <a:p>
            <a:pPr algn="l">
              <a:lnSpc>
                <a:spcPts val="7069"/>
              </a:lnSpc>
              <a:spcBef>
                <a:spcPct val="0"/>
              </a:spcBef>
            </a:pPr>
            <a:r>
              <a:rPr lang="en-US" sz="5049" b="1" dirty="0">
                <a:solidFill>
                  <a:srgbClr val="77BF47"/>
                </a:solidFill>
                <a:latin typeface="Poppins Bold"/>
                <a:ea typeface="Poppins Bold"/>
                <a:cs typeface="Poppins Bold"/>
                <a:sym typeface="Poppins Bold"/>
              </a:rPr>
              <a:t>Πόροι για τους διοργανωτές</a:t>
            </a:r>
          </a:p>
          <a:p>
            <a:pPr algn="l">
              <a:lnSpc>
                <a:spcPts val="4269"/>
              </a:lnSpc>
              <a:spcBef>
                <a:spcPct val="0"/>
              </a:spcBef>
            </a:pPr>
            <a:r>
              <a:rPr lang="en-US" sz="3049" dirty="0">
                <a:solidFill>
                  <a:srgbClr val="77BF47"/>
                </a:solidFill>
                <a:latin typeface="Poppins"/>
                <a:ea typeface="Poppins"/>
                <a:cs typeface="Poppins"/>
                <a:sym typeface="Poppins"/>
              </a:rPr>
              <a:t>Ένα πρακτικό εγχειρίδιο αναφοράς για επιπλέον πόρους</a:t>
            </a:r>
          </a:p>
          <a:p>
            <a:pPr algn="l">
              <a:lnSpc>
                <a:spcPts val="7909"/>
              </a:lnSpc>
              <a:spcBef>
                <a:spcPct val="0"/>
              </a:spcBef>
            </a:pPr>
            <a:endParaRPr lang="en-US" sz="3049" dirty="0">
              <a:solidFill>
                <a:srgbClr val="77BF47"/>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85268" y="3026466"/>
            <a:ext cx="5269905" cy="5529097"/>
          </a:xfrm>
          <a:custGeom>
            <a:avLst/>
            <a:gdLst/>
            <a:ahLst/>
            <a:cxnLst/>
            <a:rect l="l" t="t" r="r" b="b"/>
            <a:pathLst>
              <a:path w="5269905" h="5529097">
                <a:moveTo>
                  <a:pt x="0" y="0"/>
                </a:moveTo>
                <a:lnTo>
                  <a:pt x="5269904" y="0"/>
                </a:lnTo>
                <a:lnTo>
                  <a:pt x="5269904" y="5529097"/>
                </a:lnTo>
                <a:lnTo>
                  <a:pt x="0" y="5529097"/>
                </a:lnTo>
                <a:lnTo>
                  <a:pt x="0" y="0"/>
                </a:lnTo>
                <a:close/>
              </a:path>
            </a:pathLst>
          </a:custGeom>
          <a:blipFill>
            <a:blip r:embed="rId2"/>
            <a:stretch>
              <a:fillRect l="-11057" r="-11057"/>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sp>
        <p:nvSpPr>
          <p:cNvPr id="11" name="TextBox 11"/>
          <p:cNvSpPr txBox="1"/>
          <p:nvPr/>
        </p:nvSpPr>
        <p:spPr>
          <a:xfrm>
            <a:off x="597064" y="2188726"/>
            <a:ext cx="11042096" cy="6181179"/>
          </a:xfrm>
          <a:prstGeom prst="rect">
            <a:avLst/>
          </a:prstGeom>
        </p:spPr>
        <p:txBody>
          <a:bodyPr lIns="0" tIns="0" rIns="0" bIns="0" rtlCol="0" anchor="t">
            <a:spAutoFit/>
          </a:bodyPr>
          <a:lstStyle/>
          <a:p>
            <a:pPr algn="l">
              <a:lnSpc>
                <a:spcPts val="4648"/>
              </a:lnSpc>
            </a:pPr>
            <a:r>
              <a:rPr lang="en-US" sz="3320" b="1" dirty="0">
                <a:solidFill>
                  <a:srgbClr val="54459C"/>
                </a:solidFill>
                <a:latin typeface="Poppins Bold"/>
                <a:ea typeface="Poppins Bold"/>
                <a:cs typeface="Poppins Bold"/>
                <a:sym typeface="Poppins Bold"/>
              </a:rPr>
              <a:t>Πώς να χρησιμοποιήσετε αυτόν τον οδηγό</a:t>
            </a:r>
          </a:p>
          <a:p>
            <a:pPr algn="l">
              <a:lnSpc>
                <a:spcPts val="4648"/>
              </a:lnSpc>
            </a:pPr>
            <a:endParaRPr lang="en-US" sz="3320" b="1" dirty="0">
              <a:solidFill>
                <a:srgbClr val="54459C"/>
              </a:solidFill>
              <a:latin typeface="Poppins Bold"/>
              <a:ea typeface="Poppins Bold"/>
              <a:cs typeface="Poppins Bold"/>
              <a:sym typeface="Poppins Bold"/>
            </a:endParaRPr>
          </a:p>
          <a:p>
            <a:pPr algn="just">
              <a:lnSpc>
                <a:spcPts val="3948"/>
              </a:lnSpc>
            </a:pPr>
            <a:r>
              <a:rPr lang="en-US" sz="2820" dirty="0">
                <a:solidFill>
                  <a:srgbClr val="000000"/>
                </a:solidFill>
                <a:latin typeface="Poppins"/>
                <a:ea typeface="Poppins"/>
                <a:cs typeface="Poppins"/>
                <a:sym typeface="Poppins"/>
              </a:rPr>
              <a:t>Ο παρών οδηγός αποτελεί ένα πρακτικό βοήθημα για την ενότητα</a:t>
            </a:r>
            <a:r>
              <a:rPr lang="en-US" sz="2820" b="1" dirty="0">
                <a:solidFill>
                  <a:srgbClr val="000000"/>
                </a:solidFill>
                <a:latin typeface="Poppins Bold"/>
                <a:ea typeface="Poppins Bold"/>
                <a:cs typeface="Poppins Bold"/>
                <a:sym typeface="Poppins Bold"/>
              </a:rPr>
              <a:t> «Ψηφιακή παιδεία για </a:t>
            </a:r>
            <a:r>
              <a:rPr lang="el-GR" sz="2820" b="1" dirty="0" smtClean="0">
                <a:solidFill>
                  <a:srgbClr val="000000"/>
                </a:solidFill>
                <a:latin typeface="Poppins Bold"/>
                <a:ea typeface="Poppins Bold"/>
                <a:cs typeface="Poppins Bold"/>
                <a:sym typeface="Poppins Bold"/>
              </a:rPr>
              <a:t>άτομα μεγαλύτερης ηλικίας</a:t>
            </a:r>
            <a:r>
              <a:rPr lang="en-US" sz="2820" dirty="0" smtClean="0">
                <a:solidFill>
                  <a:srgbClr val="000000"/>
                </a:solidFill>
                <a:latin typeface="Poppins"/>
                <a:ea typeface="Poppins"/>
                <a:cs typeface="Poppins"/>
                <a:sym typeface="Poppins"/>
              </a:rPr>
              <a:t>». </a:t>
            </a:r>
            <a:r>
              <a:rPr lang="en-US" sz="2820" dirty="0">
                <a:solidFill>
                  <a:srgbClr val="000000"/>
                </a:solidFill>
                <a:latin typeface="Poppins"/>
                <a:ea typeface="Poppins"/>
                <a:cs typeface="Poppins"/>
                <a:sym typeface="Poppins"/>
              </a:rPr>
              <a:t>Παρέχει στον εκπαιδευτή όλα όσα χρειάζεται για να κατανοήσει και να διδάξει το περιεχόμενο κατά τη διάρκεια των δραστηριοτήτων. Οι εκπαιδευτές δεν χρειάζεται να είναι ειδικοί στην τεχνολογία για να χρησιμοποιήσουν αυτόν τον οδηγό. Κάθε ενότητα είναι γραμμένη σε απλή γλώσσα και δομημένη έτσι ώστε να μπορείτε να βρείτε γρήγορα αυτό που χρειάζεστε. Ορισμένοι από αυτούς τους πόρους απευθύνονται επίσης απευθείας στους ηλικιωμένους.</a:t>
            </a:r>
          </a:p>
          <a:p>
            <a:pPr algn="l">
              <a:lnSpc>
                <a:spcPts val="3948"/>
              </a:lnSpc>
              <a:spcBef>
                <a:spcPct val="0"/>
              </a:spcBef>
            </a:pPr>
            <a:endParaRPr lang="en-US" sz="2820" dirty="0">
              <a:solidFill>
                <a:srgbClr val="000000"/>
              </a:solidFill>
              <a:latin typeface="Poppins"/>
              <a:ea typeface="Poppins"/>
              <a:cs typeface="Poppins"/>
              <a:sym typeface="Poppins"/>
            </a:endParaRPr>
          </a:p>
        </p:txBody>
      </p:sp>
      <p:grpSp>
        <p:nvGrpSpPr>
          <p:cNvPr id="12" name="Group 12"/>
          <p:cNvGrpSpPr/>
          <p:nvPr/>
        </p:nvGrpSpPr>
        <p:grpSpPr>
          <a:xfrm>
            <a:off x="-842045" y="0"/>
            <a:ext cx="1184942" cy="10563570"/>
            <a:chOff x="0" y="0"/>
            <a:chExt cx="312083" cy="2782175"/>
          </a:xfrm>
        </p:grpSpPr>
        <p:sp>
          <p:nvSpPr>
            <p:cNvPr id="13" name="Freeform 13"/>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4" name="TextBox 14"/>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509250" y="4457700"/>
            <a:ext cx="4233106" cy="3636971"/>
          </a:xfrm>
          <a:custGeom>
            <a:avLst/>
            <a:gdLst/>
            <a:ahLst/>
            <a:cxnLst/>
            <a:rect l="l" t="t" r="r" b="b"/>
            <a:pathLst>
              <a:path w="4233106" h="3636971">
                <a:moveTo>
                  <a:pt x="0" y="0"/>
                </a:moveTo>
                <a:lnTo>
                  <a:pt x="4233106" y="0"/>
                </a:lnTo>
                <a:lnTo>
                  <a:pt x="4233106" y="3636970"/>
                </a:lnTo>
                <a:lnTo>
                  <a:pt x="0" y="3636970"/>
                </a:lnTo>
                <a:lnTo>
                  <a:pt x="0" y="0"/>
                </a:lnTo>
                <a:close/>
              </a:path>
            </a:pathLst>
          </a:custGeom>
          <a:blipFill>
            <a:blip r:embed="rId2"/>
            <a:stretch>
              <a:fillRect/>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grpSp>
        <p:nvGrpSpPr>
          <p:cNvPr id="11" name="Group 11"/>
          <p:cNvGrpSpPr/>
          <p:nvPr/>
        </p:nvGrpSpPr>
        <p:grpSpPr>
          <a:xfrm rot="5400000">
            <a:off x="6162154" y="-4267364"/>
            <a:ext cx="1184942" cy="13509250"/>
            <a:chOff x="0" y="0"/>
            <a:chExt cx="312083" cy="3557992"/>
          </a:xfrm>
        </p:grpSpPr>
        <p:sp>
          <p:nvSpPr>
            <p:cNvPr id="12" name="Freeform 12"/>
            <p:cNvSpPr/>
            <p:nvPr/>
          </p:nvSpPr>
          <p:spPr>
            <a:xfrm>
              <a:off x="0" y="0"/>
              <a:ext cx="312083" cy="3557992"/>
            </a:xfrm>
            <a:custGeom>
              <a:avLst/>
              <a:gdLst/>
              <a:ahLst/>
              <a:cxnLst/>
              <a:rect l="l" t="t" r="r" b="b"/>
              <a:pathLst>
                <a:path w="312083" h="3557992">
                  <a:moveTo>
                    <a:pt x="58802" y="0"/>
                  </a:moveTo>
                  <a:lnTo>
                    <a:pt x="253281" y="0"/>
                  </a:lnTo>
                  <a:cubicBezTo>
                    <a:pt x="285757" y="0"/>
                    <a:pt x="312083" y="26327"/>
                    <a:pt x="312083" y="58802"/>
                  </a:cubicBezTo>
                  <a:lnTo>
                    <a:pt x="312083" y="3499190"/>
                  </a:lnTo>
                  <a:cubicBezTo>
                    <a:pt x="312083" y="3531665"/>
                    <a:pt x="285757" y="3557992"/>
                    <a:pt x="253281" y="3557992"/>
                  </a:cubicBezTo>
                  <a:lnTo>
                    <a:pt x="58802" y="3557992"/>
                  </a:lnTo>
                  <a:cubicBezTo>
                    <a:pt x="26327" y="3557992"/>
                    <a:pt x="0" y="3531665"/>
                    <a:pt x="0" y="3499190"/>
                  </a:cubicBezTo>
                  <a:lnTo>
                    <a:pt x="0" y="58802"/>
                  </a:lnTo>
                  <a:cubicBezTo>
                    <a:pt x="0" y="26327"/>
                    <a:pt x="26327" y="0"/>
                    <a:pt x="58802" y="0"/>
                  </a:cubicBezTo>
                  <a:close/>
                </a:path>
              </a:pathLst>
            </a:custGeom>
            <a:solidFill>
              <a:srgbClr val="54459C"/>
            </a:solidFill>
          </p:spPr>
        </p:sp>
        <p:sp>
          <p:nvSpPr>
            <p:cNvPr id="13" name="TextBox 13"/>
            <p:cNvSpPr txBox="1"/>
            <p:nvPr/>
          </p:nvSpPr>
          <p:spPr>
            <a:xfrm>
              <a:off x="0" y="-76200"/>
              <a:ext cx="312083" cy="3634192"/>
            </a:xfrm>
            <a:prstGeom prst="rect">
              <a:avLst/>
            </a:prstGeom>
          </p:spPr>
          <p:txBody>
            <a:bodyPr lIns="50800" tIns="50800" rIns="50800" bIns="50800" rtlCol="0" anchor="ctr"/>
            <a:lstStyle/>
            <a:p>
              <a:pPr algn="ctr">
                <a:lnSpc>
                  <a:spcPts val="3717"/>
                </a:lnSpc>
              </a:pPr>
              <a:endParaRPr/>
            </a:p>
          </p:txBody>
        </p:sp>
      </p:grpSp>
      <p:sp>
        <p:nvSpPr>
          <p:cNvPr id="14" name="TextBox 14"/>
          <p:cNvSpPr txBox="1"/>
          <p:nvPr/>
        </p:nvSpPr>
        <p:spPr>
          <a:xfrm>
            <a:off x="597065" y="2176443"/>
            <a:ext cx="12661736" cy="6386364"/>
          </a:xfrm>
          <a:prstGeom prst="rect">
            <a:avLst/>
          </a:prstGeom>
        </p:spPr>
        <p:txBody>
          <a:bodyPr wrap="square" lIns="0" tIns="0" rIns="0" bIns="0" rtlCol="0" anchor="t">
            <a:spAutoFit/>
          </a:bodyPr>
          <a:lstStyle/>
          <a:p>
            <a:pPr algn="l">
              <a:lnSpc>
                <a:spcPts val="3287"/>
              </a:lnSpc>
              <a:spcBef>
                <a:spcPct val="0"/>
              </a:spcBef>
            </a:pPr>
            <a:r>
              <a:rPr lang="en-US" sz="2800" b="1" dirty="0">
                <a:solidFill>
                  <a:srgbClr val="FFFFFF"/>
                </a:solidFill>
                <a:latin typeface="Poppins Bold"/>
                <a:ea typeface="Poppins Bold"/>
                <a:cs typeface="Poppins Bold"/>
                <a:sym typeface="Poppins Bold"/>
              </a:rPr>
              <a:t>DigitalLearn.org – </a:t>
            </a:r>
            <a:r>
              <a:rPr lang="en-US" sz="2800" b="1" dirty="0">
                <a:solidFill>
                  <a:schemeClr val="bg1"/>
                </a:solidFill>
                <a:latin typeface="Poppins Bold"/>
                <a:ea typeface="Poppins Bold"/>
                <a:cs typeface="Poppins Bold"/>
                <a:sym typeface="Poppins Bold"/>
                <a:hlinkClick r:id="rId10">
                  <a:extLst>
                    <a:ext uri="{A12FA001-AC4F-418D-AE19-62706E023703}">
                      <ahyp:hlinkClr xmlns:ahyp="http://schemas.microsoft.com/office/drawing/2018/hyperlinkcolor" xmlns="" val="tx"/>
                    </a:ext>
                  </a:extLst>
                </a:hlinkClick>
              </a:rPr>
              <a:t>Εργαλειοθήκη για εκπαιδευτές</a:t>
            </a:r>
            <a:endParaRPr lang="en-US" sz="2800" b="1" dirty="0">
              <a:solidFill>
                <a:schemeClr val="bg1"/>
              </a:solidFill>
              <a:latin typeface="Poppins Bold"/>
              <a:ea typeface="Poppins Bold"/>
              <a:cs typeface="Poppins Bold"/>
              <a:sym typeface="Poppins Bold"/>
            </a:endParaRPr>
          </a:p>
          <a:p>
            <a:pPr algn="l">
              <a:lnSpc>
                <a:spcPts val="3147"/>
              </a:lnSpc>
              <a:spcBef>
                <a:spcPct val="0"/>
              </a:spcBef>
            </a:pPr>
            <a:r>
              <a:rPr lang="en-US" sz="2800" dirty="0">
                <a:solidFill>
                  <a:srgbClr val="FFFFFF"/>
                </a:solidFill>
                <a:latin typeface="Poppins"/>
                <a:ea typeface="Poppins"/>
                <a:cs typeface="Poppins"/>
                <a:sym typeface="Poppins"/>
              </a:rPr>
              <a:t>Πόροι για τη διευκόλυνση ή τον σχεδιασμό ενός μαθήματος ψηφιακής παιδείας</a:t>
            </a:r>
          </a:p>
          <a:p>
            <a:pPr algn="l">
              <a:lnSpc>
                <a:spcPts val="3147"/>
              </a:lnSpc>
              <a:spcBef>
                <a:spcPct val="0"/>
              </a:spcBef>
            </a:pPr>
            <a:r>
              <a:rPr lang="en-US" sz="2248" dirty="0">
                <a:solidFill>
                  <a:srgbClr val="000000"/>
                </a:solidFill>
                <a:latin typeface="Poppins"/>
                <a:ea typeface="Poppins"/>
                <a:cs typeface="Poppins"/>
                <a:sym typeface="Poppins"/>
              </a:rPr>
              <a:t> </a:t>
            </a:r>
          </a:p>
          <a:p>
            <a:pPr algn="l">
              <a:lnSpc>
                <a:spcPts val="3147"/>
              </a:lnSpc>
              <a:spcBef>
                <a:spcPct val="0"/>
              </a:spcBef>
            </a:pPr>
            <a:r>
              <a:rPr lang="en-US" sz="2248" dirty="0">
                <a:solidFill>
                  <a:srgbClr val="000000"/>
                </a:solidFill>
                <a:latin typeface="Poppins"/>
                <a:ea typeface="Poppins"/>
                <a:cs typeface="Poppins"/>
                <a:sym typeface="Poppins"/>
              </a:rPr>
              <a:t> </a:t>
            </a:r>
          </a:p>
          <a:p>
            <a:pPr algn="l">
              <a:lnSpc>
                <a:spcPts val="3147"/>
              </a:lnSpc>
              <a:spcBef>
                <a:spcPct val="0"/>
              </a:spcBef>
            </a:pPr>
            <a:r>
              <a:rPr lang="en-US" sz="2400" b="1" dirty="0">
                <a:solidFill>
                  <a:srgbClr val="77BF47"/>
                </a:solidFill>
                <a:latin typeface="Poppins Bold"/>
                <a:ea typeface="Poppins Bold"/>
                <a:cs typeface="Poppins Bold"/>
                <a:sym typeface="Poppins Bold"/>
              </a:rPr>
              <a:t>Τι είναι το Εργαλείο για Εκπαιδευτές </a:t>
            </a:r>
            <a:r>
              <a:rPr lang="en-US" sz="2400" b="1" dirty="0" err="1">
                <a:solidFill>
                  <a:srgbClr val="77BF47"/>
                </a:solidFill>
                <a:latin typeface="Poppins Bold"/>
                <a:ea typeface="Poppins Bold"/>
                <a:cs typeface="Poppins Bold"/>
                <a:sym typeface="Poppins Bold"/>
              </a:rPr>
              <a:t>του DigitalLearn</a:t>
            </a:r>
            <a:r>
              <a:rPr lang="en-US" sz="2400" b="1" dirty="0">
                <a:solidFill>
                  <a:srgbClr val="77BF47"/>
                </a:solidFill>
                <a:latin typeface="Poppins Bold"/>
                <a:ea typeface="Poppins Bold"/>
                <a:cs typeface="Poppins Bold"/>
                <a:sym typeface="Poppins Bold"/>
              </a:rPr>
              <a:t>;</a:t>
            </a:r>
          </a:p>
          <a:p>
            <a:pPr algn="l">
              <a:lnSpc>
                <a:spcPts val="3147"/>
              </a:lnSpc>
              <a:spcBef>
                <a:spcPct val="0"/>
              </a:spcBef>
            </a:pPr>
            <a:endParaRPr lang="en-US" sz="2400" b="1" dirty="0">
              <a:solidFill>
                <a:srgbClr val="77BF47"/>
              </a:solidFill>
              <a:latin typeface="Poppins Bold"/>
              <a:ea typeface="Poppins Bold"/>
              <a:cs typeface="Poppins Bold"/>
              <a:sym typeface="Poppins Bold"/>
            </a:endParaRPr>
          </a:p>
          <a:p>
            <a:pPr algn="just">
              <a:lnSpc>
                <a:spcPts val="3147"/>
              </a:lnSpc>
              <a:spcBef>
                <a:spcPct val="0"/>
              </a:spcBef>
            </a:pPr>
            <a:r>
              <a:rPr lang="aa-ET" sz="2400" dirty="0">
                <a:latin typeface="Poppins" panose="00000500000000000000" pitchFamily="2" charset="0"/>
                <a:cs typeface="Poppins" panose="00000500000000000000" pitchFamily="2" charset="0"/>
              </a:rPr>
              <a:t>Μια δωρεάν, διαδικτυακή βιβλιοθήκη έτοιμων πακέτων εργαστηρίων που δημιουργήθηκε από την </a:t>
            </a:r>
            <a:r>
              <a:rPr lang="en-GB" sz="2400" dirty="0">
                <a:latin typeface="Poppins" panose="00000500000000000000" pitchFamily="2" charset="0"/>
                <a:cs typeface="Poppins" panose="00000500000000000000" pitchFamily="2" charset="0"/>
              </a:rPr>
              <a:t>Αμερικανική </a:t>
            </a:r>
            <a:r>
              <a:rPr lang="aa-ET" sz="2400" dirty="0">
                <a:latin typeface="Poppins" panose="00000500000000000000" pitchFamily="2" charset="0"/>
                <a:cs typeface="Poppins" panose="00000500000000000000" pitchFamily="2" charset="0"/>
              </a:rPr>
              <a:t>Ένωση Δημόσιων Βιβλιοθηκών </a:t>
            </a:r>
            <a:r>
              <a:rPr lang="aa-ET" sz="2400" b="1" dirty="0">
                <a:latin typeface="Poppins" panose="00000500000000000000" pitchFamily="2" charset="0"/>
                <a:cs typeface="Poppins" panose="00000500000000000000" pitchFamily="2" charset="0"/>
              </a:rPr>
              <a:t>ειδικά για μη επαγγελματίες εκπαιδευτές</a:t>
            </a:r>
            <a:r>
              <a:rPr lang="aa-ET" sz="2400" dirty="0">
                <a:latin typeface="Poppins" panose="00000500000000000000" pitchFamily="2" charset="0"/>
                <a:cs typeface="Poppins" panose="00000500000000000000" pitchFamily="2" charset="0"/>
              </a:rPr>
              <a:t>. Σε αντίθεση με τον ιστότοπο </a:t>
            </a:r>
            <a:r>
              <a:rPr lang="aa-ET" sz="2400" dirty="0" err="1">
                <a:latin typeface="Poppins" panose="00000500000000000000" pitchFamily="2" charset="0"/>
                <a:cs typeface="Poppins" panose="00000500000000000000" pitchFamily="2" charset="0"/>
              </a:rPr>
              <a:t>DigitalLearn </a:t>
            </a:r>
            <a:r>
              <a:rPr lang="aa-ET" sz="2400" dirty="0">
                <a:latin typeface="Poppins" panose="00000500000000000000" pitchFamily="2" charset="0"/>
                <a:cs typeface="Poppins" panose="00000500000000000000" pitchFamily="2" charset="0"/>
              </a:rPr>
              <a:t>που απευθύνεται στο ευρύ κοινό και προορίζεται για μαθήματα αυτοδιδασκαλίας, αυτό είναι ένα ξεχωριστό εργαλείο δημιουργίας και προετοιμασίας για όσους διεξάγουν τις </a:t>
            </a:r>
            <a:r>
              <a:rPr lang="en-GB" sz="2400" dirty="0">
                <a:latin typeface="Poppins" panose="00000500000000000000" pitchFamily="2" charset="0"/>
                <a:cs typeface="Poppins" panose="00000500000000000000" pitchFamily="2" charset="0"/>
              </a:rPr>
              <a:t>συνεδρίες</a:t>
            </a:r>
            <a:r>
              <a:rPr lang="aa-ET" sz="2400" dirty="0">
                <a:latin typeface="Poppins" panose="00000500000000000000" pitchFamily="2" charset="0"/>
                <a:cs typeface="Poppins" panose="00000500000000000000" pitchFamily="2" charset="0"/>
              </a:rPr>
              <a:t>.</a:t>
            </a:r>
            <a:r>
              <a:rPr lang="en-GB" sz="2400" dirty="0">
                <a:latin typeface="Poppins" panose="00000500000000000000" pitchFamily="2" charset="0"/>
                <a:cs typeface="Poppins" panose="00000500000000000000" pitchFamily="2" charset="0"/>
              </a:rPr>
              <a:t> Το Εργαλείο καλύπτει αναλυτικούς οδηγούς για ένα ευρύ φάσμα θεμάτων: βιντεοδιασκέψεις, Word, Windows, υλικό υπολογιστών… </a:t>
            </a:r>
            <a:r>
              <a:rPr lang="aa-ET" sz="2400" dirty="0">
                <a:latin typeface="Poppins" panose="00000500000000000000" pitchFamily="2" charset="0"/>
                <a:cs typeface="Poppins" panose="00000500000000000000" pitchFamily="2" charset="0"/>
              </a:rPr>
              <a:t>Για κάθε θέμα, παρέχεται ένα πλήρες πακέτο αντί για ένα μεμονωμένο έγγραφο: οδηγός για τον εκπαιδευτή, παρουσίαση με διαφάνειες, φυλλάδια προς εκτύπωση και αρχεία ασκήσεων, μετατρέποντας ένα βασικό σχέδιο μαθήματος σε μια δομημένη, έτοιμη προς διδασκαλία ενότητα</a:t>
            </a:r>
            <a:r>
              <a:rPr lang="en-US" sz="2400" dirty="0">
                <a:solidFill>
                  <a:srgbClr val="000000"/>
                </a:solidFill>
                <a:latin typeface="Poppins" panose="00000500000000000000" pitchFamily="2" charset="0"/>
                <a:ea typeface="Poppins"/>
                <a:cs typeface="Poppins" panose="00000500000000000000" pitchFamily="2" charset="0"/>
                <a:sym typeface="Poppins"/>
              </a:rPr>
              <a:t> </a:t>
            </a:r>
          </a:p>
        </p:txBody>
      </p:sp>
      <p:grpSp>
        <p:nvGrpSpPr>
          <p:cNvPr id="15" name="Group 15"/>
          <p:cNvGrpSpPr/>
          <p:nvPr/>
        </p:nvGrpSpPr>
        <p:grpSpPr>
          <a:xfrm>
            <a:off x="-842045" y="0"/>
            <a:ext cx="1184942" cy="10563570"/>
            <a:chOff x="0" y="0"/>
            <a:chExt cx="312083" cy="2782175"/>
          </a:xfrm>
        </p:grpSpPr>
        <p:sp>
          <p:nvSpPr>
            <p:cNvPr id="16" name="Freeform 16"/>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7" name="TextBox 17"/>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02064" y="4166913"/>
            <a:ext cx="4233106" cy="3636971"/>
          </a:xfrm>
          <a:custGeom>
            <a:avLst/>
            <a:gdLst/>
            <a:ahLst/>
            <a:cxnLst/>
            <a:rect l="l" t="t" r="r" b="b"/>
            <a:pathLst>
              <a:path w="4233106" h="3636971">
                <a:moveTo>
                  <a:pt x="0" y="0"/>
                </a:moveTo>
                <a:lnTo>
                  <a:pt x="4233106" y="0"/>
                </a:lnTo>
                <a:lnTo>
                  <a:pt x="4233106" y="3636970"/>
                </a:lnTo>
                <a:lnTo>
                  <a:pt x="0" y="3636970"/>
                </a:lnTo>
                <a:lnTo>
                  <a:pt x="0" y="0"/>
                </a:lnTo>
                <a:close/>
              </a:path>
            </a:pathLst>
          </a:custGeom>
          <a:blipFill>
            <a:blip r:embed="rId2"/>
            <a:stretch>
              <a:fillRect/>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grpSp>
        <p:nvGrpSpPr>
          <p:cNvPr id="11" name="Group 11"/>
          <p:cNvGrpSpPr/>
          <p:nvPr/>
        </p:nvGrpSpPr>
        <p:grpSpPr>
          <a:xfrm rot="5400000">
            <a:off x="6679867" y="-4785076"/>
            <a:ext cx="1423067" cy="14782802"/>
            <a:chOff x="0" y="0"/>
            <a:chExt cx="312083" cy="3557992"/>
          </a:xfrm>
        </p:grpSpPr>
        <p:sp>
          <p:nvSpPr>
            <p:cNvPr id="12" name="Freeform 12"/>
            <p:cNvSpPr/>
            <p:nvPr/>
          </p:nvSpPr>
          <p:spPr>
            <a:xfrm>
              <a:off x="0" y="0"/>
              <a:ext cx="312083" cy="3557992"/>
            </a:xfrm>
            <a:custGeom>
              <a:avLst/>
              <a:gdLst/>
              <a:ahLst/>
              <a:cxnLst/>
              <a:rect l="l" t="t" r="r" b="b"/>
              <a:pathLst>
                <a:path w="312083" h="3557992">
                  <a:moveTo>
                    <a:pt x="58802" y="0"/>
                  </a:moveTo>
                  <a:lnTo>
                    <a:pt x="253281" y="0"/>
                  </a:lnTo>
                  <a:cubicBezTo>
                    <a:pt x="285757" y="0"/>
                    <a:pt x="312083" y="26327"/>
                    <a:pt x="312083" y="58802"/>
                  </a:cubicBezTo>
                  <a:lnTo>
                    <a:pt x="312083" y="3499190"/>
                  </a:lnTo>
                  <a:cubicBezTo>
                    <a:pt x="312083" y="3531665"/>
                    <a:pt x="285757" y="3557992"/>
                    <a:pt x="253281" y="3557992"/>
                  </a:cubicBezTo>
                  <a:lnTo>
                    <a:pt x="58802" y="3557992"/>
                  </a:lnTo>
                  <a:cubicBezTo>
                    <a:pt x="26327" y="3557992"/>
                    <a:pt x="0" y="3531665"/>
                    <a:pt x="0" y="3499190"/>
                  </a:cubicBezTo>
                  <a:lnTo>
                    <a:pt x="0" y="58802"/>
                  </a:lnTo>
                  <a:cubicBezTo>
                    <a:pt x="0" y="26327"/>
                    <a:pt x="26327" y="0"/>
                    <a:pt x="58802" y="0"/>
                  </a:cubicBezTo>
                  <a:close/>
                </a:path>
              </a:pathLst>
            </a:custGeom>
            <a:solidFill>
              <a:srgbClr val="54459C"/>
            </a:solidFill>
          </p:spPr>
        </p:sp>
        <p:sp>
          <p:nvSpPr>
            <p:cNvPr id="13" name="TextBox 13"/>
            <p:cNvSpPr txBox="1"/>
            <p:nvPr/>
          </p:nvSpPr>
          <p:spPr>
            <a:xfrm>
              <a:off x="0" y="-76200"/>
              <a:ext cx="312083" cy="3634192"/>
            </a:xfrm>
            <a:prstGeom prst="rect">
              <a:avLst/>
            </a:prstGeom>
          </p:spPr>
          <p:txBody>
            <a:bodyPr lIns="50800" tIns="50800" rIns="50800" bIns="50800" rtlCol="0" anchor="ctr"/>
            <a:lstStyle/>
            <a:p>
              <a:pPr algn="ctr">
                <a:lnSpc>
                  <a:spcPts val="3717"/>
                </a:lnSpc>
              </a:pPr>
              <a:endParaRPr/>
            </a:p>
          </p:txBody>
        </p:sp>
      </p:grpSp>
      <p:sp>
        <p:nvSpPr>
          <p:cNvPr id="14" name="TextBox 14"/>
          <p:cNvSpPr txBox="1"/>
          <p:nvPr/>
        </p:nvSpPr>
        <p:spPr>
          <a:xfrm>
            <a:off x="597064" y="2018945"/>
            <a:ext cx="13569094" cy="2115964"/>
          </a:xfrm>
          <a:prstGeom prst="rect">
            <a:avLst/>
          </a:prstGeom>
        </p:spPr>
        <p:txBody>
          <a:bodyPr wrap="square" lIns="0" tIns="0" rIns="0" bIns="0" rtlCol="0" anchor="t">
            <a:spAutoFit/>
          </a:bodyPr>
          <a:lstStyle/>
          <a:p>
            <a:pPr algn="l">
              <a:lnSpc>
                <a:spcPts val="3287"/>
              </a:lnSpc>
              <a:spcBef>
                <a:spcPct val="0"/>
              </a:spcBef>
            </a:pPr>
            <a:r>
              <a:rPr lang="en-US" sz="2400" b="1" dirty="0">
                <a:solidFill>
                  <a:srgbClr val="FFFFFF"/>
                </a:solidFill>
                <a:latin typeface="Poppins Bold"/>
                <a:ea typeface="Poppins Bold"/>
                <a:cs typeface="Poppins Bold"/>
                <a:sym typeface="Poppins Bold"/>
              </a:rPr>
              <a:t>📖 </a:t>
            </a:r>
            <a:r>
              <a:rPr lang="en-US" sz="2400" b="1" dirty="0" err="1">
                <a:solidFill>
                  <a:srgbClr val="FFFFFF"/>
                </a:solidFill>
                <a:latin typeface="Poppins Bold"/>
                <a:ea typeface="Poppins Bold"/>
                <a:cs typeface="Poppins Bold"/>
                <a:sym typeface="Poppins Bold"/>
              </a:rPr>
              <a:t> Webjunction </a:t>
            </a:r>
            <a:r>
              <a:rPr lang="en-US" sz="2400" b="1" dirty="0">
                <a:solidFill>
                  <a:srgbClr val="FFFFFF"/>
                </a:solidFill>
                <a:latin typeface="Poppins Bold"/>
                <a:ea typeface="Poppins Bold"/>
                <a:cs typeface="Poppins Bold"/>
                <a:sym typeface="Poppins Bold"/>
              </a:rPr>
              <a:t>– </a:t>
            </a:r>
            <a:r>
              <a:rPr lang="en-US" sz="2400" b="1" dirty="0">
                <a:solidFill>
                  <a:schemeClr val="bg1"/>
                </a:solidFill>
                <a:latin typeface="Poppins Bold"/>
                <a:ea typeface="Poppins Bold"/>
                <a:cs typeface="Poppins Bold"/>
                <a:sym typeface="Poppins Bold"/>
                <a:hlinkClick r:id="rId10">
                  <a:extLst>
                    <a:ext uri="{A12FA001-AC4F-418D-AE19-62706E023703}">
                      <ahyp:hlinkClr xmlns:ahyp="http://schemas.microsoft.com/office/drawing/2018/hyperlinkcolor" xmlns="" val="tx"/>
                    </a:ext>
                  </a:extLst>
                </a:hlinkClick>
              </a:rPr>
              <a:t>Μάθημα ψηφιακής παιδείας για ηλικιωμένους</a:t>
            </a:r>
            <a:endParaRPr lang="en-US" sz="2400" b="1" dirty="0">
              <a:solidFill>
                <a:schemeClr val="bg1"/>
              </a:solidFill>
              <a:latin typeface="Poppins Bold"/>
              <a:ea typeface="Poppins Bold"/>
              <a:cs typeface="Poppins Bold"/>
              <a:sym typeface="Poppins Bold"/>
            </a:endParaRPr>
          </a:p>
          <a:p>
            <a:pPr algn="l">
              <a:lnSpc>
                <a:spcPts val="3287"/>
              </a:lnSpc>
              <a:spcBef>
                <a:spcPct val="0"/>
              </a:spcBef>
            </a:pPr>
            <a:r>
              <a:rPr lang="en-US" sz="2400" dirty="0">
                <a:solidFill>
                  <a:srgbClr val="FFFFFF"/>
                </a:solidFill>
                <a:latin typeface="Poppins"/>
                <a:ea typeface="Poppins"/>
                <a:cs typeface="Poppins"/>
                <a:sym typeface="Poppins"/>
              </a:rPr>
              <a:t>Ένας δωρεάν οδηγός σχεδιασμού για τη συνοδεία ηλικιωμένων στην πλοήγηση στον ψηφιακό κόσμο</a:t>
            </a:r>
          </a:p>
          <a:p>
            <a:pPr algn="l">
              <a:lnSpc>
                <a:spcPts val="3287"/>
              </a:lnSpc>
              <a:spcBef>
                <a:spcPct val="0"/>
              </a:spcBef>
            </a:pPr>
            <a:r>
              <a:rPr lang="en-US" sz="2348" dirty="0">
                <a:solidFill>
                  <a:srgbClr val="000000"/>
                </a:solidFill>
                <a:latin typeface="Poppins"/>
                <a:ea typeface="Poppins"/>
                <a:cs typeface="Poppins"/>
                <a:sym typeface="Poppins"/>
              </a:rPr>
              <a:t> </a:t>
            </a:r>
          </a:p>
          <a:p>
            <a:pPr algn="l">
              <a:lnSpc>
                <a:spcPts val="3287"/>
              </a:lnSpc>
              <a:spcBef>
                <a:spcPct val="0"/>
              </a:spcBef>
            </a:pPr>
            <a:endParaRPr lang="en-US" sz="2348" dirty="0">
              <a:solidFill>
                <a:srgbClr val="000000"/>
              </a:solidFill>
              <a:latin typeface="Poppins"/>
              <a:ea typeface="Poppins"/>
              <a:cs typeface="Poppins"/>
              <a:sym typeface="Poppins"/>
            </a:endParaRPr>
          </a:p>
          <a:p>
            <a:pPr algn="l">
              <a:lnSpc>
                <a:spcPts val="3287"/>
              </a:lnSpc>
              <a:spcBef>
                <a:spcPct val="0"/>
              </a:spcBef>
            </a:pPr>
            <a:endParaRPr lang="en-US" sz="2348" dirty="0">
              <a:solidFill>
                <a:srgbClr val="000000"/>
              </a:solidFill>
              <a:latin typeface="Poppins"/>
              <a:ea typeface="Poppins"/>
              <a:cs typeface="Poppins"/>
              <a:sym typeface="Poppins"/>
            </a:endParaRPr>
          </a:p>
        </p:txBody>
      </p:sp>
      <p:grpSp>
        <p:nvGrpSpPr>
          <p:cNvPr id="15" name="Group 15"/>
          <p:cNvGrpSpPr/>
          <p:nvPr/>
        </p:nvGrpSpPr>
        <p:grpSpPr>
          <a:xfrm>
            <a:off x="-842045" y="0"/>
            <a:ext cx="1184942" cy="10563570"/>
            <a:chOff x="0" y="0"/>
            <a:chExt cx="312083" cy="2782175"/>
          </a:xfrm>
        </p:grpSpPr>
        <p:sp>
          <p:nvSpPr>
            <p:cNvPr id="16" name="Freeform 16"/>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7" name="TextBox 17"/>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
        <p:nvSpPr>
          <p:cNvPr id="18" name="TextBox 18"/>
          <p:cNvSpPr txBox="1"/>
          <p:nvPr/>
        </p:nvSpPr>
        <p:spPr>
          <a:xfrm>
            <a:off x="578776" y="3918881"/>
            <a:ext cx="12912186" cy="4083618"/>
          </a:xfrm>
          <a:prstGeom prst="rect">
            <a:avLst/>
          </a:prstGeom>
        </p:spPr>
        <p:txBody>
          <a:bodyPr lIns="0" tIns="0" rIns="0" bIns="0" rtlCol="0" anchor="t">
            <a:spAutoFit/>
          </a:bodyPr>
          <a:lstStyle/>
          <a:p>
            <a:pPr algn="l">
              <a:lnSpc>
                <a:spcPts val="3157"/>
              </a:lnSpc>
              <a:spcBef>
                <a:spcPct val="0"/>
              </a:spcBef>
            </a:pPr>
            <a:r>
              <a:rPr lang="en-US" sz="2400" b="1" dirty="0">
                <a:solidFill>
                  <a:srgbClr val="77BF47"/>
                </a:solidFill>
                <a:latin typeface="Poppins Bold"/>
                <a:ea typeface="Poppins Bold"/>
                <a:cs typeface="Poppins Bold"/>
                <a:sym typeface="Poppins Bold"/>
              </a:rPr>
              <a:t>Τι είναι το μάθημα </a:t>
            </a:r>
            <a:r>
              <a:rPr lang="en-US" sz="2400" b="1" dirty="0" err="1">
                <a:solidFill>
                  <a:srgbClr val="77BF47"/>
                </a:solidFill>
                <a:latin typeface="Poppins Bold"/>
                <a:ea typeface="Poppins Bold"/>
                <a:cs typeface="Poppins Bold"/>
                <a:sym typeface="Poppins Bold"/>
              </a:rPr>
              <a:t>του Webjunction</a:t>
            </a:r>
            <a:r>
              <a:rPr lang="en-US" sz="2400" b="1" dirty="0">
                <a:solidFill>
                  <a:srgbClr val="77BF47"/>
                </a:solidFill>
                <a:latin typeface="Poppins Bold"/>
                <a:ea typeface="Poppins Bold"/>
                <a:cs typeface="Poppins Bold"/>
                <a:sym typeface="Poppins Bold"/>
              </a:rPr>
              <a:t>;</a:t>
            </a:r>
          </a:p>
          <a:p>
            <a:pPr algn="l">
              <a:lnSpc>
                <a:spcPts val="3157"/>
              </a:lnSpc>
              <a:spcBef>
                <a:spcPct val="0"/>
              </a:spcBef>
            </a:pPr>
            <a:endParaRPr lang="en-US" sz="2400" b="1" dirty="0">
              <a:solidFill>
                <a:srgbClr val="77BF47"/>
              </a:solidFill>
              <a:latin typeface="Poppins Bold"/>
              <a:ea typeface="Poppins Bold"/>
              <a:cs typeface="Poppins Bold"/>
              <a:sym typeface="Poppins Bold"/>
            </a:endParaRPr>
          </a:p>
          <a:p>
            <a:pPr algn="just">
              <a:lnSpc>
                <a:spcPts val="3157"/>
              </a:lnSpc>
              <a:spcBef>
                <a:spcPct val="0"/>
              </a:spcBef>
            </a:pPr>
            <a:r>
              <a:rPr lang="en-US" sz="2400" dirty="0">
                <a:solidFill>
                  <a:srgbClr val="000000"/>
                </a:solidFill>
                <a:latin typeface="Poppins"/>
                <a:ea typeface="Poppins"/>
                <a:cs typeface="Poppins"/>
                <a:sym typeface="Poppins"/>
              </a:rPr>
              <a:t>Αρχικά σχεδιασμένο για δημόσιες βιβλιοθήκες, αυτό </a:t>
            </a:r>
            <a:r>
              <a:rPr lang="en-US" sz="2400" b="1" dirty="0">
                <a:solidFill>
                  <a:srgbClr val="000000"/>
                </a:solidFill>
                <a:latin typeface="Poppins"/>
                <a:ea typeface="Poppins"/>
                <a:cs typeface="Poppins"/>
                <a:sym typeface="Poppins"/>
              </a:rPr>
              <a:t>το δωρεάν διαδικτυακό σεμινάριο </a:t>
            </a:r>
            <a:r>
              <a:rPr lang="en-US" sz="2400" dirty="0">
                <a:solidFill>
                  <a:srgbClr val="000000"/>
                </a:solidFill>
                <a:latin typeface="Poppins"/>
                <a:ea typeface="Poppins"/>
                <a:cs typeface="Poppins"/>
                <a:sym typeface="Poppins"/>
              </a:rPr>
              <a:t>σάς επιτρέπει να μάθετε πώς να συνοδεύετε καλύτερα τους ηλικιωμένους όταν τους διδάσκετε ψηφιακή παιδεία. </a:t>
            </a:r>
          </a:p>
          <a:p>
            <a:pPr algn="just">
              <a:lnSpc>
                <a:spcPts val="3157"/>
              </a:lnSpc>
              <a:spcBef>
                <a:spcPct val="0"/>
              </a:spcBef>
            </a:pPr>
            <a:r>
              <a:rPr lang="en-US" sz="2400" dirty="0">
                <a:solidFill>
                  <a:srgbClr val="000000"/>
                </a:solidFill>
                <a:latin typeface="Poppins"/>
                <a:ea typeface="Poppins"/>
                <a:cs typeface="Poppins"/>
                <a:sym typeface="Poppins"/>
              </a:rPr>
              <a:t>Περιλαμβάνει </a:t>
            </a:r>
            <a:r>
              <a:rPr lang="aa-ET" sz="2400" dirty="0">
                <a:latin typeface="Poppins" panose="00000500000000000000" pitchFamily="2" charset="0"/>
                <a:cs typeface="Poppins" panose="00000500000000000000" pitchFamily="2" charset="0"/>
              </a:rPr>
              <a:t>παραδείγματα επιτυχημένων προγραμμάτων, καθώς και συμβουλές για τη συνεργασία με ηλικιωμένους </a:t>
            </a:r>
            <a:r>
              <a:rPr lang="en-GB" sz="2400" dirty="0">
                <a:latin typeface="Poppins" panose="00000500000000000000" pitchFamily="2" charset="0"/>
                <a:cs typeface="Poppins" panose="00000500000000000000" pitchFamily="2" charset="0"/>
              </a:rPr>
              <a:t>– και βέλτιστες πρακτικές από την εφαρμογή του προγράμματος σε τοπικές βιβλιοθήκες</a:t>
            </a:r>
            <a:r>
              <a:rPr lang="aa-ET" sz="2400" dirty="0">
                <a:latin typeface="Poppins" panose="00000500000000000000" pitchFamily="2" charset="0"/>
                <a:cs typeface="Poppins" panose="00000500000000000000" pitchFamily="2" charset="0"/>
              </a:rPr>
              <a:t>. Θα μάθετε επίσης για </a:t>
            </a:r>
            <a:r>
              <a:rPr lang="aa-ET" sz="2400" b="1" dirty="0" err="1">
                <a:latin typeface="Poppins" panose="00000500000000000000" pitchFamily="2" charset="0"/>
                <a:cs typeface="Poppins" panose="00000500000000000000" pitchFamily="2" charset="0"/>
              </a:rPr>
              <a:t>το TechBoomers</a:t>
            </a:r>
            <a:r>
              <a:rPr lang="aa-ET" sz="2400" dirty="0">
                <a:latin typeface="Poppins" panose="00000500000000000000" pitchFamily="2" charset="0"/>
                <a:cs typeface="Poppins" panose="00000500000000000000" pitchFamily="2" charset="0"/>
              </a:rPr>
              <a:t>, έναν δωρεάν ιστότοπο που προσφέρει εκπαιδευτικά σεμινάρια τεχνολογίας, τα οποία έχουν αναπτυχθεί ειδικά για ηλικιωμένους</a:t>
            </a:r>
            <a:r>
              <a:rPr lang="en-GB" sz="2400" dirty="0">
                <a:latin typeface="Poppins" panose="00000500000000000000" pitchFamily="2" charset="0"/>
                <a:cs typeface="Poppins" panose="00000500000000000000" pitchFamily="2" charset="0"/>
              </a:rPr>
              <a:t>.</a:t>
            </a:r>
            <a:endParaRPr lang="en-US" sz="2400" dirty="0">
              <a:solidFill>
                <a:srgbClr val="000000"/>
              </a:solidFill>
              <a:latin typeface="Poppins" panose="00000500000000000000" pitchFamily="2" charset="0"/>
              <a:ea typeface="Poppins"/>
              <a:cs typeface="Poppins" panose="00000500000000000000" pitchFamily="2" charset="0"/>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02064" y="3950779"/>
            <a:ext cx="4233106" cy="3636971"/>
          </a:xfrm>
          <a:custGeom>
            <a:avLst/>
            <a:gdLst/>
            <a:ahLst/>
            <a:cxnLst/>
            <a:rect l="l" t="t" r="r" b="b"/>
            <a:pathLst>
              <a:path w="4233106" h="3636971">
                <a:moveTo>
                  <a:pt x="0" y="0"/>
                </a:moveTo>
                <a:lnTo>
                  <a:pt x="4233106" y="0"/>
                </a:lnTo>
                <a:lnTo>
                  <a:pt x="4233106" y="3636970"/>
                </a:lnTo>
                <a:lnTo>
                  <a:pt x="0" y="3636970"/>
                </a:lnTo>
                <a:lnTo>
                  <a:pt x="0" y="0"/>
                </a:lnTo>
                <a:close/>
              </a:path>
            </a:pathLst>
          </a:custGeom>
          <a:blipFill>
            <a:blip r:embed="rId2"/>
            <a:stretch>
              <a:fillRect/>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grpSp>
        <p:nvGrpSpPr>
          <p:cNvPr id="11" name="Group 11"/>
          <p:cNvGrpSpPr/>
          <p:nvPr/>
        </p:nvGrpSpPr>
        <p:grpSpPr>
          <a:xfrm rot="5400000">
            <a:off x="6951330" y="-5056540"/>
            <a:ext cx="1184942" cy="15087601"/>
            <a:chOff x="0" y="0"/>
            <a:chExt cx="312083" cy="3557992"/>
          </a:xfrm>
        </p:grpSpPr>
        <p:sp>
          <p:nvSpPr>
            <p:cNvPr id="12" name="Freeform 12"/>
            <p:cNvSpPr/>
            <p:nvPr/>
          </p:nvSpPr>
          <p:spPr>
            <a:xfrm>
              <a:off x="0" y="0"/>
              <a:ext cx="312083" cy="3557992"/>
            </a:xfrm>
            <a:custGeom>
              <a:avLst/>
              <a:gdLst/>
              <a:ahLst/>
              <a:cxnLst/>
              <a:rect l="l" t="t" r="r" b="b"/>
              <a:pathLst>
                <a:path w="312083" h="3557992">
                  <a:moveTo>
                    <a:pt x="58802" y="0"/>
                  </a:moveTo>
                  <a:lnTo>
                    <a:pt x="253281" y="0"/>
                  </a:lnTo>
                  <a:cubicBezTo>
                    <a:pt x="285757" y="0"/>
                    <a:pt x="312083" y="26327"/>
                    <a:pt x="312083" y="58802"/>
                  </a:cubicBezTo>
                  <a:lnTo>
                    <a:pt x="312083" y="3499190"/>
                  </a:lnTo>
                  <a:cubicBezTo>
                    <a:pt x="312083" y="3531665"/>
                    <a:pt x="285757" y="3557992"/>
                    <a:pt x="253281" y="3557992"/>
                  </a:cubicBezTo>
                  <a:lnTo>
                    <a:pt x="58802" y="3557992"/>
                  </a:lnTo>
                  <a:cubicBezTo>
                    <a:pt x="26327" y="3557992"/>
                    <a:pt x="0" y="3531665"/>
                    <a:pt x="0" y="3499190"/>
                  </a:cubicBezTo>
                  <a:lnTo>
                    <a:pt x="0" y="58802"/>
                  </a:lnTo>
                  <a:cubicBezTo>
                    <a:pt x="0" y="26327"/>
                    <a:pt x="26327" y="0"/>
                    <a:pt x="58802" y="0"/>
                  </a:cubicBezTo>
                  <a:close/>
                </a:path>
              </a:pathLst>
            </a:custGeom>
            <a:solidFill>
              <a:srgbClr val="54459C"/>
            </a:solidFill>
          </p:spPr>
        </p:sp>
        <p:sp>
          <p:nvSpPr>
            <p:cNvPr id="13" name="TextBox 13"/>
            <p:cNvSpPr txBox="1"/>
            <p:nvPr/>
          </p:nvSpPr>
          <p:spPr>
            <a:xfrm>
              <a:off x="0" y="-76200"/>
              <a:ext cx="312083" cy="3634192"/>
            </a:xfrm>
            <a:prstGeom prst="rect">
              <a:avLst/>
            </a:prstGeom>
          </p:spPr>
          <p:txBody>
            <a:bodyPr lIns="50800" tIns="50800" rIns="50800" bIns="50800" rtlCol="0" anchor="ctr"/>
            <a:lstStyle/>
            <a:p>
              <a:pPr algn="ctr">
                <a:lnSpc>
                  <a:spcPts val="3717"/>
                </a:lnSpc>
              </a:pPr>
              <a:endParaRPr/>
            </a:p>
          </p:txBody>
        </p:sp>
      </p:grpSp>
      <p:sp>
        <p:nvSpPr>
          <p:cNvPr id="14" name="TextBox 14"/>
          <p:cNvSpPr txBox="1"/>
          <p:nvPr/>
        </p:nvSpPr>
        <p:spPr>
          <a:xfrm>
            <a:off x="597064" y="2018945"/>
            <a:ext cx="14699385" cy="1692771"/>
          </a:xfrm>
          <a:prstGeom prst="rect">
            <a:avLst/>
          </a:prstGeom>
        </p:spPr>
        <p:txBody>
          <a:bodyPr wrap="square" lIns="0" tIns="0" rIns="0" bIns="0" rtlCol="0" anchor="t">
            <a:spAutoFit/>
          </a:bodyPr>
          <a:lstStyle/>
          <a:p>
            <a:pPr algn="l">
              <a:lnSpc>
                <a:spcPts val="3287"/>
              </a:lnSpc>
              <a:spcBef>
                <a:spcPct val="0"/>
              </a:spcBef>
            </a:pPr>
            <a:r>
              <a:rPr lang="en-US" sz="2400" b="1" dirty="0">
                <a:solidFill>
                  <a:srgbClr val="FFFFFF"/>
                </a:solidFill>
                <a:latin typeface="Poppins Bold"/>
                <a:ea typeface="Poppins Bold"/>
                <a:cs typeface="Poppins Bold"/>
                <a:sym typeface="Poppins Bold"/>
              </a:rPr>
              <a:t>🎨 </a:t>
            </a:r>
            <a:r>
              <a:rPr lang="en-US" sz="2400" b="1" dirty="0">
                <a:solidFill>
                  <a:schemeClr val="bg1"/>
                </a:solidFill>
                <a:latin typeface="Poppins Bold"/>
                <a:ea typeface="Poppins Bold"/>
                <a:cs typeface="Poppins Bold"/>
                <a:sym typeface="Poppins Bold"/>
                <a:hlinkClick r:id="rId10">
                  <a:extLst>
                    <a:ext uri="{A12FA001-AC4F-418D-AE19-62706E023703}">
                      <ahyp:hlinkClr xmlns:ahyp="http://schemas.microsoft.com/office/drawing/2018/hyperlinkcolor" xmlns="" val="tx"/>
                    </a:ext>
                  </a:extLst>
                </a:hlinkClick>
              </a:rPr>
              <a:t> Cyber-Seniors</a:t>
            </a:r>
            <a:endParaRPr lang="en-US" sz="2400" b="1" dirty="0">
              <a:solidFill>
                <a:schemeClr val="bg1"/>
              </a:solidFill>
              <a:latin typeface="Poppins Bold"/>
              <a:ea typeface="Poppins Bold"/>
              <a:cs typeface="Poppins Bold"/>
              <a:sym typeface="Poppins Bold"/>
            </a:endParaRPr>
          </a:p>
          <a:p>
            <a:pPr algn="l">
              <a:lnSpc>
                <a:spcPts val="3287"/>
              </a:lnSpc>
              <a:spcBef>
                <a:spcPct val="0"/>
              </a:spcBef>
            </a:pPr>
            <a:r>
              <a:rPr lang="en-US" sz="2400" dirty="0">
                <a:solidFill>
                  <a:srgbClr val="FFFFFF"/>
                </a:solidFill>
                <a:latin typeface="Poppins" panose="00000500000000000000" pitchFamily="2" charset="0"/>
                <a:ea typeface="Poppins"/>
                <a:cs typeface="Poppins" panose="00000500000000000000" pitchFamily="2" charset="0"/>
                <a:sym typeface="Poppins Bold"/>
              </a:rPr>
              <a:t>Πλατφόρμα που παρέχει δωρεάν τεχνολογική υποστήριξη και εκπαίδευση για </a:t>
            </a:r>
            <a:r>
              <a:rPr lang="el-GR" sz="2400" dirty="0" smtClean="0">
                <a:solidFill>
                  <a:srgbClr val="FFFFFF"/>
                </a:solidFill>
                <a:latin typeface="Poppins" panose="00000500000000000000" pitchFamily="2" charset="0"/>
                <a:ea typeface="Poppins"/>
                <a:cs typeface="Poppins" panose="00000500000000000000" pitchFamily="2" charset="0"/>
                <a:sym typeface="Poppins Bold"/>
              </a:rPr>
              <a:t>μεγαλύτερη σε ηλικία άτομα</a:t>
            </a:r>
            <a:endParaRPr lang="en-US" sz="2400" dirty="0">
              <a:solidFill>
                <a:srgbClr val="000000"/>
              </a:solidFill>
              <a:latin typeface="Poppins" panose="00000500000000000000" pitchFamily="2" charset="0"/>
              <a:ea typeface="Poppins"/>
              <a:cs typeface="Poppins" panose="00000500000000000000" pitchFamily="2" charset="0"/>
              <a:sym typeface="Poppins"/>
            </a:endParaRPr>
          </a:p>
          <a:p>
            <a:pPr algn="l">
              <a:lnSpc>
                <a:spcPts val="3287"/>
              </a:lnSpc>
              <a:spcBef>
                <a:spcPct val="0"/>
              </a:spcBef>
            </a:pPr>
            <a:endParaRPr lang="en-US" sz="2348" dirty="0">
              <a:solidFill>
                <a:srgbClr val="000000"/>
              </a:solidFill>
              <a:latin typeface="Poppins"/>
              <a:ea typeface="Poppins"/>
              <a:cs typeface="Poppins"/>
              <a:sym typeface="Poppins"/>
            </a:endParaRPr>
          </a:p>
          <a:p>
            <a:pPr algn="l">
              <a:lnSpc>
                <a:spcPts val="3287"/>
              </a:lnSpc>
              <a:spcBef>
                <a:spcPct val="0"/>
              </a:spcBef>
            </a:pPr>
            <a:endParaRPr lang="en-US" sz="2348" dirty="0">
              <a:solidFill>
                <a:srgbClr val="000000"/>
              </a:solidFill>
              <a:latin typeface="Poppins"/>
              <a:ea typeface="Poppins"/>
              <a:cs typeface="Poppins"/>
              <a:sym typeface="Poppins"/>
            </a:endParaRPr>
          </a:p>
        </p:txBody>
      </p:sp>
      <p:grpSp>
        <p:nvGrpSpPr>
          <p:cNvPr id="15" name="Group 15"/>
          <p:cNvGrpSpPr/>
          <p:nvPr/>
        </p:nvGrpSpPr>
        <p:grpSpPr>
          <a:xfrm>
            <a:off x="-842045" y="0"/>
            <a:ext cx="1184942" cy="10563570"/>
            <a:chOff x="0" y="0"/>
            <a:chExt cx="312083" cy="2782175"/>
          </a:xfrm>
        </p:grpSpPr>
        <p:sp>
          <p:nvSpPr>
            <p:cNvPr id="16" name="Freeform 16"/>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7" name="TextBox 17"/>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
        <p:nvSpPr>
          <p:cNvPr id="18" name="TextBox 18"/>
          <p:cNvSpPr txBox="1"/>
          <p:nvPr/>
        </p:nvSpPr>
        <p:spPr>
          <a:xfrm>
            <a:off x="597064" y="3317857"/>
            <a:ext cx="12912186" cy="4902817"/>
          </a:xfrm>
          <a:prstGeom prst="rect">
            <a:avLst/>
          </a:prstGeom>
        </p:spPr>
        <p:txBody>
          <a:bodyPr lIns="0" tIns="0" rIns="0" bIns="0" rtlCol="0" anchor="t">
            <a:spAutoFit/>
          </a:bodyPr>
          <a:lstStyle/>
          <a:p>
            <a:pPr algn="l">
              <a:lnSpc>
                <a:spcPts val="3157"/>
              </a:lnSpc>
              <a:spcBef>
                <a:spcPct val="0"/>
              </a:spcBef>
            </a:pPr>
            <a:r>
              <a:rPr lang="en-US" sz="2400" b="1" dirty="0">
                <a:solidFill>
                  <a:srgbClr val="77BF47"/>
                </a:solidFill>
                <a:latin typeface="Poppins Bold"/>
                <a:ea typeface="Poppins Bold"/>
                <a:cs typeface="Poppins Bold"/>
                <a:sym typeface="Poppins Bold"/>
              </a:rPr>
              <a:t>Τι είναι το Cyber-Seniors;</a:t>
            </a:r>
          </a:p>
          <a:p>
            <a:pPr algn="l">
              <a:lnSpc>
                <a:spcPts val="3157"/>
              </a:lnSpc>
              <a:spcBef>
                <a:spcPct val="0"/>
              </a:spcBef>
            </a:pPr>
            <a:endParaRPr lang="en-US" sz="2400" dirty="0">
              <a:solidFill>
                <a:srgbClr val="000000"/>
              </a:solidFill>
              <a:latin typeface="Poppins"/>
              <a:ea typeface="Poppins"/>
              <a:cs typeface="Poppins"/>
              <a:sym typeface="Poppins"/>
            </a:endParaRPr>
          </a:p>
          <a:p>
            <a:pPr algn="just">
              <a:lnSpc>
                <a:spcPts val="3157"/>
              </a:lnSpc>
              <a:spcBef>
                <a:spcPct val="0"/>
              </a:spcBef>
            </a:pPr>
            <a:r>
              <a:rPr lang="en-US" sz="2400" dirty="0">
                <a:solidFill>
                  <a:srgbClr val="000000"/>
                </a:solidFill>
                <a:latin typeface="Poppins"/>
                <a:ea typeface="Poppins"/>
                <a:cs typeface="Poppins"/>
                <a:sym typeface="Poppins"/>
              </a:rPr>
              <a:t>Το Cyber-Seniors είναι μια πλατφόρμα των ΗΠΑ που παρέχει </a:t>
            </a:r>
            <a:r>
              <a:rPr lang="en-US" sz="2400" b="1" dirty="0">
                <a:solidFill>
                  <a:srgbClr val="000000"/>
                </a:solidFill>
                <a:latin typeface="Poppins"/>
                <a:ea typeface="Poppins"/>
                <a:cs typeface="Poppins"/>
                <a:sym typeface="Poppins"/>
              </a:rPr>
              <a:t>διαδικτυακά μαθήματα και αναλυτικούς οδηγούς </a:t>
            </a:r>
            <a:r>
              <a:rPr lang="en-US" sz="2400" b="1" dirty="0" smtClean="0">
                <a:solidFill>
                  <a:srgbClr val="000000"/>
                </a:solidFill>
                <a:latin typeface="Poppins"/>
                <a:ea typeface="Poppins"/>
                <a:cs typeface="Poppins"/>
                <a:sym typeface="Poppins"/>
              </a:rPr>
              <a:t>για</a:t>
            </a:r>
            <a:r>
              <a:rPr lang="el-GR" sz="2400" b="1" dirty="0" smtClean="0">
                <a:solidFill>
                  <a:srgbClr val="000000"/>
                </a:solidFill>
                <a:latin typeface="Poppins"/>
                <a:ea typeface="Poppins"/>
                <a:cs typeface="Poppins"/>
                <a:sym typeface="Poppins"/>
              </a:rPr>
              <a:t> άτομα μεγαλύτερης ηλικίας</a:t>
            </a:r>
            <a:r>
              <a:rPr lang="en-US" sz="2400" b="1" dirty="0" smtClean="0">
                <a:solidFill>
                  <a:srgbClr val="000000"/>
                </a:solidFill>
                <a:latin typeface="Poppins"/>
                <a:ea typeface="Poppins"/>
                <a:cs typeface="Poppins"/>
                <a:sym typeface="Poppins"/>
              </a:rPr>
              <a:t> </a:t>
            </a:r>
            <a:r>
              <a:rPr lang="en-US" sz="2400" b="1" dirty="0" err="1" smtClean="0">
                <a:solidFill>
                  <a:srgbClr val="000000"/>
                </a:solidFill>
                <a:latin typeface="Poppins"/>
                <a:ea typeface="Poppins"/>
                <a:cs typeface="Poppins"/>
                <a:sym typeface="Poppins"/>
              </a:rPr>
              <a:t>σχετικά</a:t>
            </a:r>
            <a:r>
              <a:rPr lang="en-US" sz="2400" b="1" dirty="0" smtClean="0">
                <a:solidFill>
                  <a:srgbClr val="000000"/>
                </a:solidFill>
                <a:latin typeface="Poppins"/>
                <a:ea typeface="Poppins"/>
                <a:cs typeface="Poppins"/>
                <a:sym typeface="Poppins"/>
              </a:rPr>
              <a:t> </a:t>
            </a:r>
            <a:r>
              <a:rPr lang="en-US" sz="2400" b="1" dirty="0">
                <a:solidFill>
                  <a:srgbClr val="000000"/>
                </a:solidFill>
                <a:latin typeface="Poppins"/>
                <a:ea typeface="Poppins"/>
                <a:cs typeface="Poppins"/>
                <a:sym typeface="Poppins"/>
              </a:rPr>
              <a:t>με την ψηφιακή παιδεία. </a:t>
            </a:r>
            <a:r>
              <a:rPr lang="en-US" sz="2400" dirty="0">
                <a:solidFill>
                  <a:srgbClr val="000000"/>
                </a:solidFill>
                <a:latin typeface="Poppins"/>
                <a:ea typeface="Poppins"/>
                <a:cs typeface="Poppins"/>
                <a:sym typeface="Poppins"/>
              </a:rPr>
              <a:t>Η πλατφόρμα επικεντρώνεται κυρίως σε τρεις πτυχές: τη χρήση συσκευών Android, τη χρήση συσκευών Apple και την κυβερνοασφάλεια. Στο πλαίσιο του θέματος της κυβερνοασφάλειας, καλύπτεται ένα ευρύ φάσμα υποθεμάτων: αναγνώριση κακόβουλου λογισμικού, ψευδείς ειδήσεις, ασφαλής χρήση πλατφόρμας ηλεκτρονικής τραπεζικής…</a:t>
            </a:r>
          </a:p>
          <a:p>
            <a:pPr algn="just">
              <a:lnSpc>
                <a:spcPts val="3157"/>
              </a:lnSpc>
              <a:spcBef>
                <a:spcPct val="0"/>
              </a:spcBef>
            </a:pPr>
            <a:r>
              <a:rPr lang="en-US" sz="2400" dirty="0">
                <a:solidFill>
                  <a:srgbClr val="000000"/>
                </a:solidFill>
                <a:latin typeface="Poppins"/>
                <a:ea typeface="Poppins"/>
                <a:cs typeface="Poppins"/>
                <a:sym typeface="Poppins"/>
              </a:rPr>
              <a:t>Αυτός ο πόρος αποτελεί ένα εξαιρετικό εργαλείο για τους εκπαιδευτές που επιθυμούν να απαντήσουν περαιτέρω στις ανησυχίες των </a:t>
            </a:r>
            <a:r>
              <a:rPr lang="el-GR" sz="2400" dirty="0" smtClean="0">
                <a:solidFill>
                  <a:srgbClr val="000000"/>
                </a:solidFill>
                <a:latin typeface="Poppins"/>
                <a:ea typeface="Poppins"/>
                <a:cs typeface="Poppins"/>
                <a:sym typeface="Poppins"/>
              </a:rPr>
              <a:t>μεγαλύτερων σε </a:t>
            </a:r>
            <a:r>
              <a:rPr lang="el-GR" sz="2400" dirty="0" err="1" smtClean="0">
                <a:solidFill>
                  <a:srgbClr val="000000"/>
                </a:solidFill>
                <a:latin typeface="Poppins"/>
                <a:ea typeface="Poppins"/>
                <a:cs typeface="Poppins"/>
                <a:sym typeface="Poppins"/>
              </a:rPr>
              <a:t>ηλικά</a:t>
            </a:r>
            <a:r>
              <a:rPr lang="en-US" sz="2400" dirty="0" smtClean="0">
                <a:solidFill>
                  <a:srgbClr val="000000"/>
                </a:solidFill>
                <a:latin typeface="Poppins"/>
                <a:ea typeface="Poppins"/>
                <a:cs typeface="Poppins"/>
                <a:sym typeface="Poppins"/>
              </a:rPr>
              <a:t>, </a:t>
            </a:r>
            <a:r>
              <a:rPr lang="en-US" sz="2400" dirty="0">
                <a:solidFill>
                  <a:srgbClr val="000000"/>
                </a:solidFill>
                <a:latin typeface="Poppins"/>
                <a:ea typeface="Poppins"/>
                <a:cs typeface="Poppins"/>
                <a:sym typeface="Poppins"/>
              </a:rPr>
              <a:t>καλύπτοντας θέματα που δεν περιλαμβάνονται στην Ενότητα 2 του προγράμματος LEGENDS.</a:t>
            </a:r>
          </a:p>
          <a:p>
            <a:pPr algn="l">
              <a:lnSpc>
                <a:spcPts val="3157"/>
              </a:lnSpc>
              <a:spcBef>
                <a:spcPct val="0"/>
              </a:spcBef>
            </a:pPr>
            <a:endParaRPr lang="en-US" sz="2255" dirty="0">
              <a:solidFill>
                <a:srgbClr val="000000"/>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02064" y="4305300"/>
            <a:ext cx="4233106" cy="3636971"/>
          </a:xfrm>
          <a:custGeom>
            <a:avLst/>
            <a:gdLst/>
            <a:ahLst/>
            <a:cxnLst/>
            <a:rect l="l" t="t" r="r" b="b"/>
            <a:pathLst>
              <a:path w="4233106" h="3636971">
                <a:moveTo>
                  <a:pt x="0" y="0"/>
                </a:moveTo>
                <a:lnTo>
                  <a:pt x="4233106" y="0"/>
                </a:lnTo>
                <a:lnTo>
                  <a:pt x="4233106" y="3636970"/>
                </a:lnTo>
                <a:lnTo>
                  <a:pt x="0" y="3636970"/>
                </a:lnTo>
                <a:lnTo>
                  <a:pt x="0" y="0"/>
                </a:lnTo>
                <a:close/>
              </a:path>
            </a:pathLst>
          </a:custGeom>
          <a:blipFill>
            <a:blip r:embed="rId2"/>
            <a:stretch>
              <a:fillRect/>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grpSp>
        <p:nvGrpSpPr>
          <p:cNvPr id="11" name="Group 11"/>
          <p:cNvGrpSpPr/>
          <p:nvPr/>
        </p:nvGrpSpPr>
        <p:grpSpPr>
          <a:xfrm rot="5400000">
            <a:off x="6162154" y="-4267364"/>
            <a:ext cx="1184942" cy="13509250"/>
            <a:chOff x="0" y="0"/>
            <a:chExt cx="312083" cy="3557992"/>
          </a:xfrm>
        </p:grpSpPr>
        <p:sp>
          <p:nvSpPr>
            <p:cNvPr id="12" name="Freeform 12"/>
            <p:cNvSpPr/>
            <p:nvPr/>
          </p:nvSpPr>
          <p:spPr>
            <a:xfrm>
              <a:off x="0" y="0"/>
              <a:ext cx="312083" cy="3557992"/>
            </a:xfrm>
            <a:custGeom>
              <a:avLst/>
              <a:gdLst/>
              <a:ahLst/>
              <a:cxnLst/>
              <a:rect l="l" t="t" r="r" b="b"/>
              <a:pathLst>
                <a:path w="312083" h="3557992">
                  <a:moveTo>
                    <a:pt x="58802" y="0"/>
                  </a:moveTo>
                  <a:lnTo>
                    <a:pt x="253281" y="0"/>
                  </a:lnTo>
                  <a:cubicBezTo>
                    <a:pt x="285757" y="0"/>
                    <a:pt x="312083" y="26327"/>
                    <a:pt x="312083" y="58802"/>
                  </a:cubicBezTo>
                  <a:lnTo>
                    <a:pt x="312083" y="3499190"/>
                  </a:lnTo>
                  <a:cubicBezTo>
                    <a:pt x="312083" y="3531665"/>
                    <a:pt x="285757" y="3557992"/>
                    <a:pt x="253281" y="3557992"/>
                  </a:cubicBezTo>
                  <a:lnTo>
                    <a:pt x="58802" y="3557992"/>
                  </a:lnTo>
                  <a:cubicBezTo>
                    <a:pt x="26327" y="3557992"/>
                    <a:pt x="0" y="3531665"/>
                    <a:pt x="0" y="3499190"/>
                  </a:cubicBezTo>
                  <a:lnTo>
                    <a:pt x="0" y="58802"/>
                  </a:lnTo>
                  <a:cubicBezTo>
                    <a:pt x="0" y="26327"/>
                    <a:pt x="26327" y="0"/>
                    <a:pt x="58802" y="0"/>
                  </a:cubicBezTo>
                  <a:close/>
                </a:path>
              </a:pathLst>
            </a:custGeom>
            <a:solidFill>
              <a:srgbClr val="54459C"/>
            </a:solidFill>
          </p:spPr>
        </p:sp>
        <p:sp>
          <p:nvSpPr>
            <p:cNvPr id="13" name="TextBox 13"/>
            <p:cNvSpPr txBox="1"/>
            <p:nvPr/>
          </p:nvSpPr>
          <p:spPr>
            <a:xfrm>
              <a:off x="0" y="-76200"/>
              <a:ext cx="312083" cy="3634192"/>
            </a:xfrm>
            <a:prstGeom prst="rect">
              <a:avLst/>
            </a:prstGeom>
          </p:spPr>
          <p:txBody>
            <a:bodyPr lIns="50800" tIns="50800" rIns="50800" bIns="50800" rtlCol="0" anchor="ctr"/>
            <a:lstStyle/>
            <a:p>
              <a:pPr algn="ctr">
                <a:lnSpc>
                  <a:spcPts val="3717"/>
                </a:lnSpc>
              </a:pPr>
              <a:endParaRPr/>
            </a:p>
          </p:txBody>
        </p:sp>
      </p:grpSp>
      <p:sp>
        <p:nvSpPr>
          <p:cNvPr id="14" name="TextBox 14"/>
          <p:cNvSpPr txBox="1"/>
          <p:nvPr/>
        </p:nvSpPr>
        <p:spPr>
          <a:xfrm>
            <a:off x="597064" y="2018945"/>
            <a:ext cx="12832145" cy="1248099"/>
          </a:xfrm>
          <a:prstGeom prst="rect">
            <a:avLst/>
          </a:prstGeom>
        </p:spPr>
        <p:txBody>
          <a:bodyPr lIns="0" tIns="0" rIns="0" bIns="0" rtlCol="0" anchor="t">
            <a:spAutoFit/>
          </a:bodyPr>
          <a:lstStyle/>
          <a:p>
            <a:pPr algn="l">
              <a:lnSpc>
                <a:spcPts val="3287"/>
              </a:lnSpc>
              <a:spcBef>
                <a:spcPct val="0"/>
              </a:spcBef>
            </a:pPr>
            <a:r>
              <a:rPr lang="en-US" sz="2400" b="1" dirty="0">
                <a:solidFill>
                  <a:srgbClr val="FFFFFF"/>
                </a:solidFill>
                <a:latin typeface="Poppins Bold"/>
                <a:ea typeface="Poppins Bold"/>
                <a:cs typeface="Poppins Bold"/>
                <a:sym typeface="Poppins Bold"/>
              </a:rPr>
              <a:t>📊  Δεξιότητες για τη δικτύωση – </a:t>
            </a:r>
            <a:r>
              <a:rPr lang="en-US" sz="2400" b="1" dirty="0">
                <a:solidFill>
                  <a:schemeClr val="bg1"/>
                </a:solidFill>
                <a:latin typeface="Poppins Bold"/>
                <a:ea typeface="Poppins Bold"/>
                <a:cs typeface="Poppins Bold"/>
                <a:sym typeface="Poppins Bold"/>
                <a:hlinkClick r:id="rId10">
                  <a:extLst>
                    <a:ext uri="{A12FA001-AC4F-418D-AE19-62706E023703}">
                      <ahyp:hlinkClr xmlns:ahyp="http://schemas.microsoft.com/office/drawing/2018/hyperlinkcolor" xmlns="" val="tx"/>
                    </a:ext>
                  </a:extLst>
                </a:hlinkClick>
              </a:rPr>
              <a:t>Διαδικτυακό μάθημα &amp; Εργαλειοθήκη</a:t>
            </a:r>
            <a:endParaRPr lang="en-US" sz="2400" b="1" dirty="0">
              <a:solidFill>
                <a:schemeClr val="bg1"/>
              </a:solidFill>
              <a:latin typeface="Poppins Bold"/>
              <a:ea typeface="Poppins Bold"/>
              <a:cs typeface="Poppins Bold"/>
              <a:sym typeface="Poppins Bold"/>
            </a:endParaRPr>
          </a:p>
          <a:p>
            <a:pPr algn="l">
              <a:lnSpc>
                <a:spcPts val="3287"/>
              </a:lnSpc>
              <a:spcBef>
                <a:spcPct val="0"/>
              </a:spcBef>
            </a:pPr>
            <a:r>
              <a:rPr lang="en-US" sz="2400" dirty="0">
                <a:solidFill>
                  <a:srgbClr val="FFFFFF"/>
                </a:solidFill>
                <a:latin typeface="Poppins"/>
                <a:ea typeface="Poppins"/>
                <a:cs typeface="Poppins"/>
                <a:sym typeface="Poppins"/>
              </a:rPr>
              <a:t>Ένα πρόγραμμα Erasmus+ που παρέχει πόρους για τη βασική ψηφιακή παιδεία</a:t>
            </a:r>
          </a:p>
          <a:p>
            <a:pPr algn="l">
              <a:lnSpc>
                <a:spcPts val="3287"/>
              </a:lnSpc>
              <a:spcBef>
                <a:spcPct val="0"/>
              </a:spcBef>
            </a:pPr>
            <a:endParaRPr lang="en-US" sz="2348" dirty="0">
              <a:solidFill>
                <a:srgbClr val="FFFFFF"/>
              </a:solidFill>
              <a:latin typeface="Poppins"/>
              <a:ea typeface="Poppins"/>
              <a:cs typeface="Poppins"/>
              <a:sym typeface="Poppins"/>
            </a:endParaRPr>
          </a:p>
        </p:txBody>
      </p:sp>
      <p:grpSp>
        <p:nvGrpSpPr>
          <p:cNvPr id="15" name="Group 15"/>
          <p:cNvGrpSpPr/>
          <p:nvPr/>
        </p:nvGrpSpPr>
        <p:grpSpPr>
          <a:xfrm>
            <a:off x="-842045" y="0"/>
            <a:ext cx="1184942" cy="10563570"/>
            <a:chOff x="0" y="0"/>
            <a:chExt cx="312083" cy="2782175"/>
          </a:xfrm>
        </p:grpSpPr>
        <p:sp>
          <p:nvSpPr>
            <p:cNvPr id="16" name="Freeform 16"/>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7" name="TextBox 17"/>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
        <p:nvSpPr>
          <p:cNvPr id="18" name="TextBox 18"/>
          <p:cNvSpPr txBox="1"/>
          <p:nvPr/>
        </p:nvSpPr>
        <p:spPr>
          <a:xfrm>
            <a:off x="597064" y="3317857"/>
            <a:ext cx="12912186" cy="6155531"/>
          </a:xfrm>
          <a:prstGeom prst="rect">
            <a:avLst/>
          </a:prstGeom>
        </p:spPr>
        <p:txBody>
          <a:bodyPr lIns="0" tIns="0" rIns="0" bIns="0" rtlCol="0" anchor="t">
            <a:spAutoFit/>
          </a:bodyPr>
          <a:lstStyle/>
          <a:p>
            <a:pPr algn="l">
              <a:lnSpc>
                <a:spcPts val="3157"/>
              </a:lnSpc>
              <a:spcBef>
                <a:spcPct val="0"/>
              </a:spcBef>
            </a:pPr>
            <a:r>
              <a:rPr lang="en-US" sz="2255" b="1" dirty="0">
                <a:solidFill>
                  <a:srgbClr val="77BF47"/>
                </a:solidFill>
                <a:latin typeface="Poppins Bold"/>
                <a:ea typeface="Poppins Bold"/>
                <a:cs typeface="Poppins Bold"/>
                <a:sym typeface="Poppins Bold"/>
              </a:rPr>
              <a:t>Τι είναι το «Skills to connect»;</a:t>
            </a:r>
          </a:p>
          <a:p>
            <a:pPr algn="just">
              <a:lnSpc>
                <a:spcPts val="3157"/>
              </a:lnSpc>
              <a:spcBef>
                <a:spcPct val="0"/>
              </a:spcBef>
            </a:pPr>
            <a:endParaRPr lang="en-US" sz="2255" dirty="0">
              <a:solidFill>
                <a:srgbClr val="000000"/>
              </a:solidFill>
              <a:latin typeface="Poppins"/>
              <a:ea typeface="Poppins"/>
              <a:cs typeface="Poppins"/>
              <a:sym typeface="Poppins"/>
            </a:endParaRPr>
          </a:p>
          <a:p>
            <a:pPr algn="just">
              <a:lnSpc>
                <a:spcPts val="3157"/>
              </a:lnSpc>
              <a:spcBef>
                <a:spcPct val="0"/>
              </a:spcBef>
            </a:pPr>
            <a:r>
              <a:rPr lang="en-US" sz="2255" dirty="0">
                <a:solidFill>
                  <a:srgbClr val="000000"/>
                </a:solidFill>
                <a:latin typeface="Poppins"/>
                <a:ea typeface="Poppins"/>
                <a:cs typeface="Poppins"/>
                <a:sym typeface="Poppins"/>
              </a:rPr>
              <a:t>Το «Skills to connect» είναι ένα ολοκληρωμένο </a:t>
            </a:r>
            <a:r>
              <a:rPr lang="en-US" sz="2255" b="1" dirty="0">
                <a:solidFill>
                  <a:srgbClr val="000000"/>
                </a:solidFill>
                <a:latin typeface="Poppins"/>
                <a:ea typeface="Poppins"/>
                <a:cs typeface="Poppins"/>
                <a:sym typeface="Poppins"/>
              </a:rPr>
              <a:t>πρόγραμμα Erasmus+ </a:t>
            </a:r>
            <a:r>
              <a:rPr lang="en-US" sz="2255" dirty="0">
                <a:solidFill>
                  <a:srgbClr val="000000"/>
                </a:solidFill>
                <a:latin typeface="Poppins"/>
                <a:ea typeface="Poppins"/>
                <a:cs typeface="Poppins"/>
                <a:sym typeface="Poppins"/>
              </a:rPr>
              <a:t>– ακριβώς όπως το LEGENDS – που εστιάζει στη γεφύρωση του χάσματος ψηφιακής παιδείας </a:t>
            </a:r>
            <a:r>
              <a:rPr lang="en-US" sz="2255" dirty="0" smtClean="0">
                <a:solidFill>
                  <a:srgbClr val="000000"/>
                </a:solidFill>
                <a:latin typeface="Poppins"/>
                <a:ea typeface="Poppins"/>
                <a:cs typeface="Poppins"/>
                <a:sym typeface="Poppins"/>
              </a:rPr>
              <a:t>για</a:t>
            </a:r>
            <a:r>
              <a:rPr lang="el-GR" sz="2255" dirty="0" smtClean="0">
                <a:solidFill>
                  <a:srgbClr val="000000"/>
                </a:solidFill>
                <a:latin typeface="Poppins"/>
                <a:ea typeface="Poppins"/>
                <a:cs typeface="Poppins"/>
                <a:sym typeface="Poppins"/>
              </a:rPr>
              <a:t> άτομα μεγαλύτερης ηλικίας </a:t>
            </a:r>
            <a:r>
              <a:rPr lang="en-US" sz="2255" dirty="0" smtClean="0">
                <a:solidFill>
                  <a:srgbClr val="000000"/>
                </a:solidFill>
                <a:latin typeface="Poppins"/>
                <a:ea typeface="Poppins"/>
                <a:cs typeface="Poppins"/>
                <a:sym typeface="Poppins"/>
              </a:rPr>
              <a:t>και </a:t>
            </a:r>
            <a:r>
              <a:rPr lang="en-US" sz="2255" dirty="0">
                <a:solidFill>
                  <a:srgbClr val="000000"/>
                </a:solidFill>
                <a:latin typeface="Poppins"/>
                <a:ea typeface="Poppins"/>
                <a:cs typeface="Poppins"/>
                <a:sym typeface="Poppins"/>
              </a:rPr>
              <a:t>εκπαιδευτές. Η εργαλειοθήκη και το διαδικτυακό μάθημά του εστιάζουν σε ένα ευρύ φάσμα θεμάτων, από βασικές δεξιότητες διαχείρισης συσκευών έως τη διαχείριση διαδικτυακών πλατφορμών διοίκησης. Ενώ τα διαδικτυακά μαθήματά του εστιάζουν στη μακροπρόθεσμη εκμάθηση δεξιοτήτων, η εργαλειοθήκη περιλαμβάνει οδηγούς βήμα προς βήμα που μπορούν να κατεβαστούν.</a:t>
            </a:r>
          </a:p>
          <a:p>
            <a:pPr algn="just">
              <a:lnSpc>
                <a:spcPts val="3157"/>
              </a:lnSpc>
              <a:spcBef>
                <a:spcPct val="0"/>
              </a:spcBef>
            </a:pPr>
            <a:r>
              <a:rPr lang="en-US" sz="2255" dirty="0">
                <a:solidFill>
                  <a:srgbClr val="000000"/>
                </a:solidFill>
                <a:latin typeface="Poppins"/>
                <a:ea typeface="Poppins"/>
                <a:cs typeface="Poppins"/>
                <a:sym typeface="Poppins"/>
              </a:rPr>
              <a:t> </a:t>
            </a:r>
          </a:p>
          <a:p>
            <a:pPr algn="just">
              <a:lnSpc>
                <a:spcPts val="3157"/>
              </a:lnSpc>
              <a:spcBef>
                <a:spcPct val="0"/>
              </a:spcBef>
            </a:pPr>
            <a:r>
              <a:rPr lang="en-US" sz="2255" dirty="0">
                <a:solidFill>
                  <a:srgbClr val="000000"/>
                </a:solidFill>
                <a:latin typeface="Poppins"/>
                <a:ea typeface="Poppins"/>
                <a:cs typeface="Poppins"/>
                <a:sym typeface="Poppins"/>
              </a:rPr>
              <a:t>Αυτός ο πόρος είναι εξαιρετικός για εκπαιδευτές και </a:t>
            </a:r>
            <a:r>
              <a:rPr lang="el-GR" sz="2255" dirty="0" smtClean="0">
                <a:solidFill>
                  <a:srgbClr val="000000"/>
                </a:solidFill>
                <a:latin typeface="Poppins"/>
                <a:ea typeface="Poppins"/>
                <a:cs typeface="Poppins"/>
                <a:sym typeface="Poppins"/>
              </a:rPr>
              <a:t>άτομα μεγαλύτερης ηλικίας</a:t>
            </a:r>
            <a:r>
              <a:rPr lang="en-US" sz="2255" dirty="0" smtClean="0">
                <a:solidFill>
                  <a:srgbClr val="000000"/>
                </a:solidFill>
                <a:latin typeface="Poppins"/>
                <a:ea typeface="Poppins"/>
                <a:cs typeface="Poppins"/>
                <a:sym typeface="Poppins"/>
              </a:rPr>
              <a:t> </a:t>
            </a:r>
            <a:r>
              <a:rPr lang="en-US" sz="2255" dirty="0">
                <a:solidFill>
                  <a:srgbClr val="000000"/>
                </a:solidFill>
                <a:latin typeface="Poppins"/>
                <a:ea typeface="Poppins"/>
                <a:cs typeface="Poppins"/>
                <a:sym typeface="Poppins"/>
              </a:rPr>
              <a:t>που επιθυμούν να </a:t>
            </a:r>
            <a:r>
              <a:rPr lang="en-US" sz="2255" b="1" dirty="0">
                <a:solidFill>
                  <a:srgbClr val="000000"/>
                </a:solidFill>
                <a:latin typeface="Poppins"/>
                <a:ea typeface="Poppins"/>
                <a:cs typeface="Poppins"/>
                <a:sym typeface="Poppins"/>
              </a:rPr>
              <a:t>μάθουν περισσότερα σχετικά </a:t>
            </a:r>
            <a:r>
              <a:rPr lang="en-US" sz="2255" dirty="0">
                <a:solidFill>
                  <a:srgbClr val="000000"/>
                </a:solidFill>
                <a:latin typeface="Poppins"/>
                <a:ea typeface="Poppins"/>
                <a:cs typeface="Poppins"/>
                <a:sym typeface="Poppins"/>
              </a:rPr>
              <a:t>με</a:t>
            </a:r>
            <a:r>
              <a:rPr lang="en-US" sz="2255" b="1" dirty="0">
                <a:solidFill>
                  <a:srgbClr val="000000"/>
                </a:solidFill>
                <a:latin typeface="Poppins"/>
                <a:ea typeface="Poppins"/>
                <a:cs typeface="Poppins"/>
                <a:sym typeface="Poppins"/>
              </a:rPr>
              <a:t> τον συνολικό αντίκτυπο των ψηφιακών συσκευών και του διαδικτύου</a:t>
            </a:r>
            <a:r>
              <a:rPr lang="en-US" sz="2255" dirty="0">
                <a:solidFill>
                  <a:srgbClr val="000000"/>
                </a:solidFill>
                <a:latin typeface="Poppins"/>
                <a:ea typeface="Poppins"/>
                <a:cs typeface="Poppins"/>
                <a:sym typeface="Poppins"/>
              </a:rPr>
              <a:t>, συμπεριλαμβανομένων των ακόλουθων θεμάτων: ψηφιακή τεχνολογία και υγεία, συμμετοχή στην κοινωνική ζωή μέσω του διαδικτύου, ο αντίκτυπος της ψηφιακής τεχνολογίας στο περιβάλλον. </a:t>
            </a:r>
          </a:p>
          <a:p>
            <a:pPr algn="l">
              <a:lnSpc>
                <a:spcPts val="3157"/>
              </a:lnSpc>
              <a:spcBef>
                <a:spcPct val="0"/>
              </a:spcBef>
            </a:pPr>
            <a:endParaRPr lang="en-US" sz="2255" dirty="0">
              <a:solidFill>
                <a:srgbClr val="000000"/>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89978" y="4150804"/>
            <a:ext cx="4233106" cy="3636971"/>
          </a:xfrm>
          <a:custGeom>
            <a:avLst/>
            <a:gdLst/>
            <a:ahLst/>
            <a:cxnLst/>
            <a:rect l="l" t="t" r="r" b="b"/>
            <a:pathLst>
              <a:path w="4233106" h="3636971">
                <a:moveTo>
                  <a:pt x="0" y="0"/>
                </a:moveTo>
                <a:lnTo>
                  <a:pt x="4233106" y="0"/>
                </a:lnTo>
                <a:lnTo>
                  <a:pt x="4233106" y="3636970"/>
                </a:lnTo>
                <a:lnTo>
                  <a:pt x="0" y="3636970"/>
                </a:lnTo>
                <a:lnTo>
                  <a:pt x="0" y="0"/>
                </a:lnTo>
                <a:close/>
              </a:path>
            </a:pathLst>
          </a:custGeom>
          <a:blipFill>
            <a:blip r:embed="rId2"/>
            <a:stretch>
              <a:fillRect/>
            </a:stretch>
          </a:blipFill>
        </p:spPr>
      </p:sp>
      <p:sp>
        <p:nvSpPr>
          <p:cNvPr id="3" name="Freeform 3"/>
          <p:cNvSpPr/>
          <p:nvPr/>
        </p:nvSpPr>
        <p:spPr>
          <a:xfrm>
            <a:off x="597064" y="616184"/>
            <a:ext cx="1989783" cy="825032"/>
          </a:xfrm>
          <a:custGeom>
            <a:avLst/>
            <a:gdLst/>
            <a:ahLst/>
            <a:cxnLst/>
            <a:rect l="l" t="t" r="r" b="b"/>
            <a:pathLst>
              <a:path w="1989783" h="825032">
                <a:moveTo>
                  <a:pt x="0" y="0"/>
                </a:moveTo>
                <a:lnTo>
                  <a:pt x="1989783" y="0"/>
                </a:lnTo>
                <a:lnTo>
                  <a:pt x="1989783" y="825032"/>
                </a:lnTo>
                <a:lnTo>
                  <a:pt x="0" y="825032"/>
                </a:lnTo>
                <a:lnTo>
                  <a:pt x="0" y="0"/>
                </a:lnTo>
                <a:close/>
              </a:path>
            </a:pathLst>
          </a:custGeom>
          <a:blipFill>
            <a:blip r:embed="rId3"/>
            <a:stretch>
              <a:fillRect/>
            </a:stretch>
          </a:blipFill>
        </p:spPr>
      </p:sp>
      <p:sp>
        <p:nvSpPr>
          <p:cNvPr id="4" name="Freeform 4"/>
          <p:cNvSpPr/>
          <p:nvPr/>
        </p:nvSpPr>
        <p:spPr>
          <a:xfrm>
            <a:off x="5671773" y="8850707"/>
            <a:ext cx="6944454" cy="815185"/>
          </a:xfrm>
          <a:custGeom>
            <a:avLst/>
            <a:gdLst/>
            <a:ahLst/>
            <a:cxnLst/>
            <a:rect l="l" t="t" r="r" b="b"/>
            <a:pathLst>
              <a:path w="6944454" h="815185">
                <a:moveTo>
                  <a:pt x="0" y="0"/>
                </a:moveTo>
                <a:lnTo>
                  <a:pt x="6944454" y="0"/>
                </a:lnTo>
                <a:lnTo>
                  <a:pt x="6944454" y="815186"/>
                </a:lnTo>
                <a:lnTo>
                  <a:pt x="0" y="815186"/>
                </a:lnTo>
                <a:lnTo>
                  <a:pt x="0" y="0"/>
                </a:lnTo>
                <a:close/>
              </a:path>
            </a:pathLst>
          </a:custGeom>
          <a:blipFill>
            <a:blip r:embed="rId4"/>
            <a:stretch>
              <a:fillRect/>
            </a:stretch>
          </a:blipFill>
        </p:spPr>
      </p:sp>
      <p:grpSp>
        <p:nvGrpSpPr>
          <p:cNvPr id="5" name="Group 5"/>
          <p:cNvGrpSpPr/>
          <p:nvPr/>
        </p:nvGrpSpPr>
        <p:grpSpPr>
          <a:xfrm>
            <a:off x="13429209" y="473515"/>
            <a:ext cx="4425964" cy="1110370"/>
            <a:chOff x="0" y="0"/>
            <a:chExt cx="5901285" cy="1480493"/>
          </a:xfrm>
        </p:grpSpPr>
        <p:sp>
          <p:nvSpPr>
            <p:cNvPr id="6" name="Freeform 6"/>
            <p:cNvSpPr/>
            <p:nvPr/>
          </p:nvSpPr>
          <p:spPr>
            <a:xfrm>
              <a:off x="0" y="251534"/>
              <a:ext cx="982598" cy="977426"/>
            </a:xfrm>
            <a:custGeom>
              <a:avLst/>
              <a:gdLst/>
              <a:ahLst/>
              <a:cxnLst/>
              <a:rect l="l" t="t" r="r" b="b"/>
              <a:pathLst>
                <a:path w="982598" h="977426">
                  <a:moveTo>
                    <a:pt x="0" y="0"/>
                  </a:moveTo>
                  <a:lnTo>
                    <a:pt x="982598" y="0"/>
                  </a:lnTo>
                  <a:lnTo>
                    <a:pt x="982598" y="977425"/>
                  </a:lnTo>
                  <a:lnTo>
                    <a:pt x="0" y="977425"/>
                  </a:lnTo>
                  <a:lnTo>
                    <a:pt x="0" y="0"/>
                  </a:lnTo>
                  <a:close/>
                </a:path>
              </a:pathLst>
            </a:custGeom>
            <a:blipFill>
              <a:blip r:embed="rId5"/>
              <a:stretch>
                <a:fillRect/>
              </a:stretch>
            </a:blipFill>
          </p:spPr>
        </p:sp>
        <p:sp>
          <p:nvSpPr>
            <p:cNvPr id="7" name="Freeform 7"/>
            <p:cNvSpPr/>
            <p:nvPr/>
          </p:nvSpPr>
          <p:spPr>
            <a:xfrm>
              <a:off x="982598" y="492090"/>
              <a:ext cx="1507055" cy="601582"/>
            </a:xfrm>
            <a:custGeom>
              <a:avLst/>
              <a:gdLst/>
              <a:ahLst/>
              <a:cxnLst/>
              <a:rect l="l" t="t" r="r" b="b"/>
              <a:pathLst>
                <a:path w="1507055" h="601582">
                  <a:moveTo>
                    <a:pt x="0" y="0"/>
                  </a:moveTo>
                  <a:lnTo>
                    <a:pt x="1507055" y="0"/>
                  </a:lnTo>
                  <a:lnTo>
                    <a:pt x="1507055" y="601582"/>
                  </a:lnTo>
                  <a:lnTo>
                    <a:pt x="0" y="601582"/>
                  </a:lnTo>
                  <a:lnTo>
                    <a:pt x="0" y="0"/>
                  </a:lnTo>
                  <a:close/>
                </a:path>
              </a:pathLst>
            </a:custGeom>
            <a:blipFill>
              <a:blip r:embed="rId6"/>
              <a:stretch>
                <a:fillRect/>
              </a:stretch>
            </a:blipFill>
          </p:spPr>
        </p:sp>
        <p:sp>
          <p:nvSpPr>
            <p:cNvPr id="8" name="Freeform 8"/>
            <p:cNvSpPr/>
            <p:nvPr/>
          </p:nvSpPr>
          <p:spPr>
            <a:xfrm>
              <a:off x="2489653" y="492090"/>
              <a:ext cx="1125783" cy="496313"/>
            </a:xfrm>
            <a:custGeom>
              <a:avLst/>
              <a:gdLst/>
              <a:ahLst/>
              <a:cxnLst/>
              <a:rect l="l" t="t" r="r" b="b"/>
              <a:pathLst>
                <a:path w="1125783" h="496313">
                  <a:moveTo>
                    <a:pt x="0" y="0"/>
                  </a:moveTo>
                  <a:lnTo>
                    <a:pt x="1125783" y="0"/>
                  </a:lnTo>
                  <a:lnTo>
                    <a:pt x="1125783" y="496313"/>
                  </a:lnTo>
                  <a:lnTo>
                    <a:pt x="0" y="496313"/>
                  </a:lnTo>
                  <a:lnTo>
                    <a:pt x="0" y="0"/>
                  </a:lnTo>
                  <a:close/>
                </a:path>
              </a:pathLst>
            </a:custGeom>
            <a:blipFill>
              <a:blip r:embed="rId7"/>
              <a:stretch>
                <a:fillRect/>
              </a:stretch>
            </a:blipFill>
          </p:spPr>
        </p:sp>
        <p:sp>
          <p:nvSpPr>
            <p:cNvPr id="9" name="Freeform 9"/>
            <p:cNvSpPr/>
            <p:nvPr/>
          </p:nvSpPr>
          <p:spPr>
            <a:xfrm>
              <a:off x="4794396" y="353175"/>
              <a:ext cx="1106889" cy="774143"/>
            </a:xfrm>
            <a:custGeom>
              <a:avLst/>
              <a:gdLst/>
              <a:ahLst/>
              <a:cxnLst/>
              <a:rect l="l" t="t" r="r" b="b"/>
              <a:pathLst>
                <a:path w="1106889" h="774143">
                  <a:moveTo>
                    <a:pt x="0" y="0"/>
                  </a:moveTo>
                  <a:lnTo>
                    <a:pt x="1106889" y="0"/>
                  </a:lnTo>
                  <a:lnTo>
                    <a:pt x="1106889" y="774143"/>
                  </a:lnTo>
                  <a:lnTo>
                    <a:pt x="0" y="774143"/>
                  </a:lnTo>
                  <a:lnTo>
                    <a:pt x="0" y="0"/>
                  </a:lnTo>
                  <a:close/>
                </a:path>
              </a:pathLst>
            </a:custGeom>
            <a:blipFill>
              <a:blip r:embed="rId8"/>
              <a:stretch>
                <a:fillRect/>
              </a:stretch>
            </a:blipFill>
          </p:spPr>
        </p:sp>
        <p:sp>
          <p:nvSpPr>
            <p:cNvPr id="10" name="Freeform 10"/>
            <p:cNvSpPr/>
            <p:nvPr/>
          </p:nvSpPr>
          <p:spPr>
            <a:xfrm>
              <a:off x="3463576" y="0"/>
              <a:ext cx="1480493" cy="1480493"/>
            </a:xfrm>
            <a:custGeom>
              <a:avLst/>
              <a:gdLst/>
              <a:ahLst/>
              <a:cxnLst/>
              <a:rect l="l" t="t" r="r" b="b"/>
              <a:pathLst>
                <a:path w="1480493" h="1480493">
                  <a:moveTo>
                    <a:pt x="0" y="0"/>
                  </a:moveTo>
                  <a:lnTo>
                    <a:pt x="1480493" y="0"/>
                  </a:lnTo>
                  <a:lnTo>
                    <a:pt x="1480493" y="1480493"/>
                  </a:lnTo>
                  <a:lnTo>
                    <a:pt x="0" y="1480493"/>
                  </a:lnTo>
                  <a:lnTo>
                    <a:pt x="0" y="0"/>
                  </a:lnTo>
                  <a:close/>
                </a:path>
              </a:pathLst>
            </a:custGeom>
            <a:blipFill>
              <a:blip r:embed="rId9"/>
              <a:stretch>
                <a:fillRect/>
              </a:stretch>
            </a:blipFill>
          </p:spPr>
        </p:sp>
      </p:grpSp>
      <p:grpSp>
        <p:nvGrpSpPr>
          <p:cNvPr id="11" name="Group 11"/>
          <p:cNvGrpSpPr/>
          <p:nvPr/>
        </p:nvGrpSpPr>
        <p:grpSpPr>
          <a:xfrm rot="5400000">
            <a:off x="6681445" y="-4786655"/>
            <a:ext cx="1343710" cy="14706600"/>
            <a:chOff x="0" y="0"/>
            <a:chExt cx="312083" cy="3557992"/>
          </a:xfrm>
        </p:grpSpPr>
        <p:sp>
          <p:nvSpPr>
            <p:cNvPr id="12" name="Freeform 12"/>
            <p:cNvSpPr/>
            <p:nvPr/>
          </p:nvSpPr>
          <p:spPr>
            <a:xfrm>
              <a:off x="0" y="0"/>
              <a:ext cx="312083" cy="3557992"/>
            </a:xfrm>
            <a:custGeom>
              <a:avLst/>
              <a:gdLst/>
              <a:ahLst/>
              <a:cxnLst/>
              <a:rect l="l" t="t" r="r" b="b"/>
              <a:pathLst>
                <a:path w="312083" h="3557992">
                  <a:moveTo>
                    <a:pt x="58802" y="0"/>
                  </a:moveTo>
                  <a:lnTo>
                    <a:pt x="253281" y="0"/>
                  </a:lnTo>
                  <a:cubicBezTo>
                    <a:pt x="285757" y="0"/>
                    <a:pt x="312083" y="26327"/>
                    <a:pt x="312083" y="58802"/>
                  </a:cubicBezTo>
                  <a:lnTo>
                    <a:pt x="312083" y="3499190"/>
                  </a:lnTo>
                  <a:cubicBezTo>
                    <a:pt x="312083" y="3531665"/>
                    <a:pt x="285757" y="3557992"/>
                    <a:pt x="253281" y="3557992"/>
                  </a:cubicBezTo>
                  <a:lnTo>
                    <a:pt x="58802" y="3557992"/>
                  </a:lnTo>
                  <a:cubicBezTo>
                    <a:pt x="26327" y="3557992"/>
                    <a:pt x="0" y="3531665"/>
                    <a:pt x="0" y="3499190"/>
                  </a:cubicBezTo>
                  <a:lnTo>
                    <a:pt x="0" y="58802"/>
                  </a:lnTo>
                  <a:cubicBezTo>
                    <a:pt x="0" y="26327"/>
                    <a:pt x="26327" y="0"/>
                    <a:pt x="58802" y="0"/>
                  </a:cubicBezTo>
                  <a:close/>
                </a:path>
              </a:pathLst>
            </a:custGeom>
            <a:solidFill>
              <a:srgbClr val="54459C"/>
            </a:solidFill>
          </p:spPr>
        </p:sp>
        <p:sp>
          <p:nvSpPr>
            <p:cNvPr id="13" name="TextBox 13"/>
            <p:cNvSpPr txBox="1"/>
            <p:nvPr/>
          </p:nvSpPr>
          <p:spPr>
            <a:xfrm>
              <a:off x="0" y="-76200"/>
              <a:ext cx="312083" cy="3634192"/>
            </a:xfrm>
            <a:prstGeom prst="rect">
              <a:avLst/>
            </a:prstGeom>
          </p:spPr>
          <p:txBody>
            <a:bodyPr lIns="50800" tIns="50800" rIns="50800" bIns="50800" rtlCol="0" anchor="ctr"/>
            <a:lstStyle/>
            <a:p>
              <a:pPr algn="ctr">
                <a:lnSpc>
                  <a:spcPts val="3717"/>
                </a:lnSpc>
              </a:pPr>
              <a:endParaRPr/>
            </a:p>
          </p:txBody>
        </p:sp>
      </p:grpSp>
      <p:sp>
        <p:nvSpPr>
          <p:cNvPr id="14" name="TextBox 14"/>
          <p:cNvSpPr txBox="1"/>
          <p:nvPr/>
        </p:nvSpPr>
        <p:spPr>
          <a:xfrm>
            <a:off x="597064" y="2018945"/>
            <a:ext cx="13957136" cy="846386"/>
          </a:xfrm>
          <a:prstGeom prst="rect">
            <a:avLst/>
          </a:prstGeom>
        </p:spPr>
        <p:txBody>
          <a:bodyPr wrap="square" lIns="0" tIns="0" rIns="0" bIns="0" rtlCol="0" anchor="t">
            <a:spAutoFit/>
          </a:bodyPr>
          <a:lstStyle/>
          <a:p>
            <a:pPr algn="l">
              <a:lnSpc>
                <a:spcPts val="3287"/>
              </a:lnSpc>
              <a:spcBef>
                <a:spcPct val="0"/>
              </a:spcBef>
            </a:pPr>
            <a:r>
              <a:rPr lang="en-US" sz="2400" b="1" dirty="0">
                <a:solidFill>
                  <a:srgbClr val="FFFFFF"/>
                </a:solidFill>
                <a:latin typeface="Poppins Bold"/>
                <a:ea typeface="Poppins Bold"/>
                <a:cs typeface="Poppins Bold"/>
                <a:sym typeface="Poppins Bold"/>
              </a:rPr>
              <a:t>💼 </a:t>
            </a:r>
            <a:r>
              <a:rPr lang="en-US" sz="2400" b="1" dirty="0">
                <a:solidFill>
                  <a:schemeClr val="bg1"/>
                </a:solidFill>
                <a:latin typeface="Poppins Bold"/>
                <a:ea typeface="Poppins Bold"/>
                <a:cs typeface="Poppins Bold"/>
                <a:sym typeface="Poppins Bold"/>
                <a:hlinkClick r:id="rId10">
                  <a:extLst>
                    <a:ext uri="{A12FA001-AC4F-418D-AE19-62706E023703}">
                      <ahyp:hlinkClr xmlns:ahyp="http://schemas.microsoft.com/office/drawing/2018/hyperlinkcolor" xmlns="" val="tx"/>
                    </a:ext>
                  </a:extLst>
                </a:hlinkClick>
              </a:rPr>
              <a:t> BOOMER </a:t>
            </a:r>
            <a:r>
              <a:rPr lang="en-US" sz="2400" b="1" dirty="0">
                <a:solidFill>
                  <a:srgbClr val="FFFFFF"/>
                </a:solidFill>
                <a:latin typeface="Poppins Bold"/>
                <a:ea typeface="Poppins Bold"/>
                <a:cs typeface="Poppins Bold"/>
                <a:sym typeface="Poppins Bold"/>
              </a:rPr>
              <a:t>– Η ραγδαία αύξηση των δεξιοτήτων ψηφιακής παιδείας στον ηλικιωμένο πληθυσμό</a:t>
            </a:r>
          </a:p>
          <a:p>
            <a:pPr algn="l">
              <a:lnSpc>
                <a:spcPts val="3287"/>
              </a:lnSpc>
              <a:spcBef>
                <a:spcPct val="0"/>
              </a:spcBef>
            </a:pPr>
            <a:r>
              <a:rPr lang="en-US" sz="2400" dirty="0">
                <a:solidFill>
                  <a:srgbClr val="FFFFFF"/>
                </a:solidFill>
                <a:latin typeface="Poppins"/>
                <a:ea typeface="Poppins"/>
                <a:cs typeface="Poppins"/>
                <a:sym typeface="Poppins"/>
              </a:rPr>
              <a:t>Το πιο διαδεδομένο λογισμικό παρουσιάσεων στον κόσμο, ισχυρό, οικείο και ευέλικτο</a:t>
            </a:r>
          </a:p>
        </p:txBody>
      </p:sp>
      <p:grpSp>
        <p:nvGrpSpPr>
          <p:cNvPr id="15" name="Group 15"/>
          <p:cNvGrpSpPr/>
          <p:nvPr/>
        </p:nvGrpSpPr>
        <p:grpSpPr>
          <a:xfrm>
            <a:off x="-842045" y="0"/>
            <a:ext cx="1184942" cy="10563570"/>
            <a:chOff x="0" y="0"/>
            <a:chExt cx="312083" cy="2782175"/>
          </a:xfrm>
        </p:grpSpPr>
        <p:sp>
          <p:nvSpPr>
            <p:cNvPr id="16" name="Freeform 16"/>
            <p:cNvSpPr/>
            <p:nvPr/>
          </p:nvSpPr>
          <p:spPr>
            <a:xfrm>
              <a:off x="0" y="0"/>
              <a:ext cx="312083" cy="2782175"/>
            </a:xfrm>
            <a:custGeom>
              <a:avLst/>
              <a:gdLst/>
              <a:ahLst/>
              <a:cxnLst/>
              <a:rect l="l" t="t" r="r" b="b"/>
              <a:pathLst>
                <a:path w="312083" h="2782175">
                  <a:moveTo>
                    <a:pt x="0" y="0"/>
                  </a:moveTo>
                  <a:lnTo>
                    <a:pt x="312083" y="0"/>
                  </a:lnTo>
                  <a:lnTo>
                    <a:pt x="312083" y="2782175"/>
                  </a:lnTo>
                  <a:lnTo>
                    <a:pt x="0" y="2782175"/>
                  </a:lnTo>
                  <a:close/>
                </a:path>
              </a:pathLst>
            </a:custGeom>
            <a:solidFill>
              <a:srgbClr val="54459C"/>
            </a:solidFill>
          </p:spPr>
        </p:sp>
        <p:sp>
          <p:nvSpPr>
            <p:cNvPr id="17" name="TextBox 17"/>
            <p:cNvSpPr txBox="1"/>
            <p:nvPr/>
          </p:nvSpPr>
          <p:spPr>
            <a:xfrm>
              <a:off x="0" y="-76200"/>
              <a:ext cx="312083" cy="2858375"/>
            </a:xfrm>
            <a:prstGeom prst="rect">
              <a:avLst/>
            </a:prstGeom>
          </p:spPr>
          <p:txBody>
            <a:bodyPr lIns="50800" tIns="50800" rIns="50800" bIns="50800" rtlCol="0" anchor="ctr"/>
            <a:lstStyle/>
            <a:p>
              <a:pPr algn="ctr">
                <a:lnSpc>
                  <a:spcPts val="3717"/>
                </a:lnSpc>
              </a:pPr>
              <a:endParaRPr/>
            </a:p>
          </p:txBody>
        </p:sp>
      </p:grpSp>
      <p:sp>
        <p:nvSpPr>
          <p:cNvPr id="18" name="TextBox 18"/>
          <p:cNvSpPr txBox="1"/>
          <p:nvPr/>
        </p:nvSpPr>
        <p:spPr>
          <a:xfrm>
            <a:off x="557043" y="3517882"/>
            <a:ext cx="12912186" cy="4902817"/>
          </a:xfrm>
          <a:prstGeom prst="rect">
            <a:avLst/>
          </a:prstGeom>
        </p:spPr>
        <p:txBody>
          <a:bodyPr lIns="0" tIns="0" rIns="0" bIns="0" rtlCol="0" anchor="t">
            <a:spAutoFit/>
          </a:bodyPr>
          <a:lstStyle/>
          <a:p>
            <a:pPr algn="l">
              <a:lnSpc>
                <a:spcPts val="3157"/>
              </a:lnSpc>
              <a:spcBef>
                <a:spcPct val="0"/>
              </a:spcBef>
            </a:pPr>
            <a:r>
              <a:rPr lang="en-US" sz="2400" b="1" dirty="0">
                <a:solidFill>
                  <a:srgbClr val="77BF47"/>
                </a:solidFill>
                <a:latin typeface="Poppins Bold"/>
                <a:ea typeface="Poppins Bold"/>
                <a:cs typeface="Poppins Bold"/>
                <a:sym typeface="Poppins Bold"/>
              </a:rPr>
              <a:t>Τι είναι το BOOMER;</a:t>
            </a:r>
          </a:p>
          <a:p>
            <a:pPr algn="just">
              <a:lnSpc>
                <a:spcPts val="3157"/>
              </a:lnSpc>
              <a:spcBef>
                <a:spcPct val="0"/>
              </a:spcBef>
            </a:pPr>
            <a:endParaRPr lang="en-US" sz="2400" dirty="0">
              <a:solidFill>
                <a:srgbClr val="000000"/>
              </a:solidFill>
              <a:latin typeface="Poppins"/>
              <a:ea typeface="Poppins"/>
              <a:cs typeface="Poppins"/>
              <a:sym typeface="Poppins"/>
            </a:endParaRPr>
          </a:p>
          <a:p>
            <a:pPr algn="just">
              <a:lnSpc>
                <a:spcPts val="3157"/>
              </a:lnSpc>
              <a:spcBef>
                <a:spcPct val="0"/>
              </a:spcBef>
            </a:pPr>
            <a:r>
              <a:rPr lang="en-US" sz="2400" dirty="0">
                <a:solidFill>
                  <a:srgbClr val="000000"/>
                </a:solidFill>
                <a:latin typeface="Poppins"/>
                <a:ea typeface="Poppins"/>
                <a:cs typeface="Poppins"/>
                <a:sym typeface="Poppins"/>
              </a:rPr>
              <a:t>Το BOOMER είναι επίσης ένα ολοκληρωμένο έργο του προγράμματος Erasmus+, το οποίο επικεντρώνεται στην υποστήριξη των </a:t>
            </a:r>
            <a:r>
              <a:rPr lang="el-GR" sz="2400" dirty="0" smtClean="0">
                <a:solidFill>
                  <a:srgbClr val="000000"/>
                </a:solidFill>
                <a:latin typeface="Poppins"/>
                <a:ea typeface="Poppins"/>
                <a:cs typeface="Poppins"/>
                <a:sym typeface="Poppins"/>
              </a:rPr>
              <a:t>ατόμων μεγαλύτερης ηλικίας</a:t>
            </a:r>
            <a:r>
              <a:rPr lang="en-US" sz="2400" dirty="0" smtClean="0">
                <a:solidFill>
                  <a:srgbClr val="000000"/>
                </a:solidFill>
                <a:latin typeface="Poppins"/>
                <a:ea typeface="Poppins"/>
                <a:cs typeface="Poppins"/>
                <a:sym typeface="Poppins"/>
              </a:rPr>
              <a:t> </a:t>
            </a:r>
            <a:r>
              <a:rPr lang="en-US" sz="2400" dirty="0">
                <a:solidFill>
                  <a:srgbClr val="000000"/>
                </a:solidFill>
                <a:latin typeface="Poppins"/>
                <a:ea typeface="Poppins"/>
                <a:cs typeface="Poppins"/>
                <a:sym typeface="Poppins"/>
              </a:rPr>
              <a:t>στην ανάπτυξη δεξιοτήτων ψηφιακής παιδείας σε τέσσερις βασικούς τομείς: επικοινωνία και συνεργασία, πληροφοριακή παιδεία, επίλυση προβλημάτων και ασφάλεια. </a:t>
            </a:r>
          </a:p>
          <a:p>
            <a:pPr algn="just">
              <a:lnSpc>
                <a:spcPts val="3157"/>
              </a:lnSpc>
              <a:spcBef>
                <a:spcPct val="0"/>
              </a:spcBef>
            </a:pPr>
            <a:endParaRPr lang="en-US" sz="2400" dirty="0">
              <a:solidFill>
                <a:srgbClr val="000000"/>
              </a:solidFill>
              <a:latin typeface="Poppins"/>
              <a:ea typeface="Poppins"/>
              <a:cs typeface="Poppins"/>
              <a:sym typeface="Poppins"/>
            </a:endParaRPr>
          </a:p>
          <a:p>
            <a:pPr algn="just">
              <a:lnSpc>
                <a:spcPts val="3157"/>
              </a:lnSpc>
              <a:spcBef>
                <a:spcPct val="0"/>
              </a:spcBef>
            </a:pPr>
            <a:r>
              <a:rPr lang="en-US" sz="2400" dirty="0">
                <a:solidFill>
                  <a:srgbClr val="000000"/>
                </a:solidFill>
                <a:latin typeface="Poppins"/>
                <a:ea typeface="Poppins"/>
                <a:cs typeface="Poppins"/>
                <a:sym typeface="Poppins"/>
              </a:rPr>
              <a:t>Αποτελεί έναν εξαιρετικό πόρο για εκπαιδευτές και </a:t>
            </a:r>
            <a:r>
              <a:rPr lang="el-GR" sz="2400" dirty="0" smtClean="0">
                <a:solidFill>
                  <a:srgbClr val="000000"/>
                </a:solidFill>
                <a:latin typeface="Poppins"/>
                <a:ea typeface="Poppins"/>
                <a:cs typeface="Poppins"/>
                <a:sym typeface="Poppins"/>
              </a:rPr>
              <a:t>μεγαλύτερους σε ηλικία</a:t>
            </a:r>
            <a:r>
              <a:rPr lang="en-US" sz="2400" dirty="0" smtClean="0">
                <a:solidFill>
                  <a:srgbClr val="000000"/>
                </a:solidFill>
                <a:latin typeface="Poppins"/>
                <a:ea typeface="Poppins"/>
                <a:cs typeface="Poppins"/>
                <a:sym typeface="Poppins"/>
              </a:rPr>
              <a:t> </a:t>
            </a:r>
            <a:r>
              <a:rPr lang="en-US" sz="2400" dirty="0">
                <a:solidFill>
                  <a:srgbClr val="000000"/>
                </a:solidFill>
                <a:latin typeface="Poppins"/>
                <a:ea typeface="Poppins"/>
                <a:cs typeface="Poppins"/>
                <a:sym typeface="Poppins"/>
              </a:rPr>
              <a:t>που επιθυμούν να μάθουν περισσότερα σχετικά με </a:t>
            </a:r>
            <a:r>
              <a:rPr lang="en-US" sz="2400" b="1" dirty="0">
                <a:solidFill>
                  <a:srgbClr val="000000"/>
                </a:solidFill>
                <a:latin typeface="Poppins"/>
                <a:ea typeface="Poppins"/>
                <a:cs typeface="Poppins"/>
                <a:sym typeface="Poppins"/>
              </a:rPr>
              <a:t>τη διαχείριση διαδικτυακών πλατφορμών, όπως η διοίκηση, τα οικονομικά και η διαχείριση της υγείας. </a:t>
            </a:r>
            <a:r>
              <a:rPr lang="en-US" sz="2400" dirty="0">
                <a:solidFill>
                  <a:srgbClr val="000000"/>
                </a:solidFill>
                <a:latin typeface="Poppins"/>
                <a:ea typeface="Poppins"/>
                <a:cs typeface="Poppins"/>
                <a:sym typeface="Poppins"/>
              </a:rPr>
              <a:t>Περιλαμβάνει επίσης ένα πλήρες γλωσσάριο ψηφιακών όρων για τις δύο ομάδες-στόχους. </a:t>
            </a:r>
          </a:p>
          <a:p>
            <a:pPr algn="l">
              <a:lnSpc>
                <a:spcPts val="3157"/>
              </a:lnSpc>
              <a:spcBef>
                <a:spcPct val="0"/>
              </a:spcBef>
            </a:pPr>
            <a:endParaRPr lang="en-US" sz="2255" dirty="0">
              <a:solidFill>
                <a:srgbClr val="000000"/>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768</Words>
  <Application>Microsoft Office PowerPoint</Application>
  <PresentationFormat>Προσαρμογή</PresentationFormat>
  <Paragraphs>41</Paragraphs>
  <Slides>7</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7</vt:i4>
      </vt:variant>
    </vt:vector>
  </HeadingPairs>
  <TitlesOfParts>
    <vt:vector size="12" baseType="lpstr">
      <vt:lpstr>Calibri</vt:lpstr>
      <vt:lpstr>Arial</vt:lpstr>
      <vt:lpstr>Poppins</vt:lpstr>
      <vt:lpstr>Poppins Bold</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Storytelling Additional Resources</dc:title>
  <cp:keywords>, docId:D5ABFAF0875A44531658D08492B9EDBE</cp:keywords>
  <cp:lastModifiedBy>Λογαριασμός Microsoft</cp:lastModifiedBy>
  <cp:revision>8</cp:revision>
  <dcterms:created xsi:type="dcterms:W3CDTF">2006-08-16T00:00:00Z</dcterms:created>
  <dcterms:modified xsi:type="dcterms:W3CDTF">2026-07-21T13:16:21Z</dcterms:modified>
  <dc:identifier>DAHI4QjVk20</dc:identifier>
</cp:coreProperties>
</file>