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y="6858000" cx="12192000"/>
  <p:notesSz cx="6858000" cy="9144000"/>
  <p:embeddedFontLst>
    <p:embeddedFont>
      <p:font typeface="Quattrocento Sans"/>
      <p:regular r:id="rId29"/>
      <p:bold r:id="rId30"/>
      <p:italic r:id="rId31"/>
      <p:boldItalic r:id="rId32"/>
    </p:embeddedFont>
    <p:embeddedFont>
      <p:font typeface="Open Sans"/>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7" roundtripDataSignature="AMtx7mhSlFWeMagxez82ZPtGIG6ekL0DY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QuattrocentoSans-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QuattrocentoSans-italic.fntdata"/><Relationship Id="rId30" Type="http://schemas.openxmlformats.org/officeDocument/2006/relationships/font" Target="fonts/QuattrocentoSans-bold.fntdata"/><Relationship Id="rId11" Type="http://schemas.openxmlformats.org/officeDocument/2006/relationships/slide" Target="slides/slide7.xml"/><Relationship Id="rId33" Type="http://schemas.openxmlformats.org/officeDocument/2006/relationships/font" Target="fonts/OpenSans-regular.fntdata"/><Relationship Id="rId10" Type="http://schemas.openxmlformats.org/officeDocument/2006/relationships/slide" Target="slides/slide6.xml"/><Relationship Id="rId32" Type="http://schemas.openxmlformats.org/officeDocument/2006/relationships/font" Target="fonts/QuattrocentoSans-boldItalic.fntdata"/><Relationship Id="rId13" Type="http://schemas.openxmlformats.org/officeDocument/2006/relationships/slide" Target="slides/slide9.xml"/><Relationship Id="rId35" Type="http://schemas.openxmlformats.org/officeDocument/2006/relationships/font" Target="fonts/OpenSans-italic.fntdata"/><Relationship Id="rId12" Type="http://schemas.openxmlformats.org/officeDocument/2006/relationships/slide" Target="slides/slide8.xml"/><Relationship Id="rId34" Type="http://schemas.openxmlformats.org/officeDocument/2006/relationships/font" Target="fonts/OpenSans-bold.fntdata"/><Relationship Id="rId15" Type="http://schemas.openxmlformats.org/officeDocument/2006/relationships/slide" Target="slides/slide11.xml"/><Relationship Id="rId37" Type="http://customschemas.google.com/relationships/presentationmetadata" Target="metadata"/><Relationship Id="rId14" Type="http://schemas.openxmlformats.org/officeDocument/2006/relationships/slide" Target="slides/slide10.xml"/><Relationship Id="rId36" Type="http://schemas.openxmlformats.org/officeDocument/2006/relationships/font" Target="fonts/OpenSans-boldItalic.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 name="Shape 45"/>
        <p:cNvGrpSpPr/>
        <p:nvPr/>
      </p:nvGrpSpPr>
      <p:grpSpPr>
        <a:xfrm>
          <a:off x="0" y="0"/>
          <a:ext cx="0" cy="0"/>
          <a:chOff x="0" y="0"/>
          <a:chExt cx="0" cy="0"/>
        </a:xfrm>
      </p:grpSpPr>
      <p:sp>
        <p:nvSpPr>
          <p:cNvPr id="46" name="Google Shape;4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 name="Google Shape;4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 name="Google Shape;5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 name="Google Shape;6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1" name="Google Shape;7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1" name="Google Shape;8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 name="Google Shape;89;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2" name="Google Shape;10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2" name="Google Shape;11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2" name="Google Shape;12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2" name="Google Shape;13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2" name="Google Shape;14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3" name="Google Shape;143;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7" name="Google Shape;15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7" name="Google Shape;16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9" name="Google Shape;179;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1" name="Google Shape;19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2" name="Google Shape;20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0" name="Google Shape;210;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3" name="Google Shape;223;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1" name="Google Shape;231;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9" name="Google Shape;239;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7" name="Google Shape;24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6" name="Google Shape;256;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5" name="Google Shape;265;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4" name="Google Shape;274;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showMasterSp="0">
  <p:cSld name="4_Title Slide">
    <p:bg>
      <p:bgPr>
        <a:solidFill>
          <a:schemeClr val="lt2">
            <a:alpha val="0"/>
          </a:schemeClr>
        </a:solidFill>
      </p:bgPr>
    </p:bg>
    <p:spTree>
      <p:nvGrpSpPr>
        <p:cNvPr id="12" name="Shape 12"/>
        <p:cNvGrpSpPr/>
        <p:nvPr/>
      </p:nvGrpSpPr>
      <p:grpSpPr>
        <a:xfrm>
          <a:off x="0" y="0"/>
          <a:ext cx="0" cy="0"/>
          <a:chOff x="0" y="0"/>
          <a:chExt cx="0" cy="0"/>
        </a:xfrm>
      </p:grpSpPr>
      <p:sp>
        <p:nvSpPr>
          <p:cNvPr id="13" name="Google Shape;13;p26"/>
          <p:cNvSpPr/>
          <p:nvPr/>
        </p:nvSpPr>
        <p:spPr>
          <a:xfrm>
            <a:off x="1" y="2184266"/>
            <a:ext cx="310895" cy="1331189"/>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 name="Google Shape;14;p26"/>
          <p:cNvSpPr/>
          <p:nvPr/>
        </p:nvSpPr>
        <p:spPr>
          <a:xfrm flipH="1" rot="-5400000">
            <a:off x="-507419" y="4140073"/>
            <a:ext cx="1331189" cy="31634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 name="Google Shape;15;p26"/>
          <p:cNvSpPr txBox="1"/>
          <p:nvPr>
            <p:ph type="ctrTitle"/>
          </p:nvPr>
        </p:nvSpPr>
        <p:spPr>
          <a:xfrm>
            <a:off x="522221" y="2184268"/>
            <a:ext cx="6626724" cy="1334065"/>
          </a:xfrm>
          <a:prstGeom prst="rect">
            <a:avLst/>
          </a:prstGeom>
          <a:noFill/>
          <a:ln>
            <a:noFill/>
          </a:ln>
        </p:spPr>
        <p:txBody>
          <a:bodyPr anchorCtr="0" anchor="ctr" bIns="46800" lIns="90000" spcFirstLastPara="1" rIns="90000" wrap="square" tIns="46800">
            <a:normAutofit/>
          </a:bodyPr>
          <a:lstStyle>
            <a:lvl1pPr lvl="0" algn="l">
              <a:lnSpc>
                <a:spcPct val="100000"/>
              </a:lnSpc>
              <a:spcBef>
                <a:spcPts val="0"/>
              </a:spcBef>
              <a:spcAft>
                <a:spcPts val="0"/>
              </a:spcAft>
              <a:buClr>
                <a:schemeClr val="dk1"/>
              </a:buClr>
              <a:buSzPts val="2000"/>
              <a:buFont typeface="Calibri"/>
              <a:buNone/>
              <a:defRPr b="1" sz="2000">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26"/>
          <p:cNvSpPr txBox="1"/>
          <p:nvPr>
            <p:ph idx="1" type="subTitle"/>
          </p:nvPr>
        </p:nvSpPr>
        <p:spPr>
          <a:xfrm>
            <a:off x="548354" y="3651830"/>
            <a:ext cx="6605867" cy="129283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1000"/>
              </a:spcBef>
              <a:spcAft>
                <a:spcPts val="0"/>
              </a:spcAft>
              <a:buClr>
                <a:schemeClr val="accent1"/>
              </a:buClr>
              <a:buSzPts val="1600"/>
              <a:buFont typeface="Arial"/>
              <a:buNone/>
              <a:defRPr b="1" i="1" sz="1600" u="none" cap="none" strike="noStrike">
                <a:solidFill>
                  <a:schemeClr val="accent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pic>
        <p:nvPicPr>
          <p:cNvPr id="17" name="Google Shape;17;p26"/>
          <p:cNvPicPr preferRelativeResize="0"/>
          <p:nvPr/>
        </p:nvPicPr>
        <p:blipFill rotWithShape="1">
          <a:blip r:embed="rId2">
            <a:alphaModFix/>
          </a:blip>
          <a:srcRect b="0" l="0" r="0" t="0"/>
          <a:stretch/>
        </p:blipFill>
        <p:spPr>
          <a:xfrm>
            <a:off x="6797876" y="1237346"/>
            <a:ext cx="5322378" cy="4556217"/>
          </a:xfrm>
          <a:prstGeom prst="rect">
            <a:avLst/>
          </a:prstGeom>
          <a:noFill/>
          <a:ln>
            <a:noFill/>
          </a:ln>
        </p:spPr>
      </p:pic>
      <p:pic>
        <p:nvPicPr>
          <p:cNvPr id="18" name="Google Shape;18;p26"/>
          <p:cNvPicPr preferRelativeResize="0"/>
          <p:nvPr/>
        </p:nvPicPr>
        <p:blipFill rotWithShape="1">
          <a:blip r:embed="rId3">
            <a:alphaModFix/>
          </a:blip>
          <a:srcRect b="0" l="0" r="0" t="0"/>
          <a:stretch/>
        </p:blipFill>
        <p:spPr>
          <a:xfrm>
            <a:off x="482364" y="394982"/>
            <a:ext cx="2263551" cy="1156294"/>
          </a:xfrm>
          <a:prstGeom prst="rect">
            <a:avLst/>
          </a:prstGeom>
          <a:noFill/>
          <a:ln>
            <a:noFill/>
          </a:ln>
        </p:spPr>
      </p:pic>
      <p:grpSp>
        <p:nvGrpSpPr>
          <p:cNvPr id="19" name="Google Shape;19;p26"/>
          <p:cNvGrpSpPr/>
          <p:nvPr/>
        </p:nvGrpSpPr>
        <p:grpSpPr>
          <a:xfrm>
            <a:off x="522222" y="6023295"/>
            <a:ext cx="11147556" cy="577081"/>
            <a:chOff x="522222" y="6098796"/>
            <a:chExt cx="11147556" cy="577081"/>
          </a:xfrm>
        </p:grpSpPr>
        <p:pic>
          <p:nvPicPr>
            <p:cNvPr id="20" name="Google Shape;20;p26"/>
            <p:cNvPicPr preferRelativeResize="0"/>
            <p:nvPr/>
          </p:nvPicPr>
          <p:blipFill rotWithShape="1">
            <a:blip r:embed="rId4">
              <a:alphaModFix/>
            </a:blip>
            <a:srcRect b="0" l="0" r="0" t="0"/>
            <a:stretch/>
          </p:blipFill>
          <p:spPr>
            <a:xfrm>
              <a:off x="522222" y="6189485"/>
              <a:ext cx="1910586" cy="407911"/>
            </a:xfrm>
            <a:prstGeom prst="rect">
              <a:avLst/>
            </a:prstGeom>
            <a:noFill/>
            <a:ln>
              <a:noFill/>
            </a:ln>
          </p:spPr>
        </p:pic>
        <p:sp>
          <p:nvSpPr>
            <p:cNvPr id="21" name="Google Shape;21;p26"/>
            <p:cNvSpPr txBox="1"/>
            <p:nvPr/>
          </p:nvSpPr>
          <p:spPr>
            <a:xfrm>
              <a:off x="2745915" y="6098796"/>
              <a:ext cx="8923863" cy="57708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050"/>
                <a:buFont typeface="Calibri"/>
                <a:buNone/>
              </a:pPr>
              <a:r>
                <a:rPr b="0" i="0" lang="en-US" sz="1050" u="none" cap="none" strike="noStrike">
                  <a:solidFill>
                    <a:schemeClr val="dk1"/>
                  </a:solidFill>
                  <a:latin typeface="Calibri"/>
                  <a:ea typeface="Calibri"/>
                  <a:cs typeface="Calibri"/>
                  <a:sym typeface="Calibri"/>
                </a:rPr>
                <a:t>Funded by the European Union. However, the opinions expressed are those of the author(s) alone and do not necessarily reflect the views of the European Union or the Erasmus+ National Agency (INDIRE). Neither the European Union nor the granting authority can be held responsible for them. </a:t>
              </a:r>
              <a:br>
                <a:rPr b="0" i="0" lang="en-US" sz="1050" u="none" cap="none" strike="noStrike">
                  <a:solidFill>
                    <a:schemeClr val="dk1"/>
                  </a:solidFill>
                  <a:latin typeface="Calibri"/>
                  <a:ea typeface="Calibri"/>
                  <a:cs typeface="Calibri"/>
                  <a:sym typeface="Calibri"/>
                </a:rPr>
              </a:br>
              <a:r>
                <a:rPr b="0" i="0" lang="en-US" sz="1050" u="none" cap="none" strike="noStrike">
                  <a:solidFill>
                    <a:schemeClr val="dk1"/>
                  </a:solidFill>
                  <a:latin typeface="Calibri"/>
                  <a:ea typeface="Calibri"/>
                  <a:cs typeface="Calibri"/>
                  <a:sym typeface="Calibri"/>
                </a:rPr>
                <a:t>Project Number: 2025-1-IT02-KA220-ADU-000352101</a:t>
              </a:r>
              <a:endParaRPr b="0" i="0" sz="1400" u="none" cap="none" strike="noStrike">
                <a:solidFill>
                  <a:srgbClr val="000000"/>
                </a:solidFill>
                <a:latin typeface="Arial"/>
                <a:ea typeface="Arial"/>
                <a:cs typeface="Arial"/>
                <a:sym typeface="Arial"/>
              </a:endParaRPr>
            </a:p>
          </p:txBody>
        </p:sp>
      </p:gr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 1col">
  <p:cSld name="Title Text - 1col">
    <p:spTree>
      <p:nvGrpSpPr>
        <p:cNvPr id="22" name="Shape 22"/>
        <p:cNvGrpSpPr/>
        <p:nvPr/>
      </p:nvGrpSpPr>
      <p:grpSpPr>
        <a:xfrm>
          <a:off x="0" y="0"/>
          <a:ext cx="0" cy="0"/>
          <a:chOff x="0" y="0"/>
          <a:chExt cx="0" cy="0"/>
        </a:xfrm>
      </p:grpSpPr>
      <p:sp>
        <p:nvSpPr>
          <p:cNvPr id="23" name="Google Shape;23;p27"/>
          <p:cNvSpPr txBox="1"/>
          <p:nvPr>
            <p:ph idx="1" type="body"/>
          </p:nvPr>
        </p:nvSpPr>
        <p:spPr>
          <a:xfrm>
            <a:off x="336000" y="1147156"/>
            <a:ext cx="11520000" cy="571084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3A3A38"/>
              </a:buClr>
              <a:buSzPts val="1600"/>
              <a:buFont typeface="Arial"/>
              <a:buNone/>
              <a:defRPr b="0" i="0" sz="1600" u="none" cap="none" strike="noStrike">
                <a:solidFill>
                  <a:srgbClr val="3A3A38"/>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4" name="Google Shape;24;p27"/>
          <p:cNvSpPr txBox="1"/>
          <p:nvPr>
            <p:ph type="title"/>
          </p:nvPr>
        </p:nvSpPr>
        <p:spPr>
          <a:xfrm>
            <a:off x="336000" y="0"/>
            <a:ext cx="11520000" cy="989215"/>
          </a:xfrm>
          <a:prstGeom prst="rect">
            <a:avLst/>
          </a:prstGeom>
          <a:noFill/>
          <a:ln>
            <a:noFill/>
          </a:ln>
        </p:spPr>
        <p:txBody>
          <a:bodyPr anchorCtr="0" anchor="ctr" bIns="46800" lIns="90000" spcFirstLastPara="1" rIns="90000" wrap="square" tIns="46800">
            <a:noAutofit/>
          </a:bodyPr>
          <a:lstStyle>
            <a:lvl1pPr lvl="0" algn="l">
              <a:lnSpc>
                <a:spcPct val="100000"/>
              </a:lnSpc>
              <a:spcBef>
                <a:spcPts val="0"/>
              </a:spcBef>
              <a:spcAft>
                <a:spcPts val="0"/>
              </a:spcAft>
              <a:buClr>
                <a:srgbClr val="FFFFF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Content - 2col">
  <p:cSld name="Title Subtitle Content - 2col">
    <p:spTree>
      <p:nvGrpSpPr>
        <p:cNvPr id="25" name="Shape 25"/>
        <p:cNvGrpSpPr/>
        <p:nvPr/>
      </p:nvGrpSpPr>
      <p:grpSpPr>
        <a:xfrm>
          <a:off x="0" y="0"/>
          <a:ext cx="0" cy="0"/>
          <a:chOff x="0" y="0"/>
          <a:chExt cx="0" cy="0"/>
        </a:xfrm>
      </p:grpSpPr>
      <p:sp>
        <p:nvSpPr>
          <p:cNvPr id="26" name="Google Shape;26;p28"/>
          <p:cNvSpPr txBox="1"/>
          <p:nvPr>
            <p:ph idx="1" type="body"/>
          </p:nvPr>
        </p:nvSpPr>
        <p:spPr>
          <a:xfrm>
            <a:off x="336000" y="1228745"/>
            <a:ext cx="11520000" cy="550862"/>
          </a:xfrm>
          <a:prstGeom prst="rect">
            <a:avLst/>
          </a:prstGeom>
          <a:noFill/>
          <a:ln>
            <a:noFill/>
          </a:ln>
        </p:spPr>
        <p:txBody>
          <a:bodyPr anchorCtr="0" anchor="ctr" bIns="45700" lIns="91425" spcFirstLastPara="1" rIns="91425" wrap="square" tIns="45700">
            <a:noAutofit/>
          </a:bodyPr>
          <a:lstStyle>
            <a:lvl1pPr indent="-228600" lvl="0" marL="457200" marR="0" rtl="0" algn="just">
              <a:lnSpc>
                <a:spcPct val="90000"/>
              </a:lnSpc>
              <a:spcBef>
                <a:spcPts val="1000"/>
              </a:spcBef>
              <a:spcAft>
                <a:spcPts val="0"/>
              </a:spcAft>
              <a:buClr>
                <a:schemeClr val="accent4"/>
              </a:buClr>
              <a:buSzPts val="2000"/>
              <a:buFont typeface="Arial"/>
              <a:buNone/>
              <a:defRPr b="1" i="0" sz="2000" u="none" cap="none" strike="noStrike">
                <a:solidFill>
                  <a:schemeClr val="accent4"/>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7" name="Google Shape;27;p28"/>
          <p:cNvSpPr txBox="1"/>
          <p:nvPr>
            <p:ph idx="2" type="body"/>
          </p:nvPr>
        </p:nvSpPr>
        <p:spPr>
          <a:xfrm>
            <a:off x="336000" y="2019137"/>
            <a:ext cx="11520000" cy="483886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3A3A38"/>
              </a:buClr>
              <a:buSzPts val="1600"/>
              <a:buFont typeface="Arial"/>
              <a:buNone/>
              <a:defRPr b="0" i="0" sz="1600" u="none" cap="none" strike="noStrike">
                <a:solidFill>
                  <a:srgbClr val="3A3A38"/>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8" name="Google Shape;28;p28"/>
          <p:cNvSpPr txBox="1"/>
          <p:nvPr>
            <p:ph type="title"/>
          </p:nvPr>
        </p:nvSpPr>
        <p:spPr>
          <a:xfrm>
            <a:off x="336000" y="0"/>
            <a:ext cx="11520000" cy="989215"/>
          </a:xfrm>
          <a:prstGeom prst="rect">
            <a:avLst/>
          </a:prstGeom>
          <a:noFill/>
          <a:ln>
            <a:noFill/>
          </a:ln>
        </p:spPr>
        <p:txBody>
          <a:bodyPr anchorCtr="0" anchor="ctr" bIns="46800" lIns="90000" spcFirstLastPara="1" rIns="90000" wrap="square" tIns="46800">
            <a:noAutofit/>
          </a:bodyPr>
          <a:lstStyle>
            <a:lvl1pPr lvl="0" algn="l">
              <a:lnSpc>
                <a:spcPct val="100000"/>
              </a:lnSpc>
              <a:spcBef>
                <a:spcPts val="0"/>
              </a:spcBef>
              <a:spcAft>
                <a:spcPts val="0"/>
              </a:spcAft>
              <a:buClr>
                <a:srgbClr val="FFFFF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 2col">
  <p:cSld name="Title Content - 2col">
    <p:spTree>
      <p:nvGrpSpPr>
        <p:cNvPr id="29" name="Shape 29"/>
        <p:cNvGrpSpPr/>
        <p:nvPr/>
      </p:nvGrpSpPr>
      <p:grpSpPr>
        <a:xfrm>
          <a:off x="0" y="0"/>
          <a:ext cx="0" cy="0"/>
          <a:chOff x="0" y="0"/>
          <a:chExt cx="0" cy="0"/>
        </a:xfrm>
      </p:grpSpPr>
      <p:sp>
        <p:nvSpPr>
          <p:cNvPr id="30" name="Google Shape;30;p29"/>
          <p:cNvSpPr txBox="1"/>
          <p:nvPr>
            <p:ph type="title"/>
          </p:nvPr>
        </p:nvSpPr>
        <p:spPr>
          <a:xfrm>
            <a:off x="336000" y="0"/>
            <a:ext cx="11520000" cy="989215"/>
          </a:xfrm>
          <a:prstGeom prst="rect">
            <a:avLst/>
          </a:prstGeom>
          <a:noFill/>
          <a:ln>
            <a:noFill/>
          </a:ln>
        </p:spPr>
        <p:txBody>
          <a:bodyPr anchorCtr="0" anchor="ctr" bIns="46800" lIns="90000" spcFirstLastPara="1" rIns="90000" wrap="square" tIns="46800">
            <a:noAutofit/>
          </a:bodyPr>
          <a:lstStyle>
            <a:lvl1pPr lvl="0" algn="l">
              <a:lnSpc>
                <a:spcPct val="100000"/>
              </a:lnSpc>
              <a:spcBef>
                <a:spcPts val="0"/>
              </a:spcBef>
              <a:spcAft>
                <a:spcPts val="0"/>
              </a:spcAft>
              <a:buClr>
                <a:srgbClr val="FFFFFF"/>
              </a:buClr>
              <a:buSzPts val="28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9"/>
          <p:cNvSpPr txBox="1"/>
          <p:nvPr>
            <p:ph idx="1" type="body"/>
          </p:nvPr>
        </p:nvSpPr>
        <p:spPr>
          <a:xfrm>
            <a:off x="335999" y="1263534"/>
            <a:ext cx="5672915" cy="551282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3A3A38"/>
              </a:buClr>
              <a:buSzPts val="1600"/>
              <a:buFont typeface="Arial"/>
              <a:buNone/>
              <a:defRPr b="0" i="0" sz="1600" u="none" cap="none" strike="noStrike">
                <a:solidFill>
                  <a:srgbClr val="3A3A38"/>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2" name="Google Shape;32;p29"/>
          <p:cNvSpPr txBox="1"/>
          <p:nvPr>
            <p:ph idx="2" type="body"/>
          </p:nvPr>
        </p:nvSpPr>
        <p:spPr>
          <a:xfrm>
            <a:off x="6131377" y="1263534"/>
            <a:ext cx="5724623" cy="551282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3A3A38"/>
              </a:buClr>
              <a:buSzPts val="1600"/>
              <a:buFont typeface="Arial"/>
              <a:buNone/>
              <a:defRPr b="0" i="0" sz="1600" u="none" cap="none" strike="noStrike">
                <a:solidFill>
                  <a:srgbClr val="3A3A38"/>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Text - 1col">
  <p:cSld name="Title Subtitle Text - 1col">
    <p:spTree>
      <p:nvGrpSpPr>
        <p:cNvPr id="33" name="Shape 33"/>
        <p:cNvGrpSpPr/>
        <p:nvPr/>
      </p:nvGrpSpPr>
      <p:grpSpPr>
        <a:xfrm>
          <a:off x="0" y="0"/>
          <a:ext cx="0" cy="0"/>
          <a:chOff x="0" y="0"/>
          <a:chExt cx="0" cy="0"/>
        </a:xfrm>
      </p:grpSpPr>
      <p:sp>
        <p:nvSpPr>
          <p:cNvPr id="34" name="Google Shape;34;p30"/>
          <p:cNvSpPr txBox="1"/>
          <p:nvPr>
            <p:ph type="title"/>
          </p:nvPr>
        </p:nvSpPr>
        <p:spPr>
          <a:xfrm>
            <a:off x="336000" y="0"/>
            <a:ext cx="11520000" cy="989215"/>
          </a:xfrm>
          <a:prstGeom prst="rect">
            <a:avLst/>
          </a:prstGeom>
          <a:noFill/>
          <a:ln>
            <a:noFill/>
          </a:ln>
        </p:spPr>
        <p:txBody>
          <a:bodyPr anchorCtr="0" anchor="ctr" bIns="46800" lIns="90000" spcFirstLastPara="1" rIns="90000" wrap="square" tIns="46800">
            <a:noAutofit/>
          </a:bodyPr>
          <a:lstStyle>
            <a:lvl1pPr lvl="0" algn="l">
              <a:lnSpc>
                <a:spcPct val="100000"/>
              </a:lnSpc>
              <a:spcBef>
                <a:spcPts val="0"/>
              </a:spcBef>
              <a:spcAft>
                <a:spcPts val="0"/>
              </a:spcAft>
              <a:buClr>
                <a:srgbClr val="FFFFFF"/>
              </a:buClr>
              <a:buSzPts val="28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30"/>
          <p:cNvSpPr txBox="1"/>
          <p:nvPr>
            <p:ph idx="1" type="body"/>
          </p:nvPr>
        </p:nvSpPr>
        <p:spPr>
          <a:xfrm>
            <a:off x="335999" y="1843887"/>
            <a:ext cx="5672915" cy="493247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3A3A38"/>
              </a:buClr>
              <a:buSzPts val="1600"/>
              <a:buFont typeface="Arial"/>
              <a:buNone/>
              <a:defRPr b="0" i="0" sz="1600" u="none" cap="none" strike="noStrike">
                <a:solidFill>
                  <a:srgbClr val="3A3A38"/>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6" name="Google Shape;36;p30"/>
          <p:cNvSpPr txBox="1"/>
          <p:nvPr>
            <p:ph idx="2" type="body"/>
          </p:nvPr>
        </p:nvSpPr>
        <p:spPr>
          <a:xfrm>
            <a:off x="6131377" y="1843887"/>
            <a:ext cx="5724623" cy="493247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3A3A38"/>
              </a:buClr>
              <a:buSzPts val="1600"/>
              <a:buFont typeface="Arial"/>
              <a:buNone/>
              <a:defRPr b="0" i="0" sz="1600" u="none" cap="none" strike="noStrike">
                <a:solidFill>
                  <a:srgbClr val="3A3A38"/>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7" name="Google Shape;37;p30"/>
          <p:cNvSpPr txBox="1"/>
          <p:nvPr>
            <p:ph idx="3" type="body"/>
          </p:nvPr>
        </p:nvSpPr>
        <p:spPr>
          <a:xfrm>
            <a:off x="336000" y="1145618"/>
            <a:ext cx="11520000" cy="550862"/>
          </a:xfrm>
          <a:prstGeom prst="rect">
            <a:avLst/>
          </a:prstGeom>
          <a:noFill/>
          <a:ln>
            <a:noFill/>
          </a:ln>
        </p:spPr>
        <p:txBody>
          <a:bodyPr anchorCtr="0" anchor="ctr" bIns="45700" lIns="91425" spcFirstLastPara="1" rIns="91425" wrap="square" tIns="45700">
            <a:noAutofit/>
          </a:bodyPr>
          <a:lstStyle>
            <a:lvl1pPr indent="-228600" lvl="0" marL="457200" marR="0" rtl="0" algn="just">
              <a:lnSpc>
                <a:spcPct val="90000"/>
              </a:lnSpc>
              <a:spcBef>
                <a:spcPts val="1000"/>
              </a:spcBef>
              <a:spcAft>
                <a:spcPts val="0"/>
              </a:spcAft>
              <a:buClr>
                <a:schemeClr val="accent4"/>
              </a:buClr>
              <a:buSzPts val="2000"/>
              <a:buFont typeface="Arial"/>
              <a:buNone/>
              <a:defRPr b="1" i="0" sz="2000" u="none" cap="none" strike="noStrike">
                <a:solidFill>
                  <a:schemeClr val="accent4"/>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showMasterSp="0">
  <p:cSld name="2_Title Slide">
    <p:spTree>
      <p:nvGrpSpPr>
        <p:cNvPr id="38" name="Shape 38"/>
        <p:cNvGrpSpPr/>
        <p:nvPr/>
      </p:nvGrpSpPr>
      <p:grpSpPr>
        <a:xfrm>
          <a:off x="0" y="0"/>
          <a:ext cx="0" cy="0"/>
          <a:chOff x="0" y="0"/>
          <a:chExt cx="0" cy="0"/>
        </a:xfrm>
      </p:grpSpPr>
      <p:sp>
        <p:nvSpPr>
          <p:cNvPr id="39" name="Google Shape;39;p31"/>
          <p:cNvSpPr/>
          <p:nvPr/>
        </p:nvSpPr>
        <p:spPr>
          <a:xfrm>
            <a:off x="-35052" y="-36576"/>
            <a:ext cx="12262104" cy="693115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0" name="Google Shape;40;p31"/>
          <p:cNvSpPr txBox="1"/>
          <p:nvPr>
            <p:ph type="ctrTitle"/>
          </p:nvPr>
        </p:nvSpPr>
        <p:spPr>
          <a:xfrm>
            <a:off x="2179865" y="2400914"/>
            <a:ext cx="7832271" cy="1600197"/>
          </a:xfrm>
          <a:prstGeom prst="rect">
            <a:avLst/>
          </a:prstGeom>
          <a:solidFill>
            <a:schemeClr val="lt2">
              <a:alpha val="0"/>
            </a:schemeClr>
          </a:solidFill>
          <a:ln>
            <a:noFill/>
          </a:ln>
        </p:spPr>
        <p:txBody>
          <a:bodyPr anchorCtr="0" anchor="ctr" bIns="46800" lIns="90000" spcFirstLastPara="1" rIns="90000" wrap="square" tIns="46800">
            <a:normAutofit/>
          </a:bodyPr>
          <a:lstStyle>
            <a:lvl1pPr lvl="0" algn="ctr">
              <a:lnSpc>
                <a:spcPct val="100000"/>
              </a:lnSpc>
              <a:spcBef>
                <a:spcPts val="0"/>
              </a:spcBef>
              <a:spcAft>
                <a:spcPts val="0"/>
              </a:spcAft>
              <a:buClr>
                <a:srgbClr val="FFFFFF"/>
              </a:buClr>
              <a:buSzPts val="2400"/>
              <a:buFont typeface="Calibri"/>
              <a:buNone/>
              <a:defRPr b="1" sz="2400">
                <a:solidFill>
                  <a:srgbClr val="FFFFFF"/>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41" name="Shape 41"/>
        <p:cNvGrpSpPr/>
        <p:nvPr/>
      </p:nvGrpSpPr>
      <p:grpSpPr>
        <a:xfrm>
          <a:off x="0" y="0"/>
          <a:ext cx="0" cy="0"/>
          <a:chOff x="0" y="0"/>
          <a:chExt cx="0" cy="0"/>
        </a:xfrm>
      </p:grpSpPr>
      <p:sp>
        <p:nvSpPr>
          <p:cNvPr id="42" name="Google Shape;42;p32"/>
          <p:cNvSpPr/>
          <p:nvPr/>
        </p:nvSpPr>
        <p:spPr>
          <a:xfrm>
            <a:off x="0" y="0"/>
            <a:ext cx="12192000" cy="68580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3" name="Google Shape;43;p32"/>
          <p:cNvSpPr txBox="1"/>
          <p:nvPr>
            <p:ph type="ctrTitle"/>
          </p:nvPr>
        </p:nvSpPr>
        <p:spPr>
          <a:xfrm>
            <a:off x="2179865" y="2774849"/>
            <a:ext cx="7832271" cy="1600197"/>
          </a:xfrm>
          <a:prstGeom prst="rect">
            <a:avLst/>
          </a:prstGeom>
          <a:noFill/>
          <a:ln>
            <a:noFill/>
          </a:ln>
        </p:spPr>
        <p:txBody>
          <a:bodyPr anchorCtr="0" anchor="ctr" bIns="46800" lIns="90000" spcFirstLastPara="1" rIns="90000" wrap="square" tIns="46800">
            <a:normAutofit/>
          </a:bodyPr>
          <a:lstStyle>
            <a:lvl1pPr lvl="0" algn="ctr">
              <a:lnSpc>
                <a:spcPct val="100000"/>
              </a:lnSpc>
              <a:spcBef>
                <a:spcPts val="0"/>
              </a:spcBef>
              <a:spcAft>
                <a:spcPts val="0"/>
              </a:spcAft>
              <a:buClr>
                <a:schemeClr val="accent1"/>
              </a:buClr>
              <a:buSzPts val="2000"/>
              <a:buFont typeface="Calibri"/>
              <a:buNone/>
              <a:defRPr b="1" sz="2000">
                <a:solidFill>
                  <a:schemeClr val="accen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32"/>
          <p:cNvSpPr/>
          <p:nvPr/>
        </p:nvSpPr>
        <p:spPr>
          <a:xfrm flipH="1">
            <a:off x="2172708" y="2774849"/>
            <a:ext cx="7839428" cy="4571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alpha val="0"/>
          </a:schemeClr>
        </a:solidFill>
      </p:bgPr>
    </p:bg>
    <p:spTree>
      <p:nvGrpSpPr>
        <p:cNvPr id="9" name="Shape 9"/>
        <p:cNvGrpSpPr/>
        <p:nvPr/>
      </p:nvGrpSpPr>
      <p:grpSpPr>
        <a:xfrm>
          <a:off x="0" y="0"/>
          <a:ext cx="0" cy="0"/>
          <a:chOff x="0" y="0"/>
          <a:chExt cx="0" cy="0"/>
        </a:xfrm>
      </p:grpSpPr>
      <p:sp>
        <p:nvSpPr>
          <p:cNvPr id="10" name="Google Shape;10;p25"/>
          <p:cNvSpPr/>
          <p:nvPr/>
        </p:nvSpPr>
        <p:spPr>
          <a:xfrm>
            <a:off x="0" y="0"/>
            <a:ext cx="12192000" cy="989215"/>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Open Sans"/>
              <a:ea typeface="Open Sans"/>
              <a:cs typeface="Open Sans"/>
              <a:sym typeface="Open Sans"/>
            </a:endParaRPr>
          </a:p>
        </p:txBody>
      </p:sp>
      <p:sp>
        <p:nvSpPr>
          <p:cNvPr id="11" name="Google Shape;11;p25"/>
          <p:cNvSpPr txBox="1"/>
          <p:nvPr>
            <p:ph type="title"/>
          </p:nvPr>
        </p:nvSpPr>
        <p:spPr>
          <a:xfrm>
            <a:off x="336000" y="0"/>
            <a:ext cx="11520000" cy="989215"/>
          </a:xfrm>
          <a:prstGeom prst="rect">
            <a:avLst/>
          </a:prstGeom>
          <a:noFill/>
          <a:ln>
            <a:noFill/>
          </a:ln>
        </p:spPr>
        <p:txBody>
          <a:bodyPr anchorCtr="0" anchor="ctr" bIns="46800" lIns="90000" spcFirstLastPara="1" rIns="90000" wrap="square" tIns="46800">
            <a:noAutofit/>
          </a:bodyPr>
          <a:lstStyle>
            <a:lvl1pPr lvl="0" marR="0" rtl="0" algn="l">
              <a:lnSpc>
                <a:spcPct val="100000"/>
              </a:lnSpc>
              <a:spcBef>
                <a:spcPts val="0"/>
              </a:spcBef>
              <a:spcAft>
                <a:spcPts val="0"/>
              </a:spcAft>
              <a:buClr>
                <a:srgbClr val="FFFFFF"/>
              </a:buClr>
              <a:buSzPts val="2800"/>
              <a:buFont typeface="Calibri"/>
              <a:buNone/>
              <a:defRPr b="0" i="0" sz="2800" u="none" cap="none" strike="noStrike">
                <a:solidFill>
                  <a:srgbClr val="FFFFFF"/>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4.png"/><Relationship Id="rId5"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1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20.jpg"/><Relationship Id="rId6" Type="http://schemas.openxmlformats.org/officeDocument/2006/relationships/image" Target="../media/image9.png"/><Relationship Id="rId7"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12.jpg"/><Relationship Id="rId6" Type="http://schemas.openxmlformats.org/officeDocument/2006/relationships/image" Target="../media/image1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11.jpg"/><Relationship Id="rId6" Type="http://schemas.openxmlformats.org/officeDocument/2006/relationships/image" Target="../media/image1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2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4.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image" Target="../media/image19.png"/><Relationship Id="rId5" Type="http://schemas.openxmlformats.org/officeDocument/2006/relationships/image" Target="../media/image14.png"/><Relationship Id="rId6" Type="http://schemas.openxmlformats.org/officeDocument/2006/relationships/image" Target="../media/image22.png"/><Relationship Id="rId7" Type="http://schemas.openxmlformats.org/officeDocument/2006/relationships/image" Target="../media/image18.png"/><Relationship Id="rId8" Type="http://schemas.openxmlformats.org/officeDocument/2006/relationships/image" Target="../media/image2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4.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4.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4.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4.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4.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4.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 name="Shape 48"/>
        <p:cNvGrpSpPr/>
        <p:nvPr/>
      </p:nvGrpSpPr>
      <p:grpSpPr>
        <a:xfrm>
          <a:off x="0" y="0"/>
          <a:ext cx="0" cy="0"/>
          <a:chOff x="0" y="0"/>
          <a:chExt cx="0" cy="0"/>
        </a:xfrm>
      </p:grpSpPr>
      <p:sp>
        <p:nvSpPr>
          <p:cNvPr id="49" name="Google Shape;49;p1"/>
          <p:cNvSpPr txBox="1"/>
          <p:nvPr>
            <p:ph type="ctrTitle"/>
          </p:nvPr>
        </p:nvSpPr>
        <p:spPr>
          <a:xfrm>
            <a:off x="522221" y="2184268"/>
            <a:ext cx="6626724" cy="1334065"/>
          </a:xfrm>
          <a:prstGeom prst="rect">
            <a:avLst/>
          </a:prstGeom>
          <a:noFill/>
          <a:ln>
            <a:noFill/>
          </a:ln>
        </p:spPr>
        <p:txBody>
          <a:bodyPr anchorCtr="0" anchor="ctr" bIns="46800" lIns="90000" spcFirstLastPara="1" rIns="90000" wrap="square" tIns="46800">
            <a:normAutofit/>
          </a:bodyPr>
          <a:lstStyle/>
          <a:p>
            <a:pPr indent="0" lvl="0" marL="0" rtl="0" algn="l">
              <a:lnSpc>
                <a:spcPct val="100000"/>
              </a:lnSpc>
              <a:spcBef>
                <a:spcPts val="0"/>
              </a:spcBef>
              <a:spcAft>
                <a:spcPts val="0"/>
              </a:spcAft>
              <a:buClr>
                <a:schemeClr val="lt1"/>
              </a:buClr>
              <a:buSzPts val="2000"/>
              <a:buFont typeface="Calibri"/>
              <a:buNone/>
            </a:pPr>
            <a:r>
              <a:rPr lang="en-US">
                <a:solidFill>
                  <a:schemeClr val="lt1"/>
                </a:solidFill>
              </a:rPr>
              <a:t>WP2: Ανάπτυξη εκπαιδευτικού υλικού για τους συντονιστές/εκπαιδευτές των εκδρομών και των εργαστηρίων του προγράμματος LEGENDS</a:t>
            </a:r>
            <a:endParaRPr>
              <a:solidFill>
                <a:schemeClr val="lt1"/>
              </a:solidFill>
            </a:endParaRPr>
          </a:p>
        </p:txBody>
      </p:sp>
      <p:sp>
        <p:nvSpPr>
          <p:cNvPr id="50" name="Google Shape;50;p1"/>
          <p:cNvSpPr txBox="1"/>
          <p:nvPr>
            <p:ph idx="1" type="subTitle"/>
          </p:nvPr>
        </p:nvSpPr>
        <p:spPr>
          <a:xfrm>
            <a:off x="548354" y="3651830"/>
            <a:ext cx="6605867" cy="129283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1600"/>
              <a:buNone/>
            </a:pPr>
            <a:r>
              <a:rPr lang="en-US"/>
              <a:t>Οργανωμένες διαγενεακές εκδρομές </a:t>
            </a:r>
            <a:endParaRPr/>
          </a:p>
        </p:txBody>
      </p:sp>
      <p:pic>
        <p:nvPicPr>
          <p:cNvPr id="51" name="Google Shape;51;p1"/>
          <p:cNvPicPr preferRelativeResize="0"/>
          <p:nvPr/>
        </p:nvPicPr>
        <p:blipFill rotWithShape="1">
          <a:blip r:embed="rId3">
            <a:alphaModFix/>
          </a:blip>
          <a:srcRect b="0" l="0" r="0" t="0"/>
          <a:stretch/>
        </p:blipFill>
        <p:spPr>
          <a:xfrm>
            <a:off x="6759875" y="324625"/>
            <a:ext cx="5143500" cy="7810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2"/>
          <p:cNvSpPr txBox="1"/>
          <p:nvPr>
            <p:ph type="title"/>
          </p:nvPr>
        </p:nvSpPr>
        <p:spPr>
          <a:xfrm>
            <a:off x="336000" y="81642"/>
            <a:ext cx="11520000" cy="715879"/>
          </a:xfrm>
          <a:prstGeom prst="rect">
            <a:avLst/>
          </a:prstGeom>
          <a:noFill/>
          <a:ln>
            <a:noFill/>
          </a:ln>
        </p:spPr>
        <p:txBody>
          <a:bodyPr anchorCtr="0" anchor="ctr" bIns="46800" lIns="91425" spcFirstLastPara="1" rIns="90000" wrap="square" tIns="46800">
            <a:noAutofit/>
          </a:bodyPr>
          <a:lstStyle/>
          <a:p>
            <a:pPr indent="0" lvl="0" marL="0" rtl="0" algn="ctr">
              <a:lnSpc>
                <a:spcPct val="100000"/>
              </a:lnSpc>
              <a:spcBef>
                <a:spcPts val="0"/>
              </a:spcBef>
              <a:spcAft>
                <a:spcPts val="0"/>
              </a:spcAft>
              <a:buClr>
                <a:srgbClr val="FFFFFF"/>
              </a:buClr>
              <a:buSzPts val="2800"/>
              <a:buFont typeface="Calibri"/>
              <a:buNone/>
            </a:pPr>
            <a:r>
              <a:rPr b="1" lang="en-US"/>
              <a:t>Οργανωμένες διαγενεακές εκδρομές</a:t>
            </a:r>
            <a:endParaRPr b="1"/>
          </a:p>
        </p:txBody>
      </p:sp>
      <p:sp>
        <p:nvSpPr>
          <p:cNvPr id="57" name="Google Shape;57;p2"/>
          <p:cNvSpPr txBox="1"/>
          <p:nvPr>
            <p:ph idx="1" type="body"/>
          </p:nvPr>
        </p:nvSpPr>
        <p:spPr>
          <a:xfrm>
            <a:off x="2808884" y="1246010"/>
            <a:ext cx="7348590" cy="4676995"/>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000"/>
              <a:buNone/>
            </a:pPr>
            <a:r>
              <a:rPr b="1" lang="en-US" sz="2000">
                <a:solidFill>
                  <a:schemeClr val="accent6"/>
                </a:solidFill>
              </a:rPr>
              <a:t>Πίνακας περιεχομένων</a:t>
            </a:r>
            <a:endParaRPr/>
          </a:p>
          <a:p>
            <a:pPr indent="-342900" lvl="0" marL="342900" rtl="0" algn="l">
              <a:lnSpc>
                <a:spcPct val="90000"/>
              </a:lnSpc>
              <a:spcBef>
                <a:spcPts val="1000"/>
              </a:spcBef>
              <a:spcAft>
                <a:spcPts val="0"/>
              </a:spcAft>
              <a:buClr>
                <a:srgbClr val="3A3A38"/>
              </a:buClr>
              <a:buSzPts val="2000"/>
              <a:buAutoNum type="arabicPeriod"/>
            </a:pPr>
            <a:r>
              <a:rPr b="1" lang="en-US" sz="2000"/>
              <a:t>Γιατί οι διαγενεακές εκδρομές είναι σημαντικές</a:t>
            </a:r>
            <a:endParaRPr/>
          </a:p>
          <a:p>
            <a:pPr indent="-342900" lvl="0" marL="342900" rtl="0" algn="l">
              <a:lnSpc>
                <a:spcPct val="90000"/>
              </a:lnSpc>
              <a:spcBef>
                <a:spcPts val="1000"/>
              </a:spcBef>
              <a:spcAft>
                <a:spcPts val="0"/>
              </a:spcAft>
              <a:buClr>
                <a:srgbClr val="3A3A38"/>
              </a:buClr>
              <a:buSzPts val="2000"/>
              <a:buAutoNum type="arabicPeriod"/>
            </a:pPr>
            <a:r>
              <a:rPr b="1" lang="en-US" sz="2000"/>
              <a:t>Συμμετοχή ηλικιωμένων και νέων</a:t>
            </a:r>
            <a:endParaRPr/>
          </a:p>
          <a:p>
            <a:pPr indent="-342900" lvl="0" marL="342900" rtl="0" algn="l">
              <a:lnSpc>
                <a:spcPct val="90000"/>
              </a:lnSpc>
              <a:spcBef>
                <a:spcPts val="1000"/>
              </a:spcBef>
              <a:spcAft>
                <a:spcPts val="0"/>
              </a:spcAft>
              <a:buClr>
                <a:srgbClr val="3A3A38"/>
              </a:buClr>
              <a:buSzPts val="2000"/>
              <a:buAutoNum type="arabicPeriod"/>
            </a:pPr>
            <a:r>
              <a:rPr b="1" lang="en-US" sz="2000"/>
              <a:t>Συχνές προκλήσεις και παράγοντες που πρέπει να ληφθούν υπόψη</a:t>
            </a:r>
            <a:endParaRPr/>
          </a:p>
          <a:p>
            <a:pPr indent="-342900" lvl="0" marL="342900" rtl="0" algn="l">
              <a:lnSpc>
                <a:spcPct val="90000"/>
              </a:lnSpc>
              <a:spcBef>
                <a:spcPts val="1000"/>
              </a:spcBef>
              <a:spcAft>
                <a:spcPts val="0"/>
              </a:spcAft>
              <a:buClr>
                <a:srgbClr val="3A3A38"/>
              </a:buClr>
              <a:buSzPts val="2000"/>
              <a:buAutoNum type="arabicPeriod"/>
            </a:pPr>
            <a:r>
              <a:rPr b="1" lang="en-US" sz="2000"/>
              <a:t>Πώς να σχεδιάσετε μια καθοδηγούμενη διαγενεακή εκδρομή</a:t>
            </a:r>
            <a:endParaRPr/>
          </a:p>
          <a:p>
            <a:pPr indent="0" lvl="0" marL="0" rtl="0" algn="l">
              <a:lnSpc>
                <a:spcPct val="90000"/>
              </a:lnSpc>
              <a:spcBef>
                <a:spcPts val="1000"/>
              </a:spcBef>
              <a:spcAft>
                <a:spcPts val="0"/>
              </a:spcAft>
              <a:buClr>
                <a:schemeClr val="accent6"/>
              </a:buClr>
              <a:buSzPts val="2000"/>
              <a:buNone/>
            </a:pPr>
            <a:r>
              <a:rPr b="1" i="1" lang="en-US" sz="2000">
                <a:solidFill>
                  <a:schemeClr val="accent6"/>
                </a:solidFill>
              </a:rPr>
              <a:t>      4.1.: Εργαστήριο προετοιμασίας (εκτιμώμενη διάρκεια: 2 ώρες)</a:t>
            </a:r>
            <a:endParaRPr/>
          </a:p>
          <a:p>
            <a:pPr indent="0" lvl="0" marL="0" rtl="0" algn="l">
              <a:lnSpc>
                <a:spcPct val="90000"/>
              </a:lnSpc>
              <a:spcBef>
                <a:spcPts val="1000"/>
              </a:spcBef>
              <a:spcAft>
                <a:spcPts val="0"/>
              </a:spcAft>
              <a:buClr>
                <a:schemeClr val="accent6"/>
              </a:buClr>
              <a:buSzPts val="2000"/>
              <a:buNone/>
            </a:pPr>
            <a:r>
              <a:rPr b="1" i="1" lang="en-US" sz="2000">
                <a:solidFill>
                  <a:schemeClr val="accent6"/>
                </a:solidFill>
              </a:rPr>
              <a:t>      4.2: Δομή της εκδρομής (εκτιμώμενη διάρκεια: περίπου 2 ώρες)</a:t>
            </a:r>
            <a:endParaRPr/>
          </a:p>
          <a:p>
            <a:pPr indent="0" lvl="0" marL="0" rtl="0" algn="l">
              <a:lnSpc>
                <a:spcPct val="90000"/>
              </a:lnSpc>
              <a:spcBef>
                <a:spcPts val="1000"/>
              </a:spcBef>
              <a:spcAft>
                <a:spcPts val="0"/>
              </a:spcAft>
              <a:buClr>
                <a:schemeClr val="accent6"/>
              </a:buClr>
              <a:buSzPts val="2000"/>
              <a:buNone/>
            </a:pPr>
            <a:r>
              <a:rPr b="1" i="1" lang="en-US" sz="2000">
                <a:solidFill>
                  <a:schemeClr val="accent6"/>
                </a:solidFill>
              </a:rPr>
              <a:t>      4.3: Δραστηριότητες παρακολούθησης </a:t>
            </a:r>
            <a:endParaRPr/>
          </a:p>
          <a:p>
            <a:pPr indent="-342900" lvl="0" marL="342900" rtl="0" algn="l">
              <a:lnSpc>
                <a:spcPct val="90000"/>
              </a:lnSpc>
              <a:spcBef>
                <a:spcPts val="1000"/>
              </a:spcBef>
              <a:spcAft>
                <a:spcPts val="0"/>
              </a:spcAft>
              <a:buClr>
                <a:srgbClr val="3A3A38"/>
              </a:buClr>
              <a:buSzPts val="2000"/>
              <a:buAutoNum type="arabicPeriod" startAt="5"/>
            </a:pPr>
            <a:r>
              <a:rPr b="1" lang="en-US" sz="2000"/>
              <a:t>Εργαλεία τεκμηρίωσης</a:t>
            </a:r>
            <a:endParaRPr/>
          </a:p>
          <a:p>
            <a:pPr indent="-342900" lvl="0" marL="342900" rtl="0" algn="l">
              <a:lnSpc>
                <a:spcPct val="90000"/>
              </a:lnSpc>
              <a:spcBef>
                <a:spcPts val="1000"/>
              </a:spcBef>
              <a:spcAft>
                <a:spcPts val="0"/>
              </a:spcAft>
              <a:buClr>
                <a:srgbClr val="3A3A38"/>
              </a:buClr>
              <a:buSzPts val="2000"/>
              <a:buAutoNum type="arabicPeriod" startAt="5"/>
            </a:pPr>
            <a:r>
              <a:rPr b="1" lang="en-US" sz="2000"/>
              <a:t>Παραδείγματα διαγενεακών εκδρομών με ξεναγό</a:t>
            </a:r>
            <a:endParaRPr/>
          </a:p>
          <a:p>
            <a:pPr indent="-342900" lvl="0" marL="342900" rtl="0" algn="l">
              <a:lnSpc>
                <a:spcPct val="90000"/>
              </a:lnSpc>
              <a:spcBef>
                <a:spcPts val="1000"/>
              </a:spcBef>
              <a:spcAft>
                <a:spcPts val="0"/>
              </a:spcAft>
              <a:buClr>
                <a:srgbClr val="3A3A38"/>
              </a:buClr>
              <a:buSzPts val="2000"/>
              <a:buAutoNum type="arabicPeriod" startAt="5"/>
            </a:pPr>
            <a:r>
              <a:rPr b="1" lang="en-US" sz="2000"/>
              <a:t>Προσβασιμότητα και ένταξη</a:t>
            </a:r>
            <a:endParaRPr/>
          </a:p>
          <a:p>
            <a:pPr indent="-342900" lvl="0" marL="342900" rtl="0" algn="l">
              <a:lnSpc>
                <a:spcPct val="90000"/>
              </a:lnSpc>
              <a:spcBef>
                <a:spcPts val="1000"/>
              </a:spcBef>
              <a:spcAft>
                <a:spcPts val="0"/>
              </a:spcAft>
              <a:buClr>
                <a:srgbClr val="3A3A38"/>
              </a:buClr>
              <a:buSzPts val="2000"/>
              <a:buAutoNum type="arabicPeriod" startAt="5"/>
            </a:pPr>
            <a:r>
              <a:rPr b="1" lang="en-US" sz="2000"/>
              <a:t>Ασφάλεια και ηθική</a:t>
            </a:r>
            <a:endParaRPr b="1" sz="2000"/>
          </a:p>
        </p:txBody>
      </p:sp>
      <p:pic>
        <p:nvPicPr>
          <p:cNvPr id="58" name="Google Shape;58;p2"/>
          <p:cNvPicPr preferRelativeResize="0"/>
          <p:nvPr/>
        </p:nvPicPr>
        <p:blipFill rotWithShape="1">
          <a:blip r:embed="rId3">
            <a:alphaModFix/>
          </a:blip>
          <a:srcRect b="0" l="0" r="0" t="0"/>
          <a:stretch/>
        </p:blipFill>
        <p:spPr>
          <a:xfrm>
            <a:off x="196463" y="6060036"/>
            <a:ext cx="1196975" cy="611505"/>
          </a:xfrm>
          <a:prstGeom prst="rect">
            <a:avLst/>
          </a:prstGeom>
          <a:noFill/>
          <a:ln>
            <a:noFill/>
          </a:ln>
        </p:spPr>
      </p:pic>
      <p:pic>
        <p:nvPicPr>
          <p:cNvPr id="59" name="Google Shape;59;p2"/>
          <p:cNvPicPr preferRelativeResize="0"/>
          <p:nvPr/>
        </p:nvPicPr>
        <p:blipFill rotWithShape="1">
          <a:blip r:embed="rId4">
            <a:alphaModFix/>
          </a:blip>
          <a:srcRect b="0" l="0" r="0" t="0"/>
          <a:stretch/>
        </p:blipFill>
        <p:spPr>
          <a:xfrm>
            <a:off x="11071070" y="6029487"/>
            <a:ext cx="710395" cy="642054"/>
          </a:xfrm>
          <a:prstGeom prst="rect">
            <a:avLst/>
          </a:prstGeom>
          <a:noFill/>
          <a:ln>
            <a:noFill/>
          </a:ln>
        </p:spPr>
      </p:pic>
      <p:sp>
        <p:nvSpPr>
          <p:cNvPr id="60" name="Google Shape;60;p2"/>
          <p:cNvSpPr/>
          <p:nvPr/>
        </p:nvSpPr>
        <p:spPr>
          <a:xfrm>
            <a:off x="2569365" y="4467784"/>
            <a:ext cx="6904990" cy="739775"/>
          </a:xfrm>
          <a:prstGeom prst="rect">
            <a:avLst/>
          </a:prstGeom>
          <a:noFill/>
          <a:ln>
            <a:noFill/>
          </a:ln>
        </p:spPr>
        <p:txBody>
          <a:bodyPr anchorCtr="0" anchor="ctr" bIns="91425" lIns="91425" spcFirstLastPara="1" rIns="91425" wrap="square" tIns="91425">
            <a:noAutofit/>
          </a:bodyPr>
          <a:lstStyle/>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rgbClr val="3A3A3A"/>
                </a:solidFill>
                <a:latin typeface="Open Sans"/>
                <a:ea typeface="Open Sans"/>
                <a:cs typeface="Open Sans"/>
                <a:sym typeface="Open Sans"/>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3"/>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ctr">
              <a:lnSpc>
                <a:spcPct val="100000"/>
              </a:lnSpc>
              <a:spcBef>
                <a:spcPts val="0"/>
              </a:spcBef>
              <a:spcAft>
                <a:spcPts val="0"/>
              </a:spcAft>
              <a:buClr>
                <a:srgbClr val="FFFFFF"/>
              </a:buClr>
              <a:buSzPts val="2800"/>
              <a:buFont typeface="Calibri"/>
              <a:buNone/>
            </a:pPr>
            <a:r>
              <a:rPr b="1" lang="en-US"/>
              <a:t>1. Γιατί οι διαγενεακές εκδρομές έχουν σημασία</a:t>
            </a:r>
            <a:endParaRPr b="1"/>
          </a:p>
        </p:txBody>
      </p:sp>
      <p:sp>
        <p:nvSpPr>
          <p:cNvPr id="66" name="Google Shape;66;p3"/>
          <p:cNvSpPr txBox="1"/>
          <p:nvPr>
            <p:ph idx="2" type="body"/>
          </p:nvPr>
        </p:nvSpPr>
        <p:spPr>
          <a:xfrm>
            <a:off x="301364" y="1426366"/>
            <a:ext cx="11520000" cy="4002722"/>
          </a:xfrm>
          <a:prstGeom prst="rect">
            <a:avLst/>
          </a:prstGeom>
          <a:noFill/>
          <a:ln>
            <a:noFill/>
          </a:ln>
        </p:spPr>
        <p:txBody>
          <a:bodyPr anchorCtr="0" anchor="t" bIns="45700" lIns="91425" spcFirstLastPara="1" rIns="91425" wrap="square" tIns="45700">
            <a:noAutofit/>
          </a:bodyPr>
          <a:lstStyle/>
          <a:p>
            <a:pPr indent="0" lvl="0" marL="0" rtl="0" algn="just">
              <a:lnSpc>
                <a:spcPct val="90000"/>
              </a:lnSpc>
              <a:spcBef>
                <a:spcPts val="0"/>
              </a:spcBef>
              <a:spcAft>
                <a:spcPts val="0"/>
              </a:spcAft>
              <a:buClr>
                <a:srgbClr val="3A3A38"/>
              </a:buClr>
              <a:buSzPts val="2000"/>
              <a:buNone/>
            </a:pPr>
            <a:r>
              <a:rPr lang="en-US" sz="2000"/>
              <a:t>Οι οργανωμένες διαγενεακές εκδρομές δημιουργούν ευκαιρίες για τους νεότερους και τους ηλικιωμένους να συνδεθούν μέσω κοινών εμπειριών. Συμβάλλουν στη μείωση της κοινωνικής απομόνωσης, στην ενίσχυση των σχέσεων και στη στήριξη της μάθησης σε πραγματικές συνθήκες.</a:t>
            </a:r>
            <a:endParaRPr/>
          </a:p>
          <a:p>
            <a:pPr indent="0" lvl="0" marL="0" rtl="0" algn="just">
              <a:lnSpc>
                <a:spcPct val="90000"/>
              </a:lnSpc>
              <a:spcBef>
                <a:spcPts val="1000"/>
              </a:spcBef>
              <a:spcAft>
                <a:spcPts val="0"/>
              </a:spcAft>
              <a:buClr>
                <a:srgbClr val="3A3A38"/>
              </a:buClr>
              <a:buSzPts val="2000"/>
              <a:buNone/>
            </a:pPr>
            <a:r>
              <a:t/>
            </a:r>
            <a:endParaRPr sz="2000"/>
          </a:p>
          <a:p>
            <a:pPr indent="0" lvl="0" marL="0" rtl="0" algn="just">
              <a:lnSpc>
                <a:spcPct val="90000"/>
              </a:lnSpc>
              <a:spcBef>
                <a:spcPts val="1000"/>
              </a:spcBef>
              <a:spcAft>
                <a:spcPts val="0"/>
              </a:spcAft>
              <a:buClr>
                <a:srgbClr val="3A3A38"/>
              </a:buClr>
              <a:buSzPts val="2000"/>
              <a:buNone/>
            </a:pPr>
            <a:r>
              <a:rPr lang="en-US" sz="2000"/>
              <a:t>Και οι δύο ομάδες επωφελούνται από αυτή την ανταλλαγή. Οι μεγαλύτεροι σε ηλικία μοιράζονται αναμνήσεις, γνώσεις και εμπειρίες ζωής, ενώ οι νεότεροι συμμετέχοντες συνεισφέρουν με την περιέργειά τους, νέες προοπτικές και ψηφιακές δεξιότητες.</a:t>
            </a:r>
            <a:endParaRPr/>
          </a:p>
          <a:p>
            <a:pPr indent="0" lvl="0" marL="0" rtl="0" algn="just">
              <a:lnSpc>
                <a:spcPct val="90000"/>
              </a:lnSpc>
              <a:spcBef>
                <a:spcPts val="1000"/>
              </a:spcBef>
              <a:spcAft>
                <a:spcPts val="0"/>
              </a:spcAft>
              <a:buClr>
                <a:srgbClr val="3A3A38"/>
              </a:buClr>
              <a:buSzPts val="2000"/>
              <a:buNone/>
            </a:pPr>
            <a:r>
              <a:t/>
            </a:r>
            <a:endParaRPr sz="2000"/>
          </a:p>
          <a:p>
            <a:pPr indent="0" lvl="0" marL="0" rtl="0" algn="just">
              <a:lnSpc>
                <a:spcPct val="90000"/>
              </a:lnSpc>
              <a:spcBef>
                <a:spcPts val="1000"/>
              </a:spcBef>
              <a:spcAft>
                <a:spcPts val="0"/>
              </a:spcAft>
              <a:buClr>
                <a:srgbClr val="3A3A38"/>
              </a:buClr>
              <a:buSzPts val="2000"/>
              <a:buNone/>
            </a:pPr>
            <a:r>
              <a:rPr lang="en-US" sz="2000"/>
              <a:t>Αυτό δημιουργεί ένα ισορροπημένο μαθησιακό περιβάλλον, όπου και οι δύο ομάδες αισθάνονται ότι εκτιμώνται και συμμετέχουν ενεργά. Ως αποτέλεσμα, η συμμετοχή αυξάνεται και η εμπειρία γίνεται πιο ουσιαστική.</a:t>
            </a:r>
            <a:endParaRPr/>
          </a:p>
          <a:p>
            <a:pPr indent="0" lvl="0" marL="0" rtl="0" algn="l">
              <a:lnSpc>
                <a:spcPct val="90000"/>
              </a:lnSpc>
              <a:spcBef>
                <a:spcPts val="1000"/>
              </a:spcBef>
              <a:spcAft>
                <a:spcPts val="0"/>
              </a:spcAft>
              <a:buClr>
                <a:srgbClr val="3A3A38"/>
              </a:buClr>
              <a:buSzPts val="2000"/>
              <a:buNone/>
            </a:pPr>
            <a:r>
              <a:t/>
            </a:r>
            <a:endParaRPr sz="2000"/>
          </a:p>
          <a:p>
            <a:pPr indent="0" lvl="0" marL="0" rtl="0" algn="l">
              <a:lnSpc>
                <a:spcPct val="90000"/>
              </a:lnSpc>
              <a:spcBef>
                <a:spcPts val="1000"/>
              </a:spcBef>
              <a:spcAft>
                <a:spcPts val="0"/>
              </a:spcAft>
              <a:buClr>
                <a:schemeClr val="accent6"/>
              </a:buClr>
              <a:buSzPts val="2000"/>
              <a:buNone/>
            </a:pPr>
            <a:r>
              <a:rPr b="1" lang="en-US" sz="2000">
                <a:solidFill>
                  <a:schemeClr val="accent6"/>
                </a:solidFill>
              </a:rPr>
              <a:t>👉 αφήγηση ιστοριών, τοπική ιστορία, ψηφιακά εργαλεία</a:t>
            </a:r>
            <a:endParaRPr/>
          </a:p>
          <a:p>
            <a:pPr indent="0" lvl="0" marL="0" rtl="0" algn="l">
              <a:lnSpc>
                <a:spcPct val="90000"/>
              </a:lnSpc>
              <a:spcBef>
                <a:spcPts val="1000"/>
              </a:spcBef>
              <a:spcAft>
                <a:spcPts val="0"/>
              </a:spcAft>
              <a:buClr>
                <a:srgbClr val="3A3A38"/>
              </a:buClr>
              <a:buSzPts val="1600"/>
              <a:buNone/>
            </a:pPr>
            <a:r>
              <a:t/>
            </a:r>
            <a:endParaRPr/>
          </a:p>
        </p:txBody>
      </p:sp>
      <p:pic>
        <p:nvPicPr>
          <p:cNvPr id="67" name="Google Shape;67;p3"/>
          <p:cNvPicPr preferRelativeResize="0"/>
          <p:nvPr/>
        </p:nvPicPr>
        <p:blipFill rotWithShape="1">
          <a:blip r:embed="rId3">
            <a:alphaModFix/>
          </a:blip>
          <a:srcRect b="0" l="0" r="0" t="0"/>
          <a:stretch/>
        </p:blipFill>
        <p:spPr>
          <a:xfrm>
            <a:off x="196463" y="6125938"/>
            <a:ext cx="1196975" cy="611505"/>
          </a:xfrm>
          <a:prstGeom prst="rect">
            <a:avLst/>
          </a:prstGeom>
          <a:noFill/>
          <a:ln>
            <a:noFill/>
          </a:ln>
        </p:spPr>
      </p:pic>
      <p:pic>
        <p:nvPicPr>
          <p:cNvPr id="68" name="Google Shape;68;p3"/>
          <p:cNvPicPr preferRelativeResize="0"/>
          <p:nvPr/>
        </p:nvPicPr>
        <p:blipFill rotWithShape="1">
          <a:blip r:embed="rId4">
            <a:alphaModFix/>
          </a:blip>
          <a:srcRect b="0" l="0" r="0" t="0"/>
          <a:stretch/>
        </p:blipFill>
        <p:spPr>
          <a:xfrm>
            <a:off x="11071070" y="6095389"/>
            <a:ext cx="710395" cy="64205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4"/>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ctr">
              <a:lnSpc>
                <a:spcPct val="100000"/>
              </a:lnSpc>
              <a:spcBef>
                <a:spcPts val="0"/>
              </a:spcBef>
              <a:spcAft>
                <a:spcPts val="0"/>
              </a:spcAft>
              <a:buClr>
                <a:srgbClr val="F9F9F9"/>
              </a:buClr>
              <a:buSzPts val="2800"/>
              <a:buFont typeface="Calibri"/>
              <a:buNone/>
            </a:pPr>
            <a:r>
              <a:rPr b="1" lang="en-US">
                <a:solidFill>
                  <a:srgbClr val="F9F9F9"/>
                </a:solidFill>
              </a:rPr>
              <a:t>2. Εμπλοκή των ατόμων μεγαλύτερης ηλικίας και των νέων</a:t>
            </a:r>
            <a:endParaRPr/>
          </a:p>
        </p:txBody>
      </p:sp>
      <p:sp>
        <p:nvSpPr>
          <p:cNvPr id="74" name="Google Shape;74;p4"/>
          <p:cNvSpPr txBox="1"/>
          <p:nvPr>
            <p:ph idx="1" type="body"/>
          </p:nvPr>
        </p:nvSpPr>
        <p:spPr>
          <a:xfrm>
            <a:off x="794950" y="2354712"/>
            <a:ext cx="5019772" cy="321153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000"/>
              <a:buNone/>
            </a:pPr>
            <a:r>
              <a:rPr b="1" lang="en-US" sz="2000">
                <a:solidFill>
                  <a:schemeClr val="accent6"/>
                </a:solidFill>
              </a:rPr>
              <a:t>👵 Συνεργασία με ηλικιωμένους</a:t>
            </a:r>
            <a:br>
              <a:rPr b="1" lang="en-US" sz="2000">
                <a:solidFill>
                  <a:schemeClr val="accent6"/>
                </a:solidFill>
              </a:rPr>
            </a:br>
            <a:endParaRPr b="1" sz="2000">
              <a:solidFill>
                <a:schemeClr val="accent6"/>
              </a:solidFill>
            </a:endParaRPr>
          </a:p>
          <a:p>
            <a:pPr indent="0" lvl="0" marL="0" rtl="0" algn="l">
              <a:lnSpc>
                <a:spcPct val="90000"/>
              </a:lnSpc>
              <a:spcBef>
                <a:spcPts val="1000"/>
              </a:spcBef>
              <a:spcAft>
                <a:spcPts val="0"/>
              </a:spcAft>
              <a:buClr>
                <a:srgbClr val="3A3A38"/>
              </a:buClr>
              <a:buSzPts val="2000"/>
              <a:buNone/>
            </a:pPr>
            <a:r>
              <a:rPr lang="en-US" sz="2000"/>
              <a:t>• Δημιουργήστε ένα </a:t>
            </a:r>
            <a:r>
              <a:rPr b="1" lang="en-US" sz="2000">
                <a:solidFill>
                  <a:schemeClr val="accent6"/>
                </a:solidFill>
              </a:rPr>
              <a:t>ασφαλές και σεβαστό περιβάλλον </a:t>
            </a:r>
            <a:r>
              <a:rPr lang="en-US" sz="2000"/>
              <a:t>όπου οι εμπειρίες τους εκτιμώνται</a:t>
            </a:r>
            <a:endParaRPr/>
          </a:p>
          <a:p>
            <a:pPr indent="0" lvl="0" marL="0" rtl="0" algn="l">
              <a:lnSpc>
                <a:spcPct val="90000"/>
              </a:lnSpc>
              <a:spcBef>
                <a:spcPts val="1000"/>
              </a:spcBef>
              <a:spcAft>
                <a:spcPts val="0"/>
              </a:spcAft>
              <a:buClr>
                <a:srgbClr val="3A3A38"/>
              </a:buClr>
              <a:buSzPts val="2000"/>
              <a:buNone/>
            </a:pPr>
            <a:br>
              <a:rPr lang="en-US" sz="2000"/>
            </a:br>
            <a:r>
              <a:rPr lang="en-US" sz="2000"/>
              <a:t>• Χρησιμοποιήστε απλές, </a:t>
            </a:r>
            <a:r>
              <a:rPr b="1" lang="en-US" sz="2000">
                <a:solidFill>
                  <a:schemeClr val="accent6"/>
                </a:solidFill>
              </a:rPr>
              <a:t>βήμα προς βήμα οδηγίες </a:t>
            </a:r>
            <a:r>
              <a:rPr lang="en-US" sz="2000"/>
              <a:t>όταν παρουσιάζετε δραστηριότητες ή ψηφιακά εργαλεία</a:t>
            </a:r>
            <a:endParaRPr/>
          </a:p>
          <a:p>
            <a:pPr indent="0" lvl="0" marL="0" rtl="0" algn="l">
              <a:lnSpc>
                <a:spcPct val="90000"/>
              </a:lnSpc>
              <a:spcBef>
                <a:spcPts val="1000"/>
              </a:spcBef>
              <a:spcAft>
                <a:spcPts val="0"/>
              </a:spcAft>
              <a:buClr>
                <a:srgbClr val="3A3A38"/>
              </a:buClr>
              <a:buSzPts val="2000"/>
              <a:buNone/>
            </a:pPr>
            <a:br>
              <a:rPr lang="en-US" sz="2000"/>
            </a:br>
            <a:r>
              <a:rPr lang="en-US" sz="2000"/>
              <a:t>• </a:t>
            </a:r>
            <a:r>
              <a:rPr b="1" lang="en-US" sz="2000">
                <a:solidFill>
                  <a:schemeClr val="accent6"/>
                </a:solidFill>
              </a:rPr>
              <a:t>Αφήστε χρόνο </a:t>
            </a:r>
            <a:r>
              <a:rPr lang="en-US" sz="2000"/>
              <a:t>για ανταλλαγή απόψεων και αποφύγετε να βιάζετε τις συζητήσεις</a:t>
            </a:r>
            <a:endParaRPr sz="2000"/>
          </a:p>
          <a:p>
            <a:pPr indent="0" lvl="0" marL="0" rtl="0" algn="l">
              <a:lnSpc>
                <a:spcPct val="90000"/>
              </a:lnSpc>
              <a:spcBef>
                <a:spcPts val="1000"/>
              </a:spcBef>
              <a:spcAft>
                <a:spcPts val="0"/>
              </a:spcAft>
              <a:buClr>
                <a:srgbClr val="3A3A38"/>
              </a:buClr>
              <a:buSzPts val="1600"/>
              <a:buNone/>
            </a:pPr>
            <a:r>
              <a:t/>
            </a:r>
            <a:endParaRPr/>
          </a:p>
        </p:txBody>
      </p:sp>
      <p:sp>
        <p:nvSpPr>
          <p:cNvPr id="75" name="Google Shape;75;p4"/>
          <p:cNvSpPr txBox="1"/>
          <p:nvPr>
            <p:ph idx="2" type="body"/>
          </p:nvPr>
        </p:nvSpPr>
        <p:spPr>
          <a:xfrm>
            <a:off x="6250353" y="2354712"/>
            <a:ext cx="5487884" cy="3231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000"/>
              <a:buNone/>
            </a:pPr>
            <a:r>
              <a:rPr b="1" lang="en-US" sz="2000">
                <a:solidFill>
                  <a:schemeClr val="accent6"/>
                </a:solidFill>
              </a:rPr>
              <a:t>👦 Εργασία με νέους συμμετέχοντες</a:t>
            </a:r>
            <a:endParaRPr/>
          </a:p>
          <a:p>
            <a:pPr indent="0" lvl="0" marL="0" rtl="0" algn="l">
              <a:lnSpc>
                <a:spcPct val="90000"/>
              </a:lnSpc>
              <a:spcBef>
                <a:spcPts val="1000"/>
              </a:spcBef>
              <a:spcAft>
                <a:spcPts val="0"/>
              </a:spcAft>
              <a:buClr>
                <a:srgbClr val="3A3A38"/>
              </a:buClr>
              <a:buSzPts val="2000"/>
              <a:buNone/>
            </a:pPr>
            <a:r>
              <a:t/>
            </a:r>
            <a:endParaRPr b="1" sz="2000">
              <a:solidFill>
                <a:schemeClr val="accent6"/>
              </a:solidFill>
            </a:endParaRPr>
          </a:p>
          <a:p>
            <a:pPr indent="0" lvl="0" marL="0" rtl="0" algn="l">
              <a:lnSpc>
                <a:spcPct val="90000"/>
              </a:lnSpc>
              <a:spcBef>
                <a:spcPts val="1000"/>
              </a:spcBef>
              <a:spcAft>
                <a:spcPts val="0"/>
              </a:spcAft>
              <a:buClr>
                <a:srgbClr val="3A3A38"/>
              </a:buClr>
              <a:buSzPts val="2000"/>
              <a:buNone/>
            </a:pPr>
            <a:r>
              <a:rPr lang="en-US" sz="2000"/>
              <a:t>• Δώστε τους </a:t>
            </a:r>
            <a:r>
              <a:rPr b="1" lang="en-US" sz="2000">
                <a:solidFill>
                  <a:schemeClr val="accent6"/>
                </a:solidFill>
              </a:rPr>
              <a:t>ενεργό ρόλο </a:t>
            </a:r>
            <a:r>
              <a:rPr lang="en-US" sz="2000"/>
              <a:t>(π.χ. να βοηθούν με τα ψηφιακά εργαλεία, να κάνουν ερωτήσεις)</a:t>
            </a:r>
            <a:endParaRPr/>
          </a:p>
          <a:p>
            <a:pPr indent="0" lvl="0" marL="0" rtl="0" algn="l">
              <a:lnSpc>
                <a:spcPct val="90000"/>
              </a:lnSpc>
              <a:spcBef>
                <a:spcPts val="1000"/>
              </a:spcBef>
              <a:spcAft>
                <a:spcPts val="0"/>
              </a:spcAft>
              <a:buClr>
                <a:srgbClr val="3A3A38"/>
              </a:buClr>
              <a:buSzPts val="2000"/>
              <a:buNone/>
            </a:pPr>
            <a:br>
              <a:rPr lang="en-US" sz="2000"/>
            </a:br>
            <a:r>
              <a:rPr lang="en-US" sz="2000"/>
              <a:t>• Ενθαρρύνετε </a:t>
            </a:r>
            <a:r>
              <a:rPr b="1" lang="en-US" sz="2000">
                <a:solidFill>
                  <a:schemeClr val="accent6"/>
                </a:solidFill>
              </a:rPr>
              <a:t>την περιέργεια και την αλληλεπίδραση </a:t>
            </a:r>
            <a:r>
              <a:rPr lang="en-US" sz="2000"/>
              <a:t>αντί για την παθητική ακρόαση</a:t>
            </a:r>
            <a:endParaRPr/>
          </a:p>
          <a:p>
            <a:pPr indent="0" lvl="0" marL="0" rtl="0" algn="l">
              <a:lnSpc>
                <a:spcPct val="90000"/>
              </a:lnSpc>
              <a:spcBef>
                <a:spcPts val="1000"/>
              </a:spcBef>
              <a:spcAft>
                <a:spcPts val="0"/>
              </a:spcAft>
              <a:buClr>
                <a:srgbClr val="3A3A38"/>
              </a:buClr>
              <a:buSzPts val="2000"/>
              <a:buNone/>
            </a:pPr>
            <a:br>
              <a:rPr lang="en-US" sz="2000"/>
            </a:br>
            <a:r>
              <a:rPr lang="en-US" sz="2000"/>
              <a:t>• Παρέχετε καθοδήγηση σχετικά με </a:t>
            </a:r>
            <a:r>
              <a:rPr b="1" lang="en-US" sz="2000">
                <a:solidFill>
                  <a:schemeClr val="accent6"/>
                </a:solidFill>
              </a:rPr>
              <a:t>την επικοινωνία, την υπομονή και την ενσυναίσθηση</a:t>
            </a:r>
            <a:endParaRPr b="1">
              <a:solidFill>
                <a:schemeClr val="accent6"/>
              </a:solidFill>
            </a:endParaRPr>
          </a:p>
        </p:txBody>
      </p:sp>
      <p:pic>
        <p:nvPicPr>
          <p:cNvPr id="76" name="Google Shape;76;p4"/>
          <p:cNvPicPr preferRelativeResize="0"/>
          <p:nvPr/>
        </p:nvPicPr>
        <p:blipFill rotWithShape="1">
          <a:blip r:embed="rId3">
            <a:alphaModFix/>
          </a:blip>
          <a:srcRect b="0" l="0" r="0" t="0"/>
          <a:stretch/>
        </p:blipFill>
        <p:spPr>
          <a:xfrm>
            <a:off x="196463" y="6164852"/>
            <a:ext cx="1196975" cy="611505"/>
          </a:xfrm>
          <a:prstGeom prst="rect">
            <a:avLst/>
          </a:prstGeom>
          <a:noFill/>
          <a:ln>
            <a:noFill/>
          </a:ln>
        </p:spPr>
      </p:pic>
      <p:pic>
        <p:nvPicPr>
          <p:cNvPr id="77" name="Google Shape;77;p4"/>
          <p:cNvPicPr preferRelativeResize="0"/>
          <p:nvPr/>
        </p:nvPicPr>
        <p:blipFill rotWithShape="1">
          <a:blip r:embed="rId4">
            <a:alphaModFix/>
          </a:blip>
          <a:srcRect b="0" l="0" r="0" t="0"/>
          <a:stretch/>
        </p:blipFill>
        <p:spPr>
          <a:xfrm>
            <a:off x="11145605" y="6134303"/>
            <a:ext cx="710395" cy="642054"/>
          </a:xfrm>
          <a:prstGeom prst="rect">
            <a:avLst/>
          </a:prstGeom>
          <a:noFill/>
          <a:ln>
            <a:noFill/>
          </a:ln>
        </p:spPr>
      </p:pic>
      <p:sp>
        <p:nvSpPr>
          <p:cNvPr id="78" name="Google Shape;78;p4"/>
          <p:cNvSpPr txBox="1"/>
          <p:nvPr/>
        </p:nvSpPr>
        <p:spPr>
          <a:xfrm>
            <a:off x="301364" y="1275864"/>
            <a:ext cx="11520000" cy="771145"/>
          </a:xfrm>
          <a:prstGeom prst="rect">
            <a:avLst/>
          </a:prstGeom>
          <a:noFill/>
          <a:ln>
            <a:noFill/>
          </a:ln>
        </p:spPr>
        <p:txBody>
          <a:bodyPr anchorCtr="0" anchor="t" bIns="45700" lIns="91425" spcFirstLastPara="1" rIns="91425" wrap="square" tIns="45700">
            <a:noAutofit/>
          </a:bodyPr>
          <a:lstStyle/>
          <a:p>
            <a:pPr indent="0" lvl="0" marL="0" marR="0" rtl="0" algn="just">
              <a:lnSpc>
                <a:spcPct val="90000"/>
              </a:lnSpc>
              <a:spcBef>
                <a:spcPts val="0"/>
              </a:spcBef>
              <a:spcAft>
                <a:spcPts val="0"/>
              </a:spcAft>
              <a:buClr>
                <a:schemeClr val="dk1"/>
              </a:buClr>
              <a:buSzPts val="2000"/>
              <a:buFont typeface="Arial"/>
              <a:buNone/>
            </a:pPr>
            <a:r>
              <a:rPr b="1" i="0" lang="en-US" sz="2000" u="none" cap="none" strike="noStrike">
                <a:solidFill>
                  <a:schemeClr val="dk1"/>
                </a:solidFill>
                <a:latin typeface="Calibri"/>
                <a:ea typeface="Calibri"/>
                <a:cs typeface="Calibri"/>
                <a:sym typeface="Calibri"/>
              </a:rPr>
              <a:t>Η συμμετοχή τόσο των ατόμων μεγαλύτερης ηλικίας όσο και των νεαρών συμμετεχόντων απαιτεί μια ισορροπημένη προσέγγιση που λαμβάνει υπόψη τις διαφορετικές ανάγκες, τα κίνητρα και τους τρόπους επικοινωνίας τους.</a:t>
            </a:r>
            <a:endParaRPr b="1" i="0" sz="2000" u="none" cap="none" strike="noStrike">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chemeClr val="lt2"/>
              </a:buClr>
              <a:buSzPts val="2000"/>
              <a:buFont typeface="Arial"/>
              <a:buNone/>
            </a:pPr>
            <a:r>
              <a:t/>
            </a:r>
            <a:endParaRPr b="1" i="0" sz="2000" u="none" cap="none" strike="noStrike">
              <a:solidFill>
                <a:schemeClr val="accent4"/>
              </a:solidFill>
              <a:latin typeface="Calibri"/>
              <a:ea typeface="Calibri"/>
              <a:cs typeface="Calibri"/>
              <a:sym typeface="Calibri"/>
            </a:endParaRPr>
          </a:p>
          <a:p>
            <a:pPr indent="0" lvl="0" marL="0" marR="0" rtl="0" algn="just">
              <a:lnSpc>
                <a:spcPct val="90000"/>
              </a:lnSpc>
              <a:spcBef>
                <a:spcPts val="1000"/>
              </a:spcBef>
              <a:spcAft>
                <a:spcPts val="0"/>
              </a:spcAft>
              <a:buClr>
                <a:schemeClr val="lt2"/>
              </a:buClr>
              <a:buSzPts val="2200"/>
              <a:buFont typeface="Arial"/>
              <a:buNone/>
            </a:pPr>
            <a:r>
              <a:t/>
            </a:r>
            <a:endParaRPr b="1" i="0" sz="2200" u="none" cap="none" strike="noStrike">
              <a:solidFill>
                <a:schemeClr val="accent4"/>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5"/>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ctr">
              <a:lnSpc>
                <a:spcPct val="100000"/>
              </a:lnSpc>
              <a:spcBef>
                <a:spcPts val="0"/>
              </a:spcBef>
              <a:spcAft>
                <a:spcPts val="0"/>
              </a:spcAft>
              <a:buClr>
                <a:srgbClr val="F9F9F9"/>
              </a:buClr>
              <a:buSzPts val="2800"/>
              <a:buFont typeface="Calibri"/>
              <a:buNone/>
            </a:pPr>
            <a:r>
              <a:rPr b="1" lang="en-US">
                <a:solidFill>
                  <a:srgbClr val="F9F9F9"/>
                </a:solidFill>
              </a:rPr>
              <a:t>2. Εμπλοκή των ατόμων μεγαλύτερης ηλικίας και των νέων</a:t>
            </a:r>
            <a:endParaRPr/>
          </a:p>
        </p:txBody>
      </p:sp>
      <p:pic>
        <p:nvPicPr>
          <p:cNvPr id="84" name="Google Shape;84;p5"/>
          <p:cNvPicPr preferRelativeResize="0"/>
          <p:nvPr/>
        </p:nvPicPr>
        <p:blipFill rotWithShape="1">
          <a:blip r:embed="rId3">
            <a:alphaModFix/>
          </a:blip>
          <a:srcRect b="0" l="0" r="0" t="0"/>
          <a:stretch/>
        </p:blipFill>
        <p:spPr>
          <a:xfrm>
            <a:off x="204701" y="6136315"/>
            <a:ext cx="1196975" cy="611505"/>
          </a:xfrm>
          <a:prstGeom prst="rect">
            <a:avLst/>
          </a:prstGeom>
          <a:noFill/>
          <a:ln>
            <a:noFill/>
          </a:ln>
        </p:spPr>
      </p:pic>
      <p:pic>
        <p:nvPicPr>
          <p:cNvPr id="85" name="Google Shape;85;p5"/>
          <p:cNvPicPr preferRelativeResize="0"/>
          <p:nvPr/>
        </p:nvPicPr>
        <p:blipFill rotWithShape="1">
          <a:blip r:embed="rId4">
            <a:alphaModFix/>
          </a:blip>
          <a:srcRect b="0" l="0" r="0" t="0"/>
          <a:stretch/>
        </p:blipFill>
        <p:spPr>
          <a:xfrm>
            <a:off x="11145605" y="6105766"/>
            <a:ext cx="710395" cy="642054"/>
          </a:xfrm>
          <a:prstGeom prst="rect">
            <a:avLst/>
          </a:prstGeom>
          <a:noFill/>
          <a:ln>
            <a:noFill/>
          </a:ln>
        </p:spPr>
      </p:pic>
      <p:sp>
        <p:nvSpPr>
          <p:cNvPr id="86" name="Google Shape;86;p5"/>
          <p:cNvSpPr txBox="1"/>
          <p:nvPr>
            <p:ph idx="1" type="body"/>
          </p:nvPr>
        </p:nvSpPr>
        <p:spPr>
          <a:xfrm>
            <a:off x="457400" y="1459735"/>
            <a:ext cx="11610274" cy="4144963"/>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000"/>
              <a:buFont typeface="Arial"/>
              <a:buNone/>
            </a:pPr>
            <a:r>
              <a:rPr b="1" i="0" lang="en-US" sz="2000" u="none" cap="none" strike="noStrike">
                <a:solidFill>
                  <a:schemeClr val="accent6"/>
                </a:solidFill>
                <a:latin typeface="Calibri"/>
                <a:ea typeface="Calibri"/>
                <a:cs typeface="Calibri"/>
                <a:sym typeface="Calibri"/>
              </a:rPr>
              <a:t>👵 👦 Φέρνοντας κοντά τις γενιές</a:t>
            </a:r>
            <a:endParaRPr b="1" i="0" sz="2000" u="none" cap="none" strike="noStrike">
              <a:solidFill>
                <a:schemeClr val="accent6"/>
              </a:solidFill>
              <a:latin typeface="Calibri"/>
              <a:ea typeface="Calibri"/>
              <a:cs typeface="Calibri"/>
              <a:sym typeface="Calibri"/>
            </a:endParaRPr>
          </a:p>
          <a:p>
            <a:pPr indent="0" lvl="0" marL="0" rtl="0" algn="l">
              <a:lnSpc>
                <a:spcPct val="90000"/>
              </a:lnSpc>
              <a:spcBef>
                <a:spcPts val="1000"/>
              </a:spcBef>
              <a:spcAft>
                <a:spcPts val="0"/>
              </a:spcAft>
              <a:buClr>
                <a:srgbClr val="3A3A38"/>
              </a:buClr>
              <a:buSzPts val="2000"/>
              <a:buFont typeface="Arial"/>
              <a:buNone/>
            </a:pPr>
            <a:r>
              <a:t/>
            </a:r>
            <a:endParaRPr b="1" i="0" sz="2000" u="none" cap="none" strike="noStrike">
              <a:solidFill>
                <a:schemeClr val="accent6"/>
              </a:solidFill>
              <a:latin typeface="Calibri"/>
              <a:ea typeface="Calibri"/>
              <a:cs typeface="Calibri"/>
              <a:sym typeface="Calibri"/>
            </a:endParaRPr>
          </a:p>
          <a:p>
            <a:pPr indent="0" lvl="0" marL="0" rtl="0" algn="l">
              <a:lnSpc>
                <a:spcPct val="90000"/>
              </a:lnSpc>
              <a:spcBef>
                <a:spcPts val="1000"/>
              </a:spcBef>
              <a:spcAft>
                <a:spcPts val="0"/>
              </a:spcAft>
              <a:buClr>
                <a:srgbClr val="3A3A38"/>
              </a:buClr>
              <a:buSzPts val="2000"/>
              <a:buFont typeface="Arial"/>
              <a:buNone/>
            </a:pPr>
            <a:r>
              <a:rPr b="0" i="0" lang="en-US" sz="2000" u="none" cap="none" strike="noStrike">
                <a:solidFill>
                  <a:srgbClr val="3A3A38"/>
                </a:solidFill>
                <a:latin typeface="Calibri"/>
                <a:ea typeface="Calibri"/>
                <a:cs typeface="Calibri"/>
                <a:sym typeface="Calibri"/>
              </a:rPr>
              <a:t>Όταν εργάζεστε με μικτές ομάδες, η έμφαση πρέπει να δίνεται στη συνεργασία και στις κοινές εμπειρίες.</a:t>
            </a:r>
            <a:endParaRPr/>
          </a:p>
          <a:p>
            <a:pPr indent="0" lvl="0" marL="0" rtl="0" algn="l">
              <a:lnSpc>
                <a:spcPct val="90000"/>
              </a:lnSpc>
              <a:spcBef>
                <a:spcPts val="1000"/>
              </a:spcBef>
              <a:spcAft>
                <a:spcPts val="0"/>
              </a:spcAft>
              <a:buClr>
                <a:srgbClr val="3A3A38"/>
              </a:buClr>
              <a:buSzPts val="2000"/>
              <a:buFont typeface="Arial"/>
              <a:buNone/>
            </a:pPr>
            <a:r>
              <a:t/>
            </a:r>
            <a:endParaRPr b="0" i="0" sz="2000" u="none" cap="none" strike="noStrike">
              <a:solidFill>
                <a:srgbClr val="3A3A38"/>
              </a:solidFill>
              <a:latin typeface="Calibri"/>
              <a:ea typeface="Calibri"/>
              <a:cs typeface="Calibri"/>
              <a:sym typeface="Calibri"/>
            </a:endParaRPr>
          </a:p>
          <a:p>
            <a:pPr indent="0" lvl="0" marL="0" rtl="0" algn="l">
              <a:lnSpc>
                <a:spcPct val="90000"/>
              </a:lnSpc>
              <a:spcBef>
                <a:spcPts val="1000"/>
              </a:spcBef>
              <a:spcAft>
                <a:spcPts val="0"/>
              </a:spcAft>
              <a:buClr>
                <a:srgbClr val="3A3A38"/>
              </a:buClr>
              <a:buSzPts val="2000"/>
              <a:buFont typeface="Arial"/>
              <a:buNone/>
            </a:pPr>
            <a:r>
              <a:rPr b="0" i="0" lang="en-US" sz="2000" u="none" cap="none" strike="noStrike">
                <a:solidFill>
                  <a:srgbClr val="3A3A38"/>
                </a:solidFill>
                <a:latin typeface="Calibri"/>
                <a:ea typeface="Calibri"/>
                <a:cs typeface="Calibri"/>
                <a:sym typeface="Calibri"/>
              </a:rPr>
              <a:t>		• Εργαστείτε σε μικρές </a:t>
            </a:r>
            <a:r>
              <a:rPr b="1" i="0" lang="en-US" sz="2000" u="none" cap="none" strike="noStrike">
                <a:solidFill>
                  <a:schemeClr val="accent6"/>
                </a:solidFill>
                <a:latin typeface="Calibri"/>
                <a:ea typeface="Calibri"/>
                <a:cs typeface="Calibri"/>
                <a:sym typeface="Calibri"/>
              </a:rPr>
              <a:t>μικτές ομάδες </a:t>
            </a:r>
            <a:r>
              <a:rPr b="0" i="0" lang="en-US" sz="2000" u="none" cap="none" strike="noStrike">
                <a:solidFill>
                  <a:srgbClr val="3A3A38"/>
                </a:solidFill>
                <a:latin typeface="Calibri"/>
                <a:ea typeface="Calibri"/>
                <a:cs typeface="Calibri"/>
                <a:sym typeface="Calibri"/>
              </a:rPr>
              <a:t>ή ζεύγη</a:t>
            </a:r>
            <a:endParaRPr/>
          </a:p>
          <a:p>
            <a:pPr indent="0" lvl="0" marL="0" rtl="0" algn="l">
              <a:lnSpc>
                <a:spcPct val="90000"/>
              </a:lnSpc>
              <a:spcBef>
                <a:spcPts val="1000"/>
              </a:spcBef>
              <a:spcAft>
                <a:spcPts val="0"/>
              </a:spcAft>
              <a:buClr>
                <a:srgbClr val="3A3A38"/>
              </a:buClr>
              <a:buSzPts val="2000"/>
              <a:buFont typeface="Arial"/>
              <a:buNone/>
            </a:pPr>
            <a:br>
              <a:rPr b="0" i="0" lang="en-US" sz="2000" u="none" cap="none" strike="noStrike">
                <a:solidFill>
                  <a:srgbClr val="3A3A38"/>
                </a:solidFill>
                <a:latin typeface="Calibri"/>
                <a:ea typeface="Calibri"/>
                <a:cs typeface="Calibri"/>
                <a:sym typeface="Calibri"/>
              </a:rPr>
            </a:br>
            <a:r>
              <a:rPr b="0" i="0" lang="en-US" sz="2000" u="none" cap="none" strike="noStrike">
                <a:solidFill>
                  <a:srgbClr val="3A3A38"/>
                </a:solidFill>
                <a:latin typeface="Calibri"/>
                <a:ea typeface="Calibri"/>
                <a:cs typeface="Calibri"/>
                <a:sym typeface="Calibri"/>
              </a:rPr>
              <a:t>		• Χρησιμοποιήστε δραστηριότητες που βασίζονται σε </a:t>
            </a:r>
            <a:r>
              <a:rPr b="1" i="0" lang="en-US" sz="2000" u="none" cap="none" strike="noStrike">
                <a:solidFill>
                  <a:schemeClr val="accent6"/>
                </a:solidFill>
                <a:latin typeface="Calibri"/>
                <a:ea typeface="Calibri"/>
                <a:cs typeface="Calibri"/>
                <a:sym typeface="Calibri"/>
              </a:rPr>
              <a:t>κοινές εμπειρίες </a:t>
            </a:r>
            <a:r>
              <a:rPr b="0" i="0" lang="en-US" sz="2000" u="none" cap="none" strike="noStrike">
                <a:solidFill>
                  <a:srgbClr val="3A3A38"/>
                </a:solidFill>
                <a:latin typeface="Calibri"/>
                <a:ea typeface="Calibri"/>
                <a:cs typeface="Calibri"/>
                <a:sym typeface="Calibri"/>
              </a:rPr>
              <a:t>(π.χ. μέρη, ιστορίες)</a:t>
            </a:r>
            <a:endParaRPr/>
          </a:p>
          <a:p>
            <a:pPr indent="0" lvl="0" marL="0" rtl="0" algn="l">
              <a:lnSpc>
                <a:spcPct val="90000"/>
              </a:lnSpc>
              <a:spcBef>
                <a:spcPts val="1000"/>
              </a:spcBef>
              <a:spcAft>
                <a:spcPts val="0"/>
              </a:spcAft>
              <a:buClr>
                <a:srgbClr val="3A3A38"/>
              </a:buClr>
              <a:buSzPts val="2000"/>
              <a:buFont typeface="Arial"/>
              <a:buNone/>
            </a:pPr>
            <a:br>
              <a:rPr b="0" i="0" lang="en-US" sz="2000" u="none" cap="none" strike="noStrike">
                <a:solidFill>
                  <a:srgbClr val="3A3A38"/>
                </a:solidFill>
                <a:latin typeface="Calibri"/>
                <a:ea typeface="Calibri"/>
                <a:cs typeface="Calibri"/>
                <a:sym typeface="Calibri"/>
              </a:rPr>
            </a:br>
            <a:r>
              <a:rPr b="0" i="0" lang="en-US" sz="2000" u="none" cap="none" strike="noStrike">
                <a:solidFill>
                  <a:srgbClr val="3A3A38"/>
                </a:solidFill>
                <a:latin typeface="Calibri"/>
                <a:ea typeface="Calibri"/>
                <a:cs typeface="Calibri"/>
                <a:sym typeface="Calibri"/>
              </a:rPr>
              <a:t>		• Ενθαρρύνετε </a:t>
            </a:r>
            <a:r>
              <a:rPr b="1" i="0" lang="en-US" sz="2000" u="none" cap="none" strike="noStrike">
                <a:solidFill>
                  <a:schemeClr val="accent6"/>
                </a:solidFill>
                <a:latin typeface="Calibri"/>
                <a:ea typeface="Calibri"/>
                <a:cs typeface="Calibri"/>
                <a:sym typeface="Calibri"/>
              </a:rPr>
              <a:t>τον διάλογο</a:t>
            </a:r>
            <a:r>
              <a:rPr b="0" i="0" lang="en-US" sz="2000" u="none" cap="none" strike="noStrike">
                <a:solidFill>
                  <a:srgbClr val="3A3A38"/>
                </a:solidFill>
                <a:latin typeface="Calibri"/>
                <a:ea typeface="Calibri"/>
                <a:cs typeface="Calibri"/>
                <a:sym typeface="Calibri"/>
              </a:rPr>
              <a:t>, όχι τη μονόπλευρη επικοινωνία</a:t>
            </a:r>
            <a:endParaRPr/>
          </a:p>
          <a:p>
            <a:pPr indent="0" lvl="0" marL="0" rtl="0" algn="l">
              <a:lnSpc>
                <a:spcPct val="90000"/>
              </a:lnSpc>
              <a:spcBef>
                <a:spcPts val="1000"/>
              </a:spcBef>
              <a:spcAft>
                <a:spcPts val="0"/>
              </a:spcAft>
              <a:buClr>
                <a:srgbClr val="3A3A38"/>
              </a:buClr>
              <a:buSzPts val="2000"/>
              <a:buFont typeface="Arial"/>
              <a:buNone/>
            </a:pPr>
            <a:br>
              <a:rPr b="0" i="0" lang="en-US" sz="2000" u="none" cap="none" strike="noStrike">
                <a:solidFill>
                  <a:srgbClr val="3A3A38"/>
                </a:solidFill>
                <a:latin typeface="Calibri"/>
                <a:ea typeface="Calibri"/>
                <a:cs typeface="Calibri"/>
                <a:sym typeface="Calibri"/>
              </a:rPr>
            </a:br>
            <a:r>
              <a:rPr b="0" i="0" lang="en-US" sz="2000" u="none" cap="none" strike="noStrike">
                <a:solidFill>
                  <a:srgbClr val="3A3A38"/>
                </a:solidFill>
                <a:latin typeface="Calibri"/>
                <a:ea typeface="Calibri"/>
                <a:cs typeface="Calibri"/>
                <a:sym typeface="Calibri"/>
              </a:rPr>
              <a:t>		• Διατηρήστε τις δραστηριότητες </a:t>
            </a:r>
            <a:r>
              <a:rPr b="1" i="0" lang="en-US" sz="2000" u="none" cap="none" strike="noStrike">
                <a:solidFill>
                  <a:schemeClr val="accent6"/>
                </a:solidFill>
                <a:latin typeface="Calibri"/>
                <a:ea typeface="Calibri"/>
                <a:cs typeface="Calibri"/>
                <a:sym typeface="Calibri"/>
              </a:rPr>
              <a:t>απλές, διαδραστικές και ουσιαστικές</a:t>
            </a:r>
            <a:endParaRPr b="1" i="0" sz="2000" u="none" cap="none" strike="noStrike">
              <a:solidFill>
                <a:schemeClr val="accent6"/>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6"/>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ctr">
              <a:lnSpc>
                <a:spcPct val="100000"/>
              </a:lnSpc>
              <a:spcBef>
                <a:spcPts val="0"/>
              </a:spcBef>
              <a:spcAft>
                <a:spcPts val="0"/>
              </a:spcAft>
              <a:buClr>
                <a:srgbClr val="F9F9F9"/>
              </a:buClr>
              <a:buSzPts val="2800"/>
              <a:buFont typeface="Calibri"/>
              <a:buNone/>
            </a:pPr>
            <a:r>
              <a:rPr b="1" lang="en-US">
                <a:solidFill>
                  <a:srgbClr val="F9F9F9"/>
                </a:solidFill>
              </a:rPr>
              <a:t>3. Συνηθισμένες προκλήσεις και παράγοντες που πρέπει να ληφθούν υπόψη</a:t>
            </a:r>
            <a:endParaRPr/>
          </a:p>
        </p:txBody>
      </p:sp>
      <p:pic>
        <p:nvPicPr>
          <p:cNvPr id="92" name="Google Shape;92;p6"/>
          <p:cNvPicPr preferRelativeResize="0"/>
          <p:nvPr/>
        </p:nvPicPr>
        <p:blipFill rotWithShape="1">
          <a:blip r:embed="rId3">
            <a:alphaModFix/>
          </a:blip>
          <a:srcRect b="0" l="0" r="0" t="0"/>
          <a:stretch/>
        </p:blipFill>
        <p:spPr>
          <a:xfrm>
            <a:off x="196463" y="6164852"/>
            <a:ext cx="1196975" cy="611505"/>
          </a:xfrm>
          <a:prstGeom prst="rect">
            <a:avLst/>
          </a:prstGeom>
          <a:noFill/>
          <a:ln>
            <a:noFill/>
          </a:ln>
        </p:spPr>
      </p:pic>
      <p:pic>
        <p:nvPicPr>
          <p:cNvPr id="93" name="Google Shape;93;p6"/>
          <p:cNvPicPr preferRelativeResize="0"/>
          <p:nvPr/>
        </p:nvPicPr>
        <p:blipFill rotWithShape="1">
          <a:blip r:embed="rId4">
            <a:alphaModFix/>
          </a:blip>
          <a:srcRect b="0" l="0" r="0" t="0"/>
          <a:stretch/>
        </p:blipFill>
        <p:spPr>
          <a:xfrm>
            <a:off x="11145605" y="6134303"/>
            <a:ext cx="710395" cy="642054"/>
          </a:xfrm>
          <a:prstGeom prst="rect">
            <a:avLst/>
          </a:prstGeom>
          <a:noFill/>
          <a:ln>
            <a:noFill/>
          </a:ln>
        </p:spPr>
      </p:pic>
      <p:sp>
        <p:nvSpPr>
          <p:cNvPr id="94" name="Google Shape;94;p6"/>
          <p:cNvSpPr txBox="1"/>
          <p:nvPr/>
        </p:nvSpPr>
        <p:spPr>
          <a:xfrm>
            <a:off x="301364" y="1275864"/>
            <a:ext cx="11520000" cy="438636"/>
          </a:xfrm>
          <a:prstGeom prst="rect">
            <a:avLst/>
          </a:prstGeom>
          <a:noFill/>
          <a:ln>
            <a:noFill/>
          </a:ln>
        </p:spPr>
        <p:txBody>
          <a:bodyPr anchorCtr="0" anchor="t" bIns="45700" lIns="91425" spcFirstLastPara="1" rIns="91425" wrap="square" tIns="45700">
            <a:noAutofit/>
          </a:bodyPr>
          <a:lstStyle/>
          <a:p>
            <a:pPr indent="0" lvl="0" marL="0" marR="0" rtl="0" algn="just">
              <a:lnSpc>
                <a:spcPct val="90000"/>
              </a:lnSpc>
              <a:spcBef>
                <a:spcPts val="0"/>
              </a:spcBef>
              <a:spcAft>
                <a:spcPts val="0"/>
              </a:spcAft>
              <a:buClr>
                <a:schemeClr val="dk1"/>
              </a:buClr>
              <a:buSzPts val="2000"/>
              <a:buFont typeface="Arial"/>
              <a:buNone/>
            </a:pPr>
            <a:r>
              <a:rPr b="1" i="0" lang="en-US" sz="2000" u="none" cap="none" strike="noStrike">
                <a:solidFill>
                  <a:schemeClr val="dk1"/>
                </a:solidFill>
                <a:latin typeface="Calibri"/>
                <a:ea typeface="Calibri"/>
                <a:cs typeface="Calibri"/>
                <a:sym typeface="Calibri"/>
              </a:rPr>
              <a:t>Οι διαγενεακές δραστηριότητες ενδέχεται να ενέχουν διάφορες προκλήσεις που επηρεάζουν την επικοινωνία και τη συμμετοχή.</a:t>
            </a:r>
            <a:endParaRPr b="1" i="0" sz="2000" u="none" cap="none" strike="noStrike">
              <a:solidFill>
                <a:schemeClr val="dk1"/>
              </a:solidFill>
              <a:latin typeface="Calibri"/>
              <a:ea typeface="Calibri"/>
              <a:cs typeface="Calibri"/>
              <a:sym typeface="Calibri"/>
            </a:endParaRPr>
          </a:p>
        </p:txBody>
      </p:sp>
      <p:sp>
        <p:nvSpPr>
          <p:cNvPr id="95" name="Google Shape;95;p6"/>
          <p:cNvSpPr/>
          <p:nvPr/>
        </p:nvSpPr>
        <p:spPr>
          <a:xfrm>
            <a:off x="4748538" y="1870482"/>
            <a:ext cx="1781130"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accent6"/>
                </a:solidFill>
                <a:latin typeface="Calibri"/>
                <a:ea typeface="Calibri"/>
                <a:cs typeface="Calibri"/>
                <a:sym typeface="Calibri"/>
              </a:rPr>
              <a:t>❗ Προκλήσεις</a:t>
            </a:r>
            <a:endParaRPr b="1" i="0" sz="2400" u="none" cap="none" strike="noStrike">
              <a:solidFill>
                <a:schemeClr val="accent6"/>
              </a:solidFill>
              <a:latin typeface="Calibri"/>
              <a:ea typeface="Calibri"/>
              <a:cs typeface="Calibri"/>
              <a:sym typeface="Calibri"/>
            </a:endParaRPr>
          </a:p>
        </p:txBody>
      </p:sp>
      <p:sp>
        <p:nvSpPr>
          <p:cNvPr id="96" name="Google Shape;96;p6"/>
          <p:cNvSpPr/>
          <p:nvPr/>
        </p:nvSpPr>
        <p:spPr>
          <a:xfrm>
            <a:off x="257926" y="2420413"/>
            <a:ext cx="2271024" cy="3414903"/>
          </a:xfrm>
          <a:prstGeom prst="flowChartAlternateProcess">
            <a:avLst/>
          </a:prstGeom>
          <a:solidFill>
            <a:srgbClr val="92D050"/>
          </a:solidFill>
          <a:ln cap="flat" cmpd="sng" w="12700">
            <a:solidFill>
              <a:srgbClr val="382D6E"/>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accent6"/>
                </a:solidFill>
                <a:latin typeface="Calibri"/>
                <a:ea typeface="Calibri"/>
                <a:cs typeface="Calibri"/>
                <a:sym typeface="Calibri"/>
              </a:rPr>
              <a:t>Στυλ επικοινωνίας</a:t>
            </a:r>
            <a:br>
              <a:rPr b="0" i="0" lang="en-US" sz="1800" u="none" cap="none" strike="noStrike">
                <a:solidFill>
                  <a:schemeClr val="lt1"/>
                </a:solidFill>
                <a:latin typeface="Calibri"/>
                <a:ea typeface="Calibri"/>
                <a:cs typeface="Calibri"/>
                <a:sym typeface="Calibri"/>
              </a:rPr>
            </a:br>
            <a:r>
              <a:rPr b="0" i="0" lang="en-US" sz="1800" u="none" cap="none" strike="noStrike">
                <a:solidFill>
                  <a:schemeClr val="lt1"/>
                </a:solidFill>
                <a:latin typeface="Calibri"/>
                <a:ea typeface="Calibri"/>
                <a:cs typeface="Calibri"/>
                <a:sym typeface="Calibri"/>
              </a:rPr>
              <a:t> • Οι νεότεροι επικοινωνούν πιο γρήγορα</a:t>
            </a:r>
            <a:endParaRPr b="0" i="0" sz="18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br>
              <a:rPr b="0" i="0" lang="en-US" sz="1800" u="none" cap="none" strike="noStrike">
                <a:solidFill>
                  <a:schemeClr val="lt1"/>
                </a:solidFill>
                <a:latin typeface="Calibri"/>
                <a:ea typeface="Calibri"/>
                <a:cs typeface="Calibri"/>
                <a:sym typeface="Calibri"/>
              </a:rPr>
            </a:br>
            <a:r>
              <a:rPr b="0" i="0" lang="en-US" sz="1800" u="none" cap="none" strike="noStrike">
                <a:solidFill>
                  <a:schemeClr val="lt1"/>
                </a:solidFill>
                <a:latin typeface="Calibri"/>
                <a:ea typeface="Calibri"/>
                <a:cs typeface="Calibri"/>
                <a:sym typeface="Calibri"/>
              </a:rPr>
              <a:t>• Οι ενήλικες μεγαλύτερης ηλικίας ενδέχεται να προτιμούν έναν πιο αργό ρυθμό</a:t>
            </a:r>
            <a:endParaRPr b="0" i="0" sz="18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7" name="Google Shape;97;p6"/>
          <p:cNvSpPr/>
          <p:nvPr/>
        </p:nvSpPr>
        <p:spPr>
          <a:xfrm>
            <a:off x="2632310" y="2420413"/>
            <a:ext cx="3225190" cy="3414903"/>
          </a:xfrm>
          <a:prstGeom prst="flowChartAlternateProcess">
            <a:avLst/>
          </a:prstGeom>
          <a:solidFill>
            <a:srgbClr val="92D050"/>
          </a:solidFill>
          <a:ln cap="flat" cmpd="sng" w="12700">
            <a:solidFill>
              <a:srgbClr val="382D6E"/>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accent6"/>
                </a:solidFill>
                <a:latin typeface="Calibri"/>
                <a:ea typeface="Calibri"/>
                <a:cs typeface="Calibri"/>
                <a:sym typeface="Calibri"/>
              </a:rPr>
              <a:t>Χάσμα ψηφιακών δεξιοτήτων</a:t>
            </a:r>
            <a:br>
              <a:rPr b="0" i="0" lang="en-US" sz="1800" u="none" cap="none" strike="noStrike">
                <a:solidFill>
                  <a:schemeClr val="lt1"/>
                </a:solidFill>
                <a:latin typeface="Calibri"/>
                <a:ea typeface="Calibri"/>
                <a:cs typeface="Calibri"/>
                <a:sym typeface="Calibri"/>
              </a:rPr>
            </a:br>
            <a:r>
              <a:rPr b="0" i="0" lang="en-US" sz="1800" u="none" cap="none" strike="noStrike">
                <a:solidFill>
                  <a:schemeClr val="lt1"/>
                </a:solidFill>
                <a:latin typeface="Calibri"/>
                <a:ea typeface="Calibri"/>
                <a:cs typeface="Calibri"/>
                <a:sym typeface="Calibri"/>
              </a:rPr>
              <a:t> • Οι νεότεροι αισθάνονται μεγαλύτερη αυτοπεποίθηση στη χρήση της τεχνολογίας</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br>
              <a:rPr b="0" i="0" lang="en-US" sz="1800" u="none" cap="none" strike="noStrike">
                <a:solidFill>
                  <a:schemeClr val="lt1"/>
                </a:solidFill>
                <a:latin typeface="Calibri"/>
                <a:ea typeface="Calibri"/>
                <a:cs typeface="Calibri"/>
                <a:sym typeface="Calibri"/>
              </a:rPr>
            </a:br>
            <a:r>
              <a:rPr b="0" i="0" lang="en-US" sz="1800" u="none" cap="none" strike="noStrike">
                <a:solidFill>
                  <a:schemeClr val="lt1"/>
                </a:solidFill>
                <a:latin typeface="Calibri"/>
                <a:ea typeface="Calibri"/>
                <a:cs typeface="Calibri"/>
                <a:sym typeface="Calibri"/>
              </a:rPr>
              <a:t>• Οι ενήλικες μεγαλύτερης ηλικίας ενδέχεται να αισθάνονται λιγότερο άνετα</a:t>
            </a:r>
            <a:endParaRPr b="0" i="0" sz="18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8" name="Google Shape;98;p6"/>
          <p:cNvSpPr/>
          <p:nvPr/>
        </p:nvSpPr>
        <p:spPr>
          <a:xfrm>
            <a:off x="5960860" y="2420413"/>
            <a:ext cx="2882351" cy="3414903"/>
          </a:xfrm>
          <a:prstGeom prst="flowChartAlternateProcess">
            <a:avLst/>
          </a:prstGeom>
          <a:solidFill>
            <a:srgbClr val="92D050"/>
          </a:solidFill>
          <a:ln cap="flat" cmpd="sng" w="12700">
            <a:solidFill>
              <a:srgbClr val="382D6E"/>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accent6"/>
                </a:solidFill>
                <a:latin typeface="Calibri"/>
                <a:ea typeface="Calibri"/>
                <a:cs typeface="Calibri"/>
                <a:sym typeface="Calibri"/>
              </a:rPr>
              <a:t>Στερεότυπα</a:t>
            </a:r>
            <a:br>
              <a:rPr b="0" i="0" lang="en-US" sz="1800" u="none" cap="none" strike="noStrike">
                <a:solidFill>
                  <a:schemeClr val="lt1"/>
                </a:solidFill>
                <a:latin typeface="Calibri"/>
                <a:ea typeface="Calibri"/>
                <a:cs typeface="Calibri"/>
                <a:sym typeface="Calibri"/>
              </a:rPr>
            </a:br>
            <a:r>
              <a:rPr b="0" i="0" lang="en-US" sz="1800" u="none" cap="none" strike="noStrike">
                <a:solidFill>
                  <a:schemeClr val="lt1"/>
                </a:solidFill>
                <a:latin typeface="Calibri"/>
                <a:ea typeface="Calibri"/>
                <a:cs typeface="Calibri"/>
                <a:sym typeface="Calibri"/>
              </a:rPr>
              <a:t> • Οι νέοι ενδέχεται να υποτιμούν τους ενήλικες μεγαλύτερης ηλικίας</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br>
              <a:rPr b="0" i="0" lang="en-US" sz="1800" u="none" cap="none" strike="noStrike">
                <a:solidFill>
                  <a:schemeClr val="lt1"/>
                </a:solidFill>
                <a:latin typeface="Calibri"/>
                <a:ea typeface="Calibri"/>
                <a:cs typeface="Calibri"/>
                <a:sym typeface="Calibri"/>
              </a:rPr>
            </a:br>
            <a:r>
              <a:rPr b="0" i="0" lang="en-US" sz="1800" u="none" cap="none" strike="noStrike">
                <a:solidFill>
                  <a:schemeClr val="lt1"/>
                </a:solidFill>
                <a:latin typeface="Calibri"/>
                <a:ea typeface="Calibri"/>
                <a:cs typeface="Calibri"/>
                <a:sym typeface="Calibri"/>
              </a:rPr>
              <a:t>• Οι μεγαλύτεροι σε ηλικία συμμετέχοντες ενδέχεται να αισθάνονται ανασφάλεια</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9" name="Google Shape;99;p6"/>
          <p:cNvSpPr/>
          <p:nvPr/>
        </p:nvSpPr>
        <p:spPr>
          <a:xfrm>
            <a:off x="8946571" y="2422479"/>
            <a:ext cx="3157197" cy="3414903"/>
          </a:xfrm>
          <a:prstGeom prst="flowChartAlternateProcess">
            <a:avLst/>
          </a:prstGeom>
          <a:solidFill>
            <a:srgbClr val="92D050"/>
          </a:solidFill>
          <a:ln cap="flat" cmpd="sng" w="12700">
            <a:solidFill>
              <a:srgbClr val="382D6E"/>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accent6"/>
                </a:solidFill>
                <a:latin typeface="Calibri"/>
                <a:ea typeface="Calibri"/>
                <a:cs typeface="Calibri"/>
                <a:sym typeface="Calibri"/>
              </a:rPr>
              <a:t>Διαφορές στα επίπεδα ενέργειας</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 Οι νεότεροι αισθάνονται πιο άνετα με την τεχνολογία</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Calibri"/>
                <a:ea typeface="Calibri"/>
                <a:cs typeface="Calibri"/>
                <a:sym typeface="Calibri"/>
              </a:rPr>
              <a:t>• Οι ηλικιωμένοι ενδέχεται να αισθάνονται λιγότερο άνετα</a:t>
            </a:r>
            <a:endParaRPr b="0" i="0" sz="18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7"/>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ctr">
              <a:lnSpc>
                <a:spcPct val="100000"/>
              </a:lnSpc>
              <a:spcBef>
                <a:spcPts val="0"/>
              </a:spcBef>
              <a:spcAft>
                <a:spcPts val="0"/>
              </a:spcAft>
              <a:buClr>
                <a:srgbClr val="F9F9F9"/>
              </a:buClr>
              <a:buSzPts val="2800"/>
              <a:buFont typeface="Calibri"/>
              <a:buNone/>
            </a:pPr>
            <a:r>
              <a:rPr b="1" lang="en-US">
                <a:solidFill>
                  <a:srgbClr val="F9F9F9"/>
                </a:solidFill>
              </a:rPr>
              <a:t>3. Συνηθισμένες προκλήσεις και παράγοντες που πρέπει να ληφθούν υπόψη</a:t>
            </a:r>
            <a:endParaRPr/>
          </a:p>
        </p:txBody>
      </p:sp>
      <p:pic>
        <p:nvPicPr>
          <p:cNvPr id="105" name="Google Shape;105;p7"/>
          <p:cNvPicPr preferRelativeResize="0"/>
          <p:nvPr/>
        </p:nvPicPr>
        <p:blipFill rotWithShape="1">
          <a:blip r:embed="rId3">
            <a:alphaModFix/>
          </a:blip>
          <a:srcRect b="0" l="0" r="0" t="0"/>
          <a:stretch/>
        </p:blipFill>
        <p:spPr>
          <a:xfrm>
            <a:off x="196463" y="6164852"/>
            <a:ext cx="1196975" cy="611505"/>
          </a:xfrm>
          <a:prstGeom prst="rect">
            <a:avLst/>
          </a:prstGeom>
          <a:noFill/>
          <a:ln>
            <a:noFill/>
          </a:ln>
        </p:spPr>
      </p:pic>
      <p:pic>
        <p:nvPicPr>
          <p:cNvPr id="106" name="Google Shape;106;p7"/>
          <p:cNvPicPr preferRelativeResize="0"/>
          <p:nvPr/>
        </p:nvPicPr>
        <p:blipFill rotWithShape="1">
          <a:blip r:embed="rId4">
            <a:alphaModFix/>
          </a:blip>
          <a:srcRect b="0" l="0" r="0" t="0"/>
          <a:stretch/>
        </p:blipFill>
        <p:spPr>
          <a:xfrm>
            <a:off x="11145605" y="6134303"/>
            <a:ext cx="710395" cy="642054"/>
          </a:xfrm>
          <a:prstGeom prst="rect">
            <a:avLst/>
          </a:prstGeom>
          <a:noFill/>
          <a:ln>
            <a:noFill/>
          </a:ln>
        </p:spPr>
      </p:pic>
      <p:sp>
        <p:nvSpPr>
          <p:cNvPr id="107" name="Google Shape;107;p7"/>
          <p:cNvSpPr txBox="1"/>
          <p:nvPr/>
        </p:nvSpPr>
        <p:spPr>
          <a:xfrm>
            <a:off x="301364" y="1275864"/>
            <a:ext cx="11520000" cy="438636"/>
          </a:xfrm>
          <a:prstGeom prst="rect">
            <a:avLst/>
          </a:prstGeom>
          <a:noFill/>
          <a:ln>
            <a:noFill/>
          </a:ln>
        </p:spPr>
        <p:txBody>
          <a:bodyPr anchorCtr="0" anchor="t" bIns="45700" lIns="91425" spcFirstLastPara="1" rIns="91425" wrap="square" tIns="45700">
            <a:noAutofit/>
          </a:bodyPr>
          <a:lstStyle/>
          <a:p>
            <a:pPr indent="0" lvl="0" marL="0" marR="0" rtl="0" algn="just">
              <a:lnSpc>
                <a:spcPct val="90000"/>
              </a:lnSpc>
              <a:spcBef>
                <a:spcPts val="0"/>
              </a:spcBef>
              <a:spcAft>
                <a:spcPts val="0"/>
              </a:spcAft>
              <a:buClr>
                <a:schemeClr val="dk1"/>
              </a:buClr>
              <a:buSzPts val="2000"/>
              <a:buFont typeface="Arial"/>
              <a:buNone/>
            </a:pPr>
            <a:r>
              <a:rPr b="1" i="0" lang="en-US" sz="2000" u="none" cap="none" strike="noStrike">
                <a:solidFill>
                  <a:schemeClr val="dk1"/>
                </a:solidFill>
                <a:latin typeface="Calibri"/>
                <a:ea typeface="Calibri"/>
                <a:cs typeface="Calibri"/>
                <a:sym typeface="Calibri"/>
              </a:rPr>
              <a:t>Οι διαγενεακές δραστηριότητες ενδέχεται να ενέχουν διάφορες προκλήσεις που επηρεάζουν την επικοινωνία και τη συμμετοχή.</a:t>
            </a:r>
            <a:endParaRPr b="1" i="0" sz="2000" u="none" cap="none" strike="noStrike">
              <a:solidFill>
                <a:schemeClr val="dk1"/>
              </a:solidFill>
              <a:latin typeface="Calibri"/>
              <a:ea typeface="Calibri"/>
              <a:cs typeface="Calibri"/>
              <a:sym typeface="Calibri"/>
            </a:endParaRPr>
          </a:p>
        </p:txBody>
      </p:sp>
      <p:sp>
        <p:nvSpPr>
          <p:cNvPr id="108" name="Google Shape;108;p7"/>
          <p:cNvSpPr/>
          <p:nvPr/>
        </p:nvSpPr>
        <p:spPr>
          <a:xfrm>
            <a:off x="389798" y="3731680"/>
            <a:ext cx="2007281"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chemeClr val="accent6"/>
                </a:solidFill>
                <a:latin typeface="Quattrocento Sans"/>
                <a:ea typeface="Quattrocento Sans"/>
                <a:cs typeface="Quattrocento Sans"/>
                <a:sym typeface="Quattrocento Sans"/>
              </a:rPr>
              <a:t>✅ </a:t>
            </a:r>
            <a:r>
              <a:rPr b="1" i="0" lang="en-US" sz="2800" u="none" cap="none" strike="noStrike">
                <a:solidFill>
                  <a:schemeClr val="accent6"/>
                </a:solidFill>
                <a:latin typeface="Calibri"/>
                <a:ea typeface="Calibri"/>
                <a:cs typeface="Calibri"/>
                <a:sym typeface="Calibri"/>
              </a:rPr>
              <a:t>Λύσεις</a:t>
            </a:r>
            <a:endParaRPr b="1" i="0" sz="2800" u="none" cap="none" strike="noStrike">
              <a:solidFill>
                <a:schemeClr val="accent6"/>
              </a:solidFill>
              <a:latin typeface="Calibri"/>
              <a:ea typeface="Calibri"/>
              <a:cs typeface="Calibri"/>
              <a:sym typeface="Calibri"/>
            </a:endParaRPr>
          </a:p>
        </p:txBody>
      </p:sp>
      <p:sp>
        <p:nvSpPr>
          <p:cNvPr id="109" name="Google Shape;109;p7"/>
          <p:cNvSpPr/>
          <p:nvPr/>
        </p:nvSpPr>
        <p:spPr>
          <a:xfrm>
            <a:off x="2653722" y="1952687"/>
            <a:ext cx="8491883" cy="4700776"/>
          </a:xfrm>
          <a:prstGeom prst="flowChartAlternateProcess">
            <a:avLst/>
          </a:prstGeom>
          <a:solidFill>
            <a:srgbClr val="92D050"/>
          </a:solidFill>
          <a:ln cap="flat" cmpd="sng" w="12700">
            <a:solidFill>
              <a:srgbClr val="382D6E"/>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Calibri"/>
                <a:ea typeface="Calibri"/>
                <a:cs typeface="Calibri"/>
                <a:sym typeface="Calibri"/>
              </a:rPr>
              <a:t>• Χρησιμοποιήστε σαφή και απλή γλώσσα</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br>
              <a:rPr b="0" i="0" lang="en-US" sz="2000" u="none" cap="none" strike="noStrike">
                <a:solidFill>
                  <a:schemeClr val="lt1"/>
                </a:solidFill>
                <a:latin typeface="Calibri"/>
                <a:ea typeface="Calibri"/>
                <a:cs typeface="Calibri"/>
                <a:sym typeface="Calibri"/>
              </a:rPr>
            </a:br>
            <a:r>
              <a:rPr b="0" i="0" lang="en-US" sz="2000" u="none" cap="none" strike="noStrike">
                <a:solidFill>
                  <a:schemeClr val="lt1"/>
                </a:solidFill>
                <a:latin typeface="Calibri"/>
                <a:ea typeface="Calibri"/>
                <a:cs typeface="Calibri"/>
                <a:sym typeface="Calibri"/>
              </a:rPr>
              <a:t>• Ενθαρρύνετε την υπομονή και την ενεργητική ακρόαση</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br>
              <a:rPr b="0" i="0" lang="en-US" sz="2000" u="none" cap="none" strike="noStrike">
                <a:solidFill>
                  <a:schemeClr val="lt1"/>
                </a:solidFill>
                <a:latin typeface="Calibri"/>
                <a:ea typeface="Calibri"/>
                <a:cs typeface="Calibri"/>
                <a:sym typeface="Calibri"/>
              </a:rPr>
            </a:br>
            <a:r>
              <a:rPr b="0" i="0" lang="en-US" sz="2000" u="none" cap="none" strike="noStrike">
                <a:solidFill>
                  <a:schemeClr val="lt1"/>
                </a:solidFill>
                <a:latin typeface="Calibri"/>
                <a:ea typeface="Calibri"/>
                <a:cs typeface="Calibri"/>
                <a:sym typeface="Calibri"/>
              </a:rPr>
              <a:t>• Παρέχετε βήμα προς βήμα, πρακτική καθοδήγηση</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br>
              <a:rPr b="0" i="0" lang="en-US" sz="2000" u="none" cap="none" strike="noStrike">
                <a:solidFill>
                  <a:schemeClr val="lt1"/>
                </a:solidFill>
                <a:latin typeface="Calibri"/>
                <a:ea typeface="Calibri"/>
                <a:cs typeface="Calibri"/>
                <a:sym typeface="Calibri"/>
              </a:rPr>
            </a:br>
            <a:r>
              <a:rPr b="0" i="0" lang="en-US" sz="2000" u="none" cap="none" strike="noStrike">
                <a:solidFill>
                  <a:schemeClr val="lt1"/>
                </a:solidFill>
                <a:latin typeface="Calibri"/>
                <a:ea typeface="Calibri"/>
                <a:cs typeface="Calibri"/>
                <a:sym typeface="Calibri"/>
              </a:rPr>
              <a:t>• Προωθήστε τη μάθηση μεταξύ ομοτίμων (οι νεότεροι να υποστηρίζουν τους μεγαλύτερους)</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br>
              <a:rPr b="0" i="0" lang="en-US" sz="2000" u="none" cap="none" strike="noStrike">
                <a:solidFill>
                  <a:schemeClr val="lt1"/>
                </a:solidFill>
                <a:latin typeface="Calibri"/>
                <a:ea typeface="Calibri"/>
                <a:cs typeface="Calibri"/>
                <a:sym typeface="Calibri"/>
              </a:rPr>
            </a:br>
            <a:r>
              <a:rPr b="0" i="0" lang="en-US" sz="2000" u="none" cap="none" strike="noStrike">
                <a:solidFill>
                  <a:schemeClr val="lt1"/>
                </a:solidFill>
                <a:latin typeface="Calibri"/>
                <a:ea typeface="Calibri"/>
                <a:cs typeface="Calibri"/>
                <a:sym typeface="Calibri"/>
              </a:rPr>
              <a:t>• Δημιουργήστε ένα περιβάλλον σεβασμού, χωρίς επικρίσεις</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br>
              <a:rPr b="0" i="0" lang="en-US" sz="2000" u="none" cap="none" strike="noStrike">
                <a:solidFill>
                  <a:schemeClr val="lt1"/>
                </a:solidFill>
                <a:latin typeface="Calibri"/>
                <a:ea typeface="Calibri"/>
                <a:cs typeface="Calibri"/>
                <a:sym typeface="Calibri"/>
              </a:rPr>
            </a:br>
            <a:r>
              <a:rPr b="0" i="0" lang="en-US" sz="2000" u="none" cap="none" strike="noStrike">
                <a:solidFill>
                  <a:schemeClr val="lt1"/>
                </a:solidFill>
                <a:latin typeface="Calibri"/>
                <a:ea typeface="Calibri"/>
                <a:cs typeface="Calibri"/>
                <a:sym typeface="Calibri"/>
              </a:rPr>
              <a:t>• Προγραμματίστε δραστηριότητες με ισορροπημένο ρυθμό και τακτικά διαλείμματα</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br>
              <a:rPr b="0" i="0" lang="en-US" sz="2000" u="none" cap="none" strike="noStrike">
                <a:solidFill>
                  <a:schemeClr val="lt1"/>
                </a:solidFill>
                <a:latin typeface="Calibri"/>
                <a:ea typeface="Calibri"/>
                <a:cs typeface="Calibri"/>
                <a:sym typeface="Calibri"/>
              </a:rPr>
            </a:br>
            <a:r>
              <a:rPr b="0" i="0" lang="en-US" sz="2000" u="none" cap="none" strike="noStrike">
                <a:solidFill>
                  <a:schemeClr val="lt1"/>
                </a:solidFill>
                <a:latin typeface="Calibri"/>
                <a:ea typeface="Calibri"/>
                <a:cs typeface="Calibri"/>
                <a:sym typeface="Calibri"/>
              </a:rPr>
              <a:t>• Εξασφάλιση ευελιξίας στον προγραμματισμό</a:t>
            </a:r>
            <a:endParaRPr b="0" i="0" sz="2000" u="none" cap="none" strike="noStrike">
              <a:solidFill>
                <a:schemeClr val="lt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8"/>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ctr">
              <a:lnSpc>
                <a:spcPct val="100000"/>
              </a:lnSpc>
              <a:spcBef>
                <a:spcPts val="0"/>
              </a:spcBef>
              <a:spcAft>
                <a:spcPts val="0"/>
              </a:spcAft>
              <a:buClr>
                <a:schemeClr val="accent4"/>
              </a:buClr>
              <a:buSzPts val="2800"/>
              <a:buFont typeface="Calibri"/>
              <a:buNone/>
            </a:pPr>
            <a:r>
              <a:rPr b="1" lang="en-US">
                <a:solidFill>
                  <a:schemeClr val="accent4"/>
                </a:solidFill>
              </a:rPr>
              <a:t>	</a:t>
            </a:r>
            <a:r>
              <a:rPr b="1" lang="en-US"/>
              <a:t>4. Πώς να σχεδιάσετε μια καθοδηγούμενη διαγενεακή εκδρομή</a:t>
            </a:r>
            <a:endParaRPr/>
          </a:p>
        </p:txBody>
      </p:sp>
      <p:pic>
        <p:nvPicPr>
          <p:cNvPr id="115" name="Google Shape;115;p8"/>
          <p:cNvPicPr preferRelativeResize="0"/>
          <p:nvPr>
            <p:ph idx="1" type="body"/>
          </p:nvPr>
        </p:nvPicPr>
        <p:blipFill rotWithShape="1">
          <a:blip r:embed="rId3">
            <a:alphaModFix/>
          </a:blip>
          <a:srcRect b="0" l="0" r="0" t="0"/>
          <a:stretch/>
        </p:blipFill>
        <p:spPr>
          <a:xfrm>
            <a:off x="6494591" y="2132187"/>
            <a:ext cx="4817269" cy="3211513"/>
          </a:xfrm>
          <a:prstGeom prst="rect">
            <a:avLst/>
          </a:prstGeom>
          <a:noFill/>
          <a:ln>
            <a:noFill/>
          </a:ln>
        </p:spPr>
      </p:pic>
      <p:pic>
        <p:nvPicPr>
          <p:cNvPr id="116" name="Google Shape;116;p8"/>
          <p:cNvPicPr preferRelativeResize="0"/>
          <p:nvPr/>
        </p:nvPicPr>
        <p:blipFill rotWithShape="1">
          <a:blip r:embed="rId4">
            <a:alphaModFix/>
          </a:blip>
          <a:srcRect b="0" l="0" r="0" t="0"/>
          <a:stretch/>
        </p:blipFill>
        <p:spPr>
          <a:xfrm>
            <a:off x="196463" y="6164852"/>
            <a:ext cx="1196975" cy="611505"/>
          </a:xfrm>
          <a:prstGeom prst="rect">
            <a:avLst/>
          </a:prstGeom>
          <a:noFill/>
          <a:ln>
            <a:noFill/>
          </a:ln>
        </p:spPr>
      </p:pic>
      <p:pic>
        <p:nvPicPr>
          <p:cNvPr id="117" name="Google Shape;117;p8"/>
          <p:cNvPicPr preferRelativeResize="0"/>
          <p:nvPr/>
        </p:nvPicPr>
        <p:blipFill rotWithShape="1">
          <a:blip r:embed="rId5">
            <a:alphaModFix/>
          </a:blip>
          <a:srcRect b="0" l="0" r="0" t="0"/>
          <a:stretch/>
        </p:blipFill>
        <p:spPr>
          <a:xfrm>
            <a:off x="11145605" y="6134303"/>
            <a:ext cx="710395" cy="642054"/>
          </a:xfrm>
          <a:prstGeom prst="rect">
            <a:avLst/>
          </a:prstGeom>
          <a:noFill/>
          <a:ln>
            <a:noFill/>
          </a:ln>
        </p:spPr>
      </p:pic>
      <p:sp>
        <p:nvSpPr>
          <p:cNvPr id="118" name="Google Shape;118;p8"/>
          <p:cNvSpPr txBox="1"/>
          <p:nvPr/>
        </p:nvSpPr>
        <p:spPr>
          <a:xfrm>
            <a:off x="301364" y="1275864"/>
            <a:ext cx="11520000" cy="1030918"/>
          </a:xfrm>
          <a:prstGeom prst="rect">
            <a:avLst/>
          </a:prstGeom>
          <a:noFill/>
          <a:ln>
            <a:noFill/>
          </a:ln>
        </p:spPr>
        <p:txBody>
          <a:bodyPr anchorCtr="0" anchor="t" bIns="45700" lIns="91425" spcFirstLastPara="1" rIns="91425" wrap="square" tIns="45700">
            <a:noAutofit/>
          </a:bodyPr>
          <a:lstStyle/>
          <a:p>
            <a:pPr indent="0" lvl="0" marL="0" marR="0" rtl="0" algn="just">
              <a:lnSpc>
                <a:spcPct val="90000"/>
              </a:lnSpc>
              <a:spcBef>
                <a:spcPts val="0"/>
              </a:spcBef>
              <a:spcAft>
                <a:spcPts val="0"/>
              </a:spcAft>
              <a:buClr>
                <a:schemeClr val="lt2"/>
              </a:buClr>
              <a:buSzPts val="2000"/>
              <a:buFont typeface="Arial"/>
              <a:buNone/>
            </a:pPr>
            <a:r>
              <a:t/>
            </a:r>
            <a:endParaRPr b="1" i="0" sz="2000" u="none" cap="none" strike="noStrike">
              <a:solidFill>
                <a:schemeClr val="accent4"/>
              </a:solidFill>
              <a:latin typeface="Calibri"/>
              <a:ea typeface="Calibri"/>
              <a:cs typeface="Calibri"/>
              <a:sym typeface="Calibri"/>
            </a:endParaRPr>
          </a:p>
          <a:p>
            <a:pPr indent="0" lvl="0" marL="0" marR="0" rtl="0" algn="just">
              <a:lnSpc>
                <a:spcPct val="90000"/>
              </a:lnSpc>
              <a:spcBef>
                <a:spcPts val="1000"/>
              </a:spcBef>
              <a:spcAft>
                <a:spcPts val="0"/>
              </a:spcAft>
              <a:buClr>
                <a:schemeClr val="lt2"/>
              </a:buClr>
              <a:buSzPts val="2200"/>
              <a:buFont typeface="Arial"/>
              <a:buNone/>
            </a:pPr>
            <a:r>
              <a:t/>
            </a:r>
            <a:endParaRPr b="1" i="0" sz="2200" u="none" cap="none" strike="noStrike">
              <a:solidFill>
                <a:schemeClr val="accent4"/>
              </a:solidFill>
              <a:latin typeface="Calibri"/>
              <a:ea typeface="Calibri"/>
              <a:cs typeface="Calibri"/>
              <a:sym typeface="Calibri"/>
            </a:endParaRPr>
          </a:p>
        </p:txBody>
      </p:sp>
      <p:sp>
        <p:nvSpPr>
          <p:cNvPr id="119" name="Google Shape;119;p8"/>
          <p:cNvSpPr txBox="1"/>
          <p:nvPr/>
        </p:nvSpPr>
        <p:spPr>
          <a:xfrm>
            <a:off x="904009" y="2306782"/>
            <a:ext cx="4904510" cy="286232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Ο σχεδιασμός μιας επιτυχημένης διαγενεακής εκδρομής περιλαμβάνει μια ακολουθία αλληλένδετων σταδίων, από την προετοιμασία έως την υλοποίηση και την παρακολούθηση.</a:t>
            </a:r>
            <a:endParaRPr b="0" i="0" sz="20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Αν και η ευελιξία είναι σημαντική, η ύπαρξη μιας σαφούς δομής βοηθά τους συμμετέχοντες να αισθάνονται πιο άνετα και υποστηρίζει την ουσιαστική συμμετοχή καθ’ όλη τη διάρκεια της εμπειρίας.</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9"/>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ctr">
              <a:lnSpc>
                <a:spcPct val="100000"/>
              </a:lnSpc>
              <a:spcBef>
                <a:spcPts val="0"/>
              </a:spcBef>
              <a:spcAft>
                <a:spcPts val="0"/>
              </a:spcAft>
              <a:buClr>
                <a:srgbClr val="FFFFFF"/>
              </a:buClr>
              <a:buSzPts val="2800"/>
              <a:buFont typeface="Calibri"/>
              <a:buNone/>
            </a:pPr>
            <a:r>
              <a:rPr b="1" lang="en-US"/>
              <a:t>4. Πώς να σχεδιάσετε μια καθοδηγούμενη διαγενεακή εκδρομή</a:t>
            </a:r>
            <a:endParaRPr/>
          </a:p>
        </p:txBody>
      </p:sp>
      <p:pic>
        <p:nvPicPr>
          <p:cNvPr id="125" name="Google Shape;125;p9"/>
          <p:cNvPicPr preferRelativeResize="0"/>
          <p:nvPr/>
        </p:nvPicPr>
        <p:blipFill rotWithShape="1">
          <a:blip r:embed="rId3">
            <a:alphaModFix/>
          </a:blip>
          <a:srcRect b="0" l="0" r="0" t="0"/>
          <a:stretch/>
        </p:blipFill>
        <p:spPr>
          <a:xfrm>
            <a:off x="196463" y="6164852"/>
            <a:ext cx="1196975" cy="611505"/>
          </a:xfrm>
          <a:prstGeom prst="rect">
            <a:avLst/>
          </a:prstGeom>
          <a:noFill/>
          <a:ln>
            <a:noFill/>
          </a:ln>
        </p:spPr>
      </p:pic>
      <p:pic>
        <p:nvPicPr>
          <p:cNvPr id="126" name="Google Shape;126;p9"/>
          <p:cNvPicPr preferRelativeResize="0"/>
          <p:nvPr/>
        </p:nvPicPr>
        <p:blipFill rotWithShape="1">
          <a:blip r:embed="rId4">
            <a:alphaModFix/>
          </a:blip>
          <a:srcRect b="0" l="0" r="0" t="0"/>
          <a:stretch/>
        </p:blipFill>
        <p:spPr>
          <a:xfrm>
            <a:off x="11145605" y="6134303"/>
            <a:ext cx="710395" cy="642054"/>
          </a:xfrm>
          <a:prstGeom prst="rect">
            <a:avLst/>
          </a:prstGeom>
          <a:noFill/>
          <a:ln>
            <a:noFill/>
          </a:ln>
        </p:spPr>
      </p:pic>
      <p:sp>
        <p:nvSpPr>
          <p:cNvPr id="127" name="Google Shape;127;p9"/>
          <p:cNvSpPr txBox="1"/>
          <p:nvPr/>
        </p:nvSpPr>
        <p:spPr>
          <a:xfrm>
            <a:off x="301364" y="1275864"/>
            <a:ext cx="11520000" cy="1030918"/>
          </a:xfrm>
          <a:prstGeom prst="rect">
            <a:avLst/>
          </a:prstGeom>
          <a:noFill/>
          <a:ln>
            <a:noFill/>
          </a:ln>
        </p:spPr>
        <p:txBody>
          <a:bodyPr anchorCtr="0" anchor="t" bIns="45700" lIns="91425" spcFirstLastPara="1" rIns="91425" wrap="square" tIns="45700">
            <a:noAutofit/>
          </a:bodyPr>
          <a:lstStyle/>
          <a:p>
            <a:pPr indent="0" lvl="0" marL="0" marR="0" rtl="0" algn="just">
              <a:lnSpc>
                <a:spcPct val="90000"/>
              </a:lnSpc>
              <a:spcBef>
                <a:spcPts val="0"/>
              </a:spcBef>
              <a:spcAft>
                <a:spcPts val="0"/>
              </a:spcAft>
              <a:buClr>
                <a:schemeClr val="accent6"/>
              </a:buClr>
              <a:buSzPts val="2000"/>
              <a:buFont typeface="Arial"/>
              <a:buNone/>
            </a:pPr>
            <a:r>
              <a:rPr b="1" i="1" lang="en-US" sz="2000" u="none" cap="none" strike="noStrike">
                <a:solidFill>
                  <a:schemeClr val="accent6"/>
                </a:solidFill>
                <a:latin typeface="Calibri"/>
                <a:ea typeface="Calibri"/>
                <a:cs typeface="Calibri"/>
                <a:sym typeface="Calibri"/>
              </a:rPr>
              <a:t>4.1: Εργαστήριο προετοιμασίας (εκτιμώμενη διάρκεια: 2 ώρες)</a:t>
            </a:r>
            <a:endParaRPr b="0" i="0" sz="1400" u="none" cap="none" strike="noStrike">
              <a:solidFill>
                <a:srgbClr val="000000"/>
              </a:solidFill>
              <a:latin typeface="Arial"/>
              <a:ea typeface="Arial"/>
              <a:cs typeface="Arial"/>
              <a:sym typeface="Arial"/>
            </a:endParaRPr>
          </a:p>
          <a:p>
            <a:pPr indent="0" lvl="0" marL="0" marR="0" rtl="0" algn="just">
              <a:lnSpc>
                <a:spcPct val="90000"/>
              </a:lnSpc>
              <a:spcBef>
                <a:spcPts val="1000"/>
              </a:spcBef>
              <a:spcAft>
                <a:spcPts val="0"/>
              </a:spcAft>
              <a:buClr>
                <a:schemeClr val="accent4"/>
              </a:buClr>
              <a:buSzPts val="2000"/>
              <a:buFont typeface="Arial"/>
              <a:buNone/>
            </a:pPr>
            <a:r>
              <a:rPr b="1" i="1" lang="en-US" sz="2000" u="none" cap="none" strike="noStrike">
                <a:solidFill>
                  <a:schemeClr val="accent4"/>
                </a:solidFill>
                <a:latin typeface="Calibri"/>
                <a:ea typeface="Calibri"/>
                <a:cs typeface="Calibri"/>
                <a:sym typeface="Calibri"/>
              </a:rPr>
              <a:t>4.1.1. Παιχνίδια ρόλων και διαδραστικές προσομοιώσεις</a:t>
            </a:r>
            <a:endParaRPr b="1" i="1" sz="2000" u="none" cap="none" strike="noStrike">
              <a:solidFill>
                <a:schemeClr val="accent4"/>
              </a:solidFill>
              <a:latin typeface="Calibri"/>
              <a:ea typeface="Calibri"/>
              <a:cs typeface="Calibri"/>
              <a:sym typeface="Calibri"/>
            </a:endParaRPr>
          </a:p>
          <a:p>
            <a:pPr indent="0" lvl="0" marL="0" marR="0" rtl="0" algn="just">
              <a:lnSpc>
                <a:spcPct val="90000"/>
              </a:lnSpc>
              <a:spcBef>
                <a:spcPts val="1000"/>
              </a:spcBef>
              <a:spcAft>
                <a:spcPts val="0"/>
              </a:spcAft>
              <a:buClr>
                <a:schemeClr val="dk1"/>
              </a:buClr>
              <a:buSzPts val="1800"/>
              <a:buFont typeface="Arial"/>
              <a:buNone/>
            </a:pPr>
            <a:r>
              <a:rPr b="0" i="0" lang="en-US" sz="1800" u="none" cap="none" strike="noStrike">
                <a:solidFill>
                  <a:schemeClr val="dk1"/>
                </a:solidFill>
                <a:latin typeface="Calibri"/>
                <a:ea typeface="Calibri"/>
                <a:cs typeface="Calibri"/>
                <a:sym typeface="Calibri"/>
              </a:rPr>
              <a:t>Μερικά παραδείγματα δραστηριοτήτων που επιτρέπουν στους συμμετέχοντες να «δοκιμάσουν» τους ρόλους τους σε ένα ασφαλές περιβάλλον, καλλιεργώντας την ενσυναίσθηση και επιλύοντας πιθανά κενά στην επικοινωνία.</a:t>
            </a:r>
            <a:endParaRPr b="0" i="0" sz="1800" u="none" cap="none" strike="noStrike">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chemeClr val="lt2"/>
              </a:buClr>
              <a:buSzPts val="2000"/>
              <a:buFont typeface="Arial"/>
              <a:buNone/>
            </a:pPr>
            <a:r>
              <a:t/>
            </a:r>
            <a:endParaRPr b="1" i="0" sz="2000" u="none" cap="none" strike="noStrike">
              <a:solidFill>
                <a:schemeClr val="accent4"/>
              </a:solidFill>
              <a:latin typeface="Calibri"/>
              <a:ea typeface="Calibri"/>
              <a:cs typeface="Calibri"/>
              <a:sym typeface="Calibri"/>
            </a:endParaRPr>
          </a:p>
          <a:p>
            <a:pPr indent="0" lvl="0" marL="0" marR="0" rtl="0" algn="just">
              <a:lnSpc>
                <a:spcPct val="90000"/>
              </a:lnSpc>
              <a:spcBef>
                <a:spcPts val="1000"/>
              </a:spcBef>
              <a:spcAft>
                <a:spcPts val="0"/>
              </a:spcAft>
              <a:buClr>
                <a:schemeClr val="lt2"/>
              </a:buClr>
              <a:buSzPts val="2200"/>
              <a:buFont typeface="Arial"/>
              <a:buNone/>
            </a:pPr>
            <a:r>
              <a:t/>
            </a:r>
            <a:endParaRPr b="1" i="0" sz="2200" u="none" cap="none" strike="noStrike">
              <a:solidFill>
                <a:schemeClr val="accent4"/>
              </a:solidFill>
              <a:latin typeface="Calibri"/>
              <a:ea typeface="Calibri"/>
              <a:cs typeface="Calibri"/>
              <a:sym typeface="Calibri"/>
            </a:endParaRPr>
          </a:p>
        </p:txBody>
      </p:sp>
      <p:pic>
        <p:nvPicPr>
          <p:cNvPr id="128" name="Google Shape;128;p9"/>
          <p:cNvPicPr preferRelativeResize="0"/>
          <p:nvPr/>
        </p:nvPicPr>
        <p:blipFill rotWithShape="1">
          <a:blip r:embed="rId5">
            <a:alphaModFix/>
          </a:blip>
          <a:srcRect b="0" l="0" r="0" t="0"/>
          <a:stretch/>
        </p:blipFill>
        <p:spPr>
          <a:xfrm>
            <a:off x="8485438" y="2941067"/>
            <a:ext cx="2802984" cy="2931857"/>
          </a:xfrm>
          <a:prstGeom prst="rect">
            <a:avLst/>
          </a:prstGeom>
          <a:noFill/>
          <a:ln>
            <a:noFill/>
          </a:ln>
        </p:spPr>
      </p:pic>
      <p:sp>
        <p:nvSpPr>
          <p:cNvPr id="129" name="Google Shape;129;p9"/>
          <p:cNvSpPr txBox="1"/>
          <p:nvPr/>
        </p:nvSpPr>
        <p:spPr>
          <a:xfrm>
            <a:off x="626773" y="2749860"/>
            <a:ext cx="6667473" cy="2862322"/>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chemeClr val="accent6"/>
              </a:buClr>
              <a:buSzPts val="1800"/>
              <a:buFont typeface="Calibri"/>
              <a:buAutoNum type="alphaUcPeriod"/>
            </a:pPr>
            <a:r>
              <a:rPr b="1" i="0" lang="en-US" sz="1800" u="none" cap="none" strike="noStrike">
                <a:solidFill>
                  <a:schemeClr val="accent6"/>
                </a:solidFill>
                <a:latin typeface="Calibri"/>
                <a:ea typeface="Calibri"/>
                <a:cs typeface="Calibri"/>
                <a:sym typeface="Calibri"/>
              </a:rPr>
              <a:t>Η «αντίστροφη συνέντευξη»</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800"/>
              <a:buFont typeface="Arial"/>
              <a:buNone/>
            </a:pPr>
            <a:r>
              <a:rPr b="1" i="0" lang="en-US" sz="1800" u="none" cap="none" strike="noStrike">
                <a:solidFill>
                  <a:schemeClr val="accent6"/>
                </a:solidFill>
                <a:latin typeface="Calibri"/>
                <a:ea typeface="Calibri"/>
                <a:cs typeface="Calibri"/>
                <a:sym typeface="Calibri"/>
              </a:rPr>
              <a:t>Το σενάριο: </a:t>
            </a:r>
            <a:r>
              <a:rPr b="0" i="0" lang="en-US" sz="1800" u="none" cap="none" strike="noStrike">
                <a:solidFill>
                  <a:schemeClr val="dk1"/>
                </a:solidFill>
                <a:latin typeface="Calibri"/>
                <a:ea typeface="Calibri"/>
                <a:cs typeface="Calibri"/>
                <a:sym typeface="Calibri"/>
              </a:rPr>
              <a:t>Ένας νεότερος συμμετέχων μοιράζεται μια σύγχρονη «τάση» ή μια τεχνολογία που του αρέσει (π.χ. μια συγκεκριμένη εφαρμογή ή ένα χόμπι που σχετίζεται με τα βιντεοπαιχνίδια).</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800"/>
              <a:buFont typeface="Arial"/>
              <a:buNone/>
            </a:pPr>
            <a:r>
              <a:rPr b="1" i="0" lang="en-US" sz="1800" u="none" cap="none" strike="noStrike">
                <a:solidFill>
                  <a:schemeClr val="accent6"/>
                </a:solidFill>
                <a:latin typeface="Calibri"/>
                <a:ea typeface="Calibri"/>
                <a:cs typeface="Calibri"/>
                <a:sym typeface="Calibri"/>
              </a:rPr>
              <a:t>Ο στόχος: </a:t>
            </a:r>
            <a:r>
              <a:rPr b="0" i="0" lang="en-US" sz="1800" u="none" cap="none" strike="noStrike">
                <a:solidFill>
                  <a:schemeClr val="dk1"/>
                </a:solidFill>
                <a:latin typeface="Calibri"/>
                <a:ea typeface="Calibri"/>
                <a:cs typeface="Calibri"/>
                <a:sym typeface="Calibri"/>
              </a:rPr>
              <a:t>Ο ενήλικας μεγαλύτερης ηλικίας πρέπει να εξασκηθεί </a:t>
            </a:r>
            <a:r>
              <a:rPr b="1" i="0" lang="en-US" sz="1800" u="none" cap="none" strike="noStrike">
                <a:solidFill>
                  <a:schemeClr val="accent6"/>
                </a:solidFill>
                <a:latin typeface="Calibri"/>
                <a:ea typeface="Calibri"/>
                <a:cs typeface="Calibri"/>
                <a:sym typeface="Calibri"/>
              </a:rPr>
              <a:t>στην ενεργητική ακρόαση </a:t>
            </a:r>
            <a:r>
              <a:rPr b="0" i="0" lang="en-US" sz="1800" u="none" cap="none" strike="noStrike">
                <a:solidFill>
                  <a:schemeClr val="dk1"/>
                </a:solidFill>
                <a:latin typeface="Calibri"/>
                <a:ea typeface="Calibri"/>
                <a:cs typeface="Calibri"/>
                <a:sym typeface="Calibri"/>
              </a:rPr>
              <a:t>και να θέσει 3 «ερωτήσεις περιέργειας» σχετικά με το γιατί αυτό το πράγμα είναι σημαντικό για τον νεαρό.</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800"/>
              <a:buFont typeface="Arial"/>
              <a:buNone/>
            </a:pPr>
            <a:r>
              <a:rPr b="1" i="0" lang="en-US" sz="1800" u="none" cap="none" strike="noStrike">
                <a:solidFill>
                  <a:schemeClr val="accent6"/>
                </a:solidFill>
                <a:latin typeface="Calibri"/>
                <a:ea typeface="Calibri"/>
                <a:cs typeface="Calibri"/>
                <a:sym typeface="Calibri"/>
              </a:rPr>
              <a:t>Αποτέλεσμα: </a:t>
            </a:r>
            <a:r>
              <a:rPr b="0" i="0" lang="en-US" sz="1800" u="none" cap="none" strike="noStrike">
                <a:solidFill>
                  <a:schemeClr val="dk1"/>
                </a:solidFill>
                <a:latin typeface="Calibri"/>
                <a:ea typeface="Calibri"/>
                <a:cs typeface="Calibri"/>
                <a:sym typeface="Calibri"/>
              </a:rPr>
              <a:t>Αυτό αποδεικνύει ότι η «κατοχή γνώσης» είναι αμφίδρομη, δημιουργώντας αμοιβαίο σεβασμό.</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10"/>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ctr">
              <a:lnSpc>
                <a:spcPct val="100000"/>
              </a:lnSpc>
              <a:spcBef>
                <a:spcPts val="0"/>
              </a:spcBef>
              <a:spcAft>
                <a:spcPts val="0"/>
              </a:spcAft>
              <a:buClr>
                <a:srgbClr val="FFFFFF"/>
              </a:buClr>
              <a:buSzPts val="2800"/>
              <a:buFont typeface="Calibri"/>
              <a:buNone/>
            </a:pPr>
            <a:r>
              <a:rPr b="1" lang="en-US"/>
              <a:t>4. Πώς να σχεδιάσετε μια καθοδηγούμενη διαγενεακή εκδρομή</a:t>
            </a:r>
            <a:endParaRPr/>
          </a:p>
        </p:txBody>
      </p:sp>
      <p:pic>
        <p:nvPicPr>
          <p:cNvPr id="135" name="Google Shape;135;p10"/>
          <p:cNvPicPr preferRelativeResize="0"/>
          <p:nvPr/>
        </p:nvPicPr>
        <p:blipFill rotWithShape="1">
          <a:blip r:embed="rId3">
            <a:alphaModFix/>
          </a:blip>
          <a:srcRect b="0" l="0" r="0" t="0"/>
          <a:stretch/>
        </p:blipFill>
        <p:spPr>
          <a:xfrm>
            <a:off x="196463" y="6164852"/>
            <a:ext cx="1196975" cy="611505"/>
          </a:xfrm>
          <a:prstGeom prst="rect">
            <a:avLst/>
          </a:prstGeom>
          <a:noFill/>
          <a:ln>
            <a:noFill/>
          </a:ln>
        </p:spPr>
      </p:pic>
      <p:pic>
        <p:nvPicPr>
          <p:cNvPr id="136" name="Google Shape;136;p10"/>
          <p:cNvPicPr preferRelativeResize="0"/>
          <p:nvPr/>
        </p:nvPicPr>
        <p:blipFill rotWithShape="1">
          <a:blip r:embed="rId4">
            <a:alphaModFix/>
          </a:blip>
          <a:srcRect b="0" l="0" r="0" t="0"/>
          <a:stretch/>
        </p:blipFill>
        <p:spPr>
          <a:xfrm>
            <a:off x="11145605" y="6134303"/>
            <a:ext cx="710395" cy="642054"/>
          </a:xfrm>
          <a:prstGeom prst="rect">
            <a:avLst/>
          </a:prstGeom>
          <a:noFill/>
          <a:ln>
            <a:noFill/>
          </a:ln>
        </p:spPr>
      </p:pic>
      <p:sp>
        <p:nvSpPr>
          <p:cNvPr id="137" name="Google Shape;137;p10"/>
          <p:cNvSpPr txBox="1"/>
          <p:nvPr/>
        </p:nvSpPr>
        <p:spPr>
          <a:xfrm>
            <a:off x="301364" y="1275864"/>
            <a:ext cx="11520000" cy="562438"/>
          </a:xfrm>
          <a:prstGeom prst="rect">
            <a:avLst/>
          </a:prstGeom>
          <a:noFill/>
          <a:ln>
            <a:noFill/>
          </a:ln>
        </p:spPr>
        <p:txBody>
          <a:bodyPr anchorCtr="0" anchor="t" bIns="45700" lIns="91425" spcFirstLastPara="1" rIns="91425" wrap="square" tIns="45700">
            <a:noAutofit/>
          </a:bodyPr>
          <a:lstStyle/>
          <a:p>
            <a:pPr indent="0" lvl="0" marL="0" marR="0" rtl="0" algn="just">
              <a:lnSpc>
                <a:spcPct val="90000"/>
              </a:lnSpc>
              <a:spcBef>
                <a:spcPts val="0"/>
              </a:spcBef>
              <a:spcAft>
                <a:spcPts val="0"/>
              </a:spcAft>
              <a:buClr>
                <a:schemeClr val="accent4"/>
              </a:buClr>
              <a:buSzPts val="2000"/>
              <a:buFont typeface="Arial"/>
              <a:buNone/>
            </a:pPr>
            <a:r>
              <a:rPr b="1" i="1" lang="en-US" sz="2000" u="none" cap="none" strike="noStrike">
                <a:solidFill>
                  <a:schemeClr val="accent4"/>
                </a:solidFill>
                <a:latin typeface="Calibri"/>
                <a:ea typeface="Calibri"/>
                <a:cs typeface="Calibri"/>
                <a:sym typeface="Calibri"/>
              </a:rPr>
              <a:t>4.1.1. Παιχνίδια ρόλων και διαδραστικές προσομοιώσεις</a:t>
            </a:r>
            <a:endParaRPr b="1" i="1" sz="2000" u="none" cap="none" strike="noStrike">
              <a:solidFill>
                <a:schemeClr val="accent4"/>
              </a:solidFill>
              <a:latin typeface="Calibri"/>
              <a:ea typeface="Calibri"/>
              <a:cs typeface="Calibri"/>
              <a:sym typeface="Calibri"/>
            </a:endParaRPr>
          </a:p>
          <a:p>
            <a:pPr indent="0" lvl="0" marL="0" marR="0" rtl="0" algn="just">
              <a:lnSpc>
                <a:spcPct val="90000"/>
              </a:lnSpc>
              <a:spcBef>
                <a:spcPts val="1000"/>
              </a:spcBef>
              <a:spcAft>
                <a:spcPts val="0"/>
              </a:spcAft>
              <a:buClr>
                <a:schemeClr val="lt2"/>
              </a:buClr>
              <a:buSzPts val="2000"/>
              <a:buFont typeface="Arial"/>
              <a:buNone/>
            </a:pPr>
            <a:r>
              <a:t/>
            </a:r>
            <a:endParaRPr b="1" i="0" sz="2000" u="none" cap="none" strike="noStrike">
              <a:solidFill>
                <a:schemeClr val="accent4"/>
              </a:solidFill>
              <a:latin typeface="Calibri"/>
              <a:ea typeface="Calibri"/>
              <a:cs typeface="Calibri"/>
              <a:sym typeface="Calibri"/>
            </a:endParaRPr>
          </a:p>
          <a:p>
            <a:pPr indent="0" lvl="0" marL="0" marR="0" rtl="0" algn="just">
              <a:lnSpc>
                <a:spcPct val="90000"/>
              </a:lnSpc>
              <a:spcBef>
                <a:spcPts val="1000"/>
              </a:spcBef>
              <a:spcAft>
                <a:spcPts val="0"/>
              </a:spcAft>
              <a:buClr>
                <a:schemeClr val="lt2"/>
              </a:buClr>
              <a:buSzPts val="2200"/>
              <a:buFont typeface="Arial"/>
              <a:buNone/>
            </a:pPr>
            <a:r>
              <a:t/>
            </a:r>
            <a:endParaRPr b="1" i="0" sz="2200" u="none" cap="none" strike="noStrike">
              <a:solidFill>
                <a:schemeClr val="accent4"/>
              </a:solidFill>
              <a:latin typeface="Calibri"/>
              <a:ea typeface="Calibri"/>
              <a:cs typeface="Calibri"/>
              <a:sym typeface="Calibri"/>
            </a:endParaRPr>
          </a:p>
        </p:txBody>
      </p:sp>
      <p:sp>
        <p:nvSpPr>
          <p:cNvPr id="138" name="Google Shape;138;p10"/>
          <p:cNvSpPr txBox="1"/>
          <p:nvPr/>
        </p:nvSpPr>
        <p:spPr>
          <a:xfrm>
            <a:off x="336000" y="1831867"/>
            <a:ext cx="7027326" cy="430887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000"/>
              <a:buFont typeface="Arial"/>
              <a:buNone/>
            </a:pPr>
            <a:r>
              <a:rPr b="1" i="0" lang="en-US" sz="2000" u="none" cap="none" strike="noStrike">
                <a:solidFill>
                  <a:schemeClr val="accent6"/>
                </a:solidFill>
                <a:latin typeface="Calibri"/>
                <a:ea typeface="Calibri"/>
                <a:cs typeface="Calibri"/>
                <a:sym typeface="Calibri"/>
              </a:rPr>
              <a:t>Β. Η άσκηση «Ρυθμός βάδισης» </a:t>
            </a:r>
            <a:r>
              <a:rPr b="1" i="0" lang="en-US" sz="2000" u="none" cap="none" strike="noStrike">
                <a:solidFill>
                  <a:schemeClr val="dk1"/>
                </a:solidFill>
                <a:latin typeface="Calibri"/>
                <a:ea typeface="Calibri"/>
                <a:cs typeface="Calibri"/>
                <a:sym typeface="Calibri"/>
              </a:rPr>
              <a:t>– </a:t>
            </a:r>
            <a:r>
              <a:rPr b="0" i="0" lang="en-US" sz="2000" u="none" cap="none" strike="noStrike">
                <a:solidFill>
                  <a:schemeClr val="dk1"/>
                </a:solidFill>
                <a:latin typeface="Calibri"/>
                <a:ea typeface="Calibri"/>
                <a:cs typeface="Calibri"/>
                <a:sym typeface="Calibri"/>
              </a:rPr>
              <a:t>Ένα σωματικό παιχνίδι ρόλων που αφορά την κινητικότητα και την υπομονή.</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800"/>
              <a:buFont typeface="Arial"/>
              <a:buNone/>
            </a:pPr>
            <a:r>
              <a:rPr b="1" i="0" lang="en-US" sz="1800" u="none" cap="none" strike="noStrike">
                <a:solidFill>
                  <a:schemeClr val="accent6"/>
                </a:solidFill>
                <a:latin typeface="Calibri"/>
                <a:ea typeface="Calibri"/>
                <a:cs typeface="Calibri"/>
                <a:sym typeface="Calibri"/>
              </a:rPr>
              <a:t>Δραστηριότητα:</a:t>
            </a:r>
            <a:r>
              <a:rPr b="0" i="0" lang="en-US" sz="2000" u="none" cap="none" strike="noStrike">
                <a:solidFill>
                  <a:schemeClr val="dk1"/>
                </a:solidFill>
                <a:latin typeface="Calibri"/>
                <a:ea typeface="Calibri"/>
                <a:cs typeface="Calibri"/>
                <a:sym typeface="Calibri"/>
              </a:rPr>
              <a:t> Ζητήστε από τους συμμετέχοντες να περπατήσουν κατά ζεύγη κατά μήκος του χώρου. Σε έναν από τους δύο ζητείται να περπατήσει με «βιαστικό» ρυθμό, ενώ στον άλλο ζητείται να περπατήσει με ρυθμό «χαλαρής παρατήρησης».</a:t>
            </a:r>
            <a:endParaRPr b="0" i="0" sz="20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800"/>
              <a:buFont typeface="Arial"/>
              <a:buNone/>
            </a:pPr>
            <a:r>
              <a:rPr b="1" i="0" lang="en-US" sz="1800" u="none" cap="none" strike="noStrike">
                <a:solidFill>
                  <a:schemeClr val="accent6"/>
                </a:solidFill>
                <a:latin typeface="Calibri"/>
                <a:ea typeface="Calibri"/>
                <a:cs typeface="Calibri"/>
                <a:sym typeface="Calibri"/>
              </a:rPr>
              <a:t>Ο στόχος: </a:t>
            </a:r>
            <a:r>
              <a:rPr b="0" i="0" lang="en-US" sz="2000" u="none" cap="none" strike="noStrike">
                <a:solidFill>
                  <a:schemeClr val="dk1"/>
                </a:solidFill>
                <a:latin typeface="Calibri"/>
                <a:ea typeface="Calibri"/>
                <a:cs typeface="Calibri"/>
                <a:sym typeface="Calibri"/>
              </a:rPr>
              <a:t>Στα μισά της διαδρομής, πρέπει να βρουν έναν συγχρονισμένο μέσο όρο.</a:t>
            </a:r>
            <a:endParaRPr b="0" i="0" sz="20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2000"/>
              <a:buFont typeface="Arial"/>
              <a:buNone/>
            </a:pPr>
            <a:r>
              <a:rPr b="1" i="0" lang="en-US" sz="2000" u="none" cap="none" strike="noStrike">
                <a:solidFill>
                  <a:schemeClr val="accent6"/>
                </a:solidFill>
                <a:latin typeface="Calibri"/>
                <a:ea typeface="Calibri"/>
                <a:cs typeface="Calibri"/>
                <a:sym typeface="Calibri"/>
              </a:rPr>
              <a:t>Θέμα συζήτησης: </a:t>
            </a:r>
            <a:r>
              <a:rPr b="0" i="0" lang="en-US" sz="2000" u="none" cap="none" strike="noStrike">
                <a:solidFill>
                  <a:schemeClr val="dk1"/>
                </a:solidFill>
                <a:latin typeface="Calibri"/>
                <a:ea typeface="Calibri"/>
                <a:cs typeface="Calibri"/>
                <a:sym typeface="Calibri"/>
              </a:rPr>
              <a:t>Συζητήστε τη σημασία των μη λεκτικών ενδείξεων: πώς σηματοδοτούμε ότι χρειαζόμαστε ένα διάλειμμα ή ότι είμαστε έτοιμοι να προχωρήσουμε;</a:t>
            </a:r>
            <a:endParaRPr b="0" i="0" sz="2000" u="none" cap="none" strike="noStrike">
              <a:solidFill>
                <a:schemeClr val="dk1"/>
              </a:solidFill>
              <a:latin typeface="Calibri"/>
              <a:ea typeface="Calibri"/>
              <a:cs typeface="Calibri"/>
              <a:sym typeface="Calibri"/>
            </a:endParaRPr>
          </a:p>
        </p:txBody>
      </p:sp>
      <p:pic>
        <p:nvPicPr>
          <p:cNvPr id="139" name="Google Shape;139;p10"/>
          <p:cNvPicPr preferRelativeResize="0"/>
          <p:nvPr/>
        </p:nvPicPr>
        <p:blipFill rotWithShape="1">
          <a:blip r:embed="rId5">
            <a:alphaModFix/>
          </a:blip>
          <a:srcRect b="0" l="0" r="0" t="0"/>
          <a:stretch/>
        </p:blipFill>
        <p:spPr>
          <a:xfrm>
            <a:off x="7535821" y="1985966"/>
            <a:ext cx="3797546" cy="347572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11"/>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ctr">
              <a:lnSpc>
                <a:spcPct val="100000"/>
              </a:lnSpc>
              <a:spcBef>
                <a:spcPts val="0"/>
              </a:spcBef>
              <a:spcAft>
                <a:spcPts val="0"/>
              </a:spcAft>
              <a:buClr>
                <a:srgbClr val="FFFFFF"/>
              </a:buClr>
              <a:buSzPts val="2800"/>
              <a:buFont typeface="Calibri"/>
              <a:buNone/>
            </a:pPr>
            <a:r>
              <a:rPr b="1" lang="en-US"/>
              <a:t>4. Πώς να οργανώσετε μια καθοδηγούμενη διαγενεακή εκδρομή</a:t>
            </a:r>
            <a:endParaRPr/>
          </a:p>
        </p:txBody>
      </p:sp>
      <p:sp>
        <p:nvSpPr>
          <p:cNvPr id="146" name="Google Shape;146;p11"/>
          <p:cNvSpPr txBox="1"/>
          <p:nvPr>
            <p:ph idx="1" type="body"/>
          </p:nvPr>
        </p:nvSpPr>
        <p:spPr>
          <a:xfrm>
            <a:off x="336000" y="2088996"/>
            <a:ext cx="3454992" cy="4075856"/>
          </a:xfrm>
          <a:prstGeom prst="rect">
            <a:avLst/>
          </a:prstGeom>
          <a:solidFill>
            <a:srgbClr val="D8D4ED"/>
          </a:solidFill>
          <a:ln cap="flat" cmpd="sng" w="9525">
            <a:solidFill>
              <a:schemeClr val="accent6"/>
            </a:solidFill>
            <a:prstDash val="solid"/>
            <a:miter lim="80"/>
            <a:headEnd len="sm" w="sm" type="none"/>
            <a:tailEnd len="sm" w="sm" type="none"/>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000"/>
              <a:buNone/>
            </a:pPr>
            <a:r>
              <a:rPr b="1" lang="en-US" sz="2000">
                <a:solidFill>
                  <a:schemeClr val="accent6"/>
                </a:solidFill>
                <a:latin typeface="Calibri"/>
                <a:ea typeface="Calibri"/>
                <a:cs typeface="Calibri"/>
                <a:sym typeface="Calibri"/>
              </a:rPr>
              <a:t>         Α. Αντικείμενο ενδιαφέροντος</a:t>
            </a:r>
            <a:endParaRPr sz="2000">
              <a:solidFill>
                <a:schemeClr val="accent6"/>
              </a:solidFill>
            </a:endParaRPr>
          </a:p>
          <a:p>
            <a:pPr indent="0" lvl="0" marL="0" rtl="0" algn="just">
              <a:lnSpc>
                <a:spcPct val="90000"/>
              </a:lnSpc>
              <a:spcBef>
                <a:spcPts val="1000"/>
              </a:spcBef>
              <a:spcAft>
                <a:spcPts val="0"/>
              </a:spcAft>
              <a:buClr>
                <a:schemeClr val="dk1"/>
              </a:buClr>
              <a:buSzPts val="1800"/>
              <a:buNone/>
            </a:pPr>
            <a:r>
              <a:rPr lang="en-US" sz="1800">
                <a:solidFill>
                  <a:schemeClr val="dk1"/>
                </a:solidFill>
                <a:latin typeface="Calibri"/>
                <a:ea typeface="Calibri"/>
                <a:cs typeface="Calibri"/>
                <a:sym typeface="Calibri"/>
              </a:rPr>
              <a:t>Ο καθένας φέρνει ένα μικρό αντικείμενο στο εργαστήριο.</a:t>
            </a:r>
            <a:endParaRPr sz="1800"/>
          </a:p>
          <a:p>
            <a:pPr indent="0" lvl="0" marL="0" rtl="0" algn="just">
              <a:lnSpc>
                <a:spcPct val="90000"/>
              </a:lnSpc>
              <a:spcBef>
                <a:spcPts val="1000"/>
              </a:spcBef>
              <a:spcAft>
                <a:spcPts val="0"/>
              </a:spcAft>
              <a:buClr>
                <a:schemeClr val="accent6"/>
              </a:buClr>
              <a:buSzPts val="1800"/>
              <a:buNone/>
            </a:pPr>
            <a:r>
              <a:rPr b="1" lang="en-US" sz="1800">
                <a:solidFill>
                  <a:schemeClr val="accent6"/>
                </a:solidFill>
                <a:latin typeface="Calibri"/>
                <a:ea typeface="Calibri"/>
                <a:cs typeface="Calibri"/>
                <a:sym typeface="Calibri"/>
              </a:rPr>
              <a:t>Δραστηριότητα: </a:t>
            </a:r>
            <a:r>
              <a:rPr lang="en-US" sz="1800">
                <a:solidFill>
                  <a:schemeClr val="dk1"/>
                </a:solidFill>
                <a:latin typeface="Calibri"/>
                <a:ea typeface="Calibri"/>
                <a:cs typeface="Calibri"/>
                <a:sym typeface="Calibri"/>
              </a:rPr>
              <a:t>Σε ζευγάρια, οι συμμετέχοντες έχουν 3 λεπτά για να διηγηθούν τη «βιογραφία» αυτού του αντικειμένου.</a:t>
            </a:r>
            <a:endParaRPr sz="1800"/>
          </a:p>
          <a:p>
            <a:pPr indent="0" lvl="0" marL="0" rtl="0" algn="just">
              <a:lnSpc>
                <a:spcPct val="90000"/>
              </a:lnSpc>
              <a:spcBef>
                <a:spcPts val="1000"/>
              </a:spcBef>
              <a:spcAft>
                <a:spcPts val="0"/>
              </a:spcAft>
              <a:buClr>
                <a:schemeClr val="accent6"/>
              </a:buClr>
              <a:buSzPts val="1800"/>
              <a:buNone/>
            </a:pPr>
            <a:r>
              <a:rPr b="1" lang="en-US" sz="1800">
                <a:solidFill>
                  <a:schemeClr val="accent6"/>
                </a:solidFill>
                <a:latin typeface="Calibri"/>
                <a:ea typeface="Calibri"/>
                <a:cs typeface="Calibri"/>
                <a:sym typeface="Calibri"/>
              </a:rPr>
              <a:t>Γιατί λειτουργεί: </a:t>
            </a:r>
            <a:r>
              <a:rPr lang="en-US" sz="1800">
                <a:solidFill>
                  <a:schemeClr val="dk1"/>
                </a:solidFill>
                <a:latin typeface="Calibri"/>
                <a:ea typeface="Calibri"/>
                <a:cs typeface="Calibri"/>
                <a:sym typeface="Calibri"/>
              </a:rPr>
              <a:t>Αποτελεί «προθέρμανση» για την αφήγηση ιστοριών που θα πραγματοποιηθεί κατά τη διάρκεια της πραγματικής εκδρομής.</a:t>
            </a:r>
            <a:endParaRPr sz="1800"/>
          </a:p>
          <a:p>
            <a:pPr indent="0" lvl="0" marL="0" rtl="0" algn="l">
              <a:lnSpc>
                <a:spcPct val="90000"/>
              </a:lnSpc>
              <a:spcBef>
                <a:spcPts val="1000"/>
              </a:spcBef>
              <a:spcAft>
                <a:spcPts val="0"/>
              </a:spcAft>
              <a:buClr>
                <a:schemeClr val="accent6"/>
              </a:buClr>
              <a:buSzPts val="2000"/>
              <a:buNone/>
            </a:pPr>
            <a:br>
              <a:rPr b="1" lang="en-US" sz="2000">
                <a:solidFill>
                  <a:schemeClr val="accent6"/>
                </a:solidFill>
                <a:latin typeface="Calibri"/>
                <a:ea typeface="Calibri"/>
                <a:cs typeface="Calibri"/>
                <a:sym typeface="Calibri"/>
              </a:rPr>
            </a:br>
            <a:endParaRPr b="1" sz="2000">
              <a:solidFill>
                <a:schemeClr val="accent6"/>
              </a:solidFill>
            </a:endParaRPr>
          </a:p>
          <a:p>
            <a:pPr indent="0" lvl="0" marL="0" rtl="0" algn="l">
              <a:lnSpc>
                <a:spcPct val="90000"/>
              </a:lnSpc>
              <a:spcBef>
                <a:spcPts val="1000"/>
              </a:spcBef>
              <a:spcAft>
                <a:spcPts val="0"/>
              </a:spcAft>
              <a:buClr>
                <a:srgbClr val="3A3A38"/>
              </a:buClr>
              <a:buSzPts val="1600"/>
              <a:buNone/>
            </a:pPr>
            <a:r>
              <a:t/>
            </a:r>
            <a:endParaRPr/>
          </a:p>
        </p:txBody>
      </p:sp>
      <p:sp>
        <p:nvSpPr>
          <p:cNvPr id="147" name="Google Shape;147;p11"/>
          <p:cNvSpPr txBox="1"/>
          <p:nvPr>
            <p:ph idx="2" type="body"/>
          </p:nvPr>
        </p:nvSpPr>
        <p:spPr>
          <a:xfrm>
            <a:off x="3970987" y="2180325"/>
            <a:ext cx="3604977" cy="3690099"/>
          </a:xfrm>
          <a:prstGeom prst="rect">
            <a:avLst/>
          </a:prstGeom>
          <a:solidFill>
            <a:srgbClr val="DDEFBF"/>
          </a:solidFill>
          <a:ln cap="flat" cmpd="sng" w="9525">
            <a:solidFill>
              <a:schemeClr val="accent4"/>
            </a:solidFill>
            <a:prstDash val="solid"/>
            <a:miter lim="80"/>
            <a:headEnd len="sm" w="sm" type="none"/>
            <a:tailEnd len="sm" w="sm" type="none"/>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accent6"/>
              </a:buClr>
              <a:buSzPts val="2000"/>
              <a:buNone/>
            </a:pPr>
            <a:r>
              <a:rPr b="1" lang="en-US" sz="2000">
                <a:solidFill>
                  <a:schemeClr val="accent6"/>
                </a:solidFill>
                <a:latin typeface="Calibri"/>
                <a:ea typeface="Calibri"/>
                <a:cs typeface="Calibri"/>
                <a:sym typeface="Calibri"/>
              </a:rPr>
              <a:t>       Β. Ο «Χάρτης Προσδοκιών»</a:t>
            </a:r>
            <a:endParaRPr sz="2000">
              <a:solidFill>
                <a:schemeClr val="accent6"/>
              </a:solidFill>
            </a:endParaRPr>
          </a:p>
          <a:p>
            <a:pPr indent="0" lvl="0" marL="0" rtl="0" algn="just">
              <a:lnSpc>
                <a:spcPct val="90000"/>
              </a:lnSpc>
              <a:spcBef>
                <a:spcPts val="1000"/>
              </a:spcBef>
              <a:spcAft>
                <a:spcPts val="0"/>
              </a:spcAft>
              <a:buClr>
                <a:schemeClr val="dk1"/>
              </a:buClr>
              <a:buSzPts val="1800"/>
              <a:buNone/>
            </a:pPr>
            <a:r>
              <a:rPr lang="en-US" sz="1800">
                <a:solidFill>
                  <a:schemeClr val="dk1"/>
                </a:solidFill>
                <a:latin typeface="Calibri"/>
                <a:ea typeface="Calibri"/>
                <a:cs typeface="Calibri"/>
                <a:sym typeface="Calibri"/>
              </a:rPr>
              <a:t>Χρησιμοποιήστε έναν μεγάλο πίνακα αφισών ή έναν ψηφιακό πίνακα.</a:t>
            </a:r>
            <a:endParaRPr sz="1800"/>
          </a:p>
          <a:p>
            <a:pPr indent="0" lvl="0" marL="0" rtl="0" algn="just">
              <a:lnSpc>
                <a:spcPct val="90000"/>
              </a:lnSpc>
              <a:spcBef>
                <a:spcPts val="1000"/>
              </a:spcBef>
              <a:spcAft>
                <a:spcPts val="0"/>
              </a:spcAft>
              <a:buClr>
                <a:schemeClr val="accent6"/>
              </a:buClr>
              <a:buSzPts val="1800"/>
              <a:buNone/>
            </a:pPr>
            <a:r>
              <a:rPr b="1" lang="en-US" sz="1800">
                <a:solidFill>
                  <a:schemeClr val="accent6"/>
                </a:solidFill>
                <a:latin typeface="Calibri"/>
                <a:ea typeface="Calibri"/>
                <a:cs typeface="Calibri"/>
                <a:sym typeface="Calibri"/>
              </a:rPr>
              <a:t>Δραστηριότητα: </a:t>
            </a:r>
            <a:r>
              <a:rPr lang="en-US" sz="1800">
                <a:solidFill>
                  <a:schemeClr val="dk1"/>
                </a:solidFill>
                <a:latin typeface="Calibri"/>
                <a:ea typeface="Calibri"/>
                <a:cs typeface="Calibri"/>
                <a:sym typeface="Calibri"/>
              </a:rPr>
              <a:t>Ο καθένας γράφει σε αυτοκόλλητα σημειώματα ένα πράγμα για το οποίο είναι ενθουσιασμένος και ένα πράγμα για το οποίο νιώθει άγχος.</a:t>
            </a:r>
            <a:endParaRPr sz="1800"/>
          </a:p>
          <a:p>
            <a:pPr indent="0" lvl="0" marL="0" rtl="0" algn="just">
              <a:lnSpc>
                <a:spcPct val="90000"/>
              </a:lnSpc>
              <a:spcBef>
                <a:spcPts val="1000"/>
              </a:spcBef>
              <a:spcAft>
                <a:spcPts val="0"/>
              </a:spcAft>
              <a:buClr>
                <a:schemeClr val="accent6"/>
              </a:buClr>
              <a:buSzPts val="1800"/>
              <a:buNone/>
            </a:pPr>
            <a:r>
              <a:rPr b="1" lang="en-US" sz="1800">
                <a:solidFill>
                  <a:schemeClr val="accent6"/>
                </a:solidFill>
                <a:latin typeface="Calibri"/>
                <a:ea typeface="Calibri"/>
                <a:cs typeface="Calibri"/>
                <a:sym typeface="Calibri"/>
              </a:rPr>
              <a:t>Γιατί λειτουργεί: </a:t>
            </a:r>
            <a:r>
              <a:rPr lang="en-US" sz="1800">
                <a:solidFill>
                  <a:schemeClr val="dk1"/>
                </a:solidFill>
                <a:latin typeface="Calibri"/>
                <a:ea typeface="Calibri"/>
                <a:cs typeface="Calibri"/>
                <a:sym typeface="Calibri"/>
              </a:rPr>
              <a:t>Κανονικοποιεί το γεγονός ότι και οι δύο γενιές μπορεί να αισθάνονται λίγο αμήχανα, κάτι που μειώνει αμέσως την ένταση.</a:t>
            </a:r>
            <a:endParaRPr sz="1800"/>
          </a:p>
          <a:p>
            <a:pPr indent="0" lvl="0" marL="0" rtl="0" algn="l">
              <a:lnSpc>
                <a:spcPct val="90000"/>
              </a:lnSpc>
              <a:spcBef>
                <a:spcPts val="1000"/>
              </a:spcBef>
              <a:spcAft>
                <a:spcPts val="0"/>
              </a:spcAft>
              <a:buClr>
                <a:srgbClr val="3A3A38"/>
              </a:buClr>
              <a:buSzPts val="2000"/>
              <a:buNone/>
            </a:pPr>
            <a:r>
              <a:t/>
            </a:r>
            <a:endParaRPr b="1" sz="2000">
              <a:solidFill>
                <a:schemeClr val="accent6"/>
              </a:solidFill>
            </a:endParaRPr>
          </a:p>
        </p:txBody>
      </p:sp>
      <p:pic>
        <p:nvPicPr>
          <p:cNvPr id="148" name="Google Shape;148;p11"/>
          <p:cNvPicPr preferRelativeResize="0"/>
          <p:nvPr/>
        </p:nvPicPr>
        <p:blipFill rotWithShape="1">
          <a:blip r:embed="rId3">
            <a:alphaModFix/>
          </a:blip>
          <a:srcRect b="0" l="0" r="0" t="0"/>
          <a:stretch/>
        </p:blipFill>
        <p:spPr>
          <a:xfrm>
            <a:off x="196463" y="6164852"/>
            <a:ext cx="1196975" cy="611505"/>
          </a:xfrm>
          <a:prstGeom prst="rect">
            <a:avLst/>
          </a:prstGeom>
          <a:noFill/>
          <a:ln>
            <a:noFill/>
          </a:ln>
        </p:spPr>
      </p:pic>
      <p:pic>
        <p:nvPicPr>
          <p:cNvPr id="149" name="Google Shape;149;p11"/>
          <p:cNvPicPr preferRelativeResize="0"/>
          <p:nvPr/>
        </p:nvPicPr>
        <p:blipFill rotWithShape="1">
          <a:blip r:embed="rId4">
            <a:alphaModFix/>
          </a:blip>
          <a:srcRect b="0" l="0" r="0" t="0"/>
          <a:stretch/>
        </p:blipFill>
        <p:spPr>
          <a:xfrm>
            <a:off x="11145605" y="6134303"/>
            <a:ext cx="710395" cy="642054"/>
          </a:xfrm>
          <a:prstGeom prst="rect">
            <a:avLst/>
          </a:prstGeom>
          <a:noFill/>
          <a:ln>
            <a:noFill/>
          </a:ln>
        </p:spPr>
      </p:pic>
      <p:sp>
        <p:nvSpPr>
          <p:cNvPr id="150" name="Google Shape;150;p11"/>
          <p:cNvSpPr/>
          <p:nvPr/>
        </p:nvSpPr>
        <p:spPr>
          <a:xfrm>
            <a:off x="336000" y="1130722"/>
            <a:ext cx="11856000" cy="95410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1" lang="en-US" sz="2000" u="none" cap="none" strike="noStrike">
                <a:solidFill>
                  <a:schemeClr val="accent4"/>
                </a:solidFill>
                <a:latin typeface="Calibri"/>
                <a:ea typeface="Calibri"/>
                <a:cs typeface="Calibri"/>
                <a:sym typeface="Calibri"/>
              </a:rPr>
              <a:t>4.1.2: Δημιουργικές δραστηριότητες για να σπάσει ο πάγος και εργαλεία σύνδεσης</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Calibri"/>
                <a:ea typeface="Calibri"/>
                <a:cs typeface="Calibri"/>
                <a:sym typeface="Calibri"/>
              </a:rPr>
              <a:t>Το επόμενο βήμα είναι να δημιουργηθεί ένας δεσμός μεταξύ του Αφηγητή και του Ακροατή. Ακολουθούν μερικά παραδείγματα δραστηριοτήτων: </a:t>
            </a:r>
            <a:endParaRPr b="1" i="0" sz="1800" u="none" cap="none" strike="noStrike">
              <a:solidFill>
                <a:schemeClr val="dk1"/>
              </a:solidFill>
              <a:latin typeface="Calibri"/>
              <a:ea typeface="Calibri"/>
              <a:cs typeface="Calibri"/>
              <a:sym typeface="Calibri"/>
            </a:endParaRPr>
          </a:p>
        </p:txBody>
      </p:sp>
      <p:pic>
        <p:nvPicPr>
          <p:cNvPr id="151" name="Google Shape;151;p11"/>
          <p:cNvPicPr preferRelativeResize="0"/>
          <p:nvPr/>
        </p:nvPicPr>
        <p:blipFill rotWithShape="1">
          <a:blip r:embed="rId5">
            <a:alphaModFix/>
          </a:blip>
          <a:srcRect b="0" l="0" r="0" t="0"/>
          <a:stretch/>
        </p:blipFill>
        <p:spPr>
          <a:xfrm>
            <a:off x="336000" y="2095942"/>
            <a:ext cx="372127" cy="411595"/>
          </a:xfrm>
          <a:prstGeom prst="rect">
            <a:avLst/>
          </a:prstGeom>
          <a:noFill/>
          <a:ln>
            <a:noFill/>
          </a:ln>
        </p:spPr>
      </p:pic>
      <p:pic>
        <p:nvPicPr>
          <p:cNvPr id="152" name="Google Shape;152;p11"/>
          <p:cNvPicPr preferRelativeResize="0"/>
          <p:nvPr/>
        </p:nvPicPr>
        <p:blipFill rotWithShape="1">
          <a:blip r:embed="rId6">
            <a:alphaModFix/>
          </a:blip>
          <a:srcRect b="0" l="0" r="0" t="0"/>
          <a:stretch/>
        </p:blipFill>
        <p:spPr>
          <a:xfrm>
            <a:off x="3822248" y="1989750"/>
            <a:ext cx="623976" cy="623976"/>
          </a:xfrm>
          <a:prstGeom prst="rect">
            <a:avLst/>
          </a:prstGeom>
          <a:noFill/>
          <a:ln>
            <a:noFill/>
          </a:ln>
        </p:spPr>
      </p:pic>
      <p:sp>
        <p:nvSpPr>
          <p:cNvPr id="153" name="Google Shape;153;p11"/>
          <p:cNvSpPr txBox="1"/>
          <p:nvPr/>
        </p:nvSpPr>
        <p:spPr>
          <a:xfrm>
            <a:off x="7755959" y="2101101"/>
            <a:ext cx="3976980" cy="4063751"/>
          </a:xfrm>
          <a:prstGeom prst="rect">
            <a:avLst/>
          </a:prstGeom>
          <a:solidFill>
            <a:srgbClr val="D8D4ED"/>
          </a:solidFill>
          <a:ln cap="flat" cmpd="sng" w="9525">
            <a:solidFill>
              <a:schemeClr val="accent6"/>
            </a:solidFill>
            <a:prstDash val="solid"/>
            <a:miter lim="80"/>
            <a:headEnd len="sm" w="sm" type="none"/>
            <a:tailEnd len="sm" w="sm" type="none"/>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accent6"/>
              </a:buClr>
              <a:buSzPts val="2000"/>
              <a:buFont typeface="Arial"/>
              <a:buNone/>
            </a:pPr>
            <a:r>
              <a:rPr b="1" i="0" lang="en-US" sz="2000" u="none" cap="none" strike="noStrike">
                <a:solidFill>
                  <a:schemeClr val="accent6"/>
                </a:solidFill>
                <a:latin typeface="Calibri"/>
                <a:ea typeface="Calibri"/>
                <a:cs typeface="Calibri"/>
                <a:sym typeface="Calibri"/>
              </a:rPr>
              <a:t>        </a:t>
            </a:r>
            <a:r>
              <a:rPr b="1" i="0" lang="en-US" sz="1800" u="none" cap="none" strike="noStrike">
                <a:solidFill>
                  <a:schemeClr val="accent6"/>
                </a:solidFill>
                <a:latin typeface="Calibri"/>
                <a:ea typeface="Calibri"/>
                <a:cs typeface="Calibri"/>
                <a:sym typeface="Calibri"/>
              </a:rPr>
              <a:t>Γ. Πίνακας «Γλωσσική ανταλλαγή»</a:t>
            </a:r>
            <a:endParaRPr b="0" i="0" sz="1800" u="none" cap="none" strike="noStrike">
              <a:solidFill>
                <a:schemeClr val="accent6"/>
              </a:solidFill>
              <a:latin typeface="Calibri"/>
              <a:ea typeface="Calibri"/>
              <a:cs typeface="Calibri"/>
              <a:sym typeface="Calibri"/>
            </a:endParaRPr>
          </a:p>
          <a:p>
            <a:pPr indent="0" lvl="0" marL="0" marR="0" rtl="0" algn="just">
              <a:lnSpc>
                <a:spcPct val="90000"/>
              </a:lnSpc>
              <a:spcBef>
                <a:spcPts val="1000"/>
              </a:spcBef>
              <a:spcAft>
                <a:spcPts val="0"/>
              </a:spcAft>
              <a:buClr>
                <a:srgbClr val="3A3A38"/>
              </a:buClr>
              <a:buSzPts val="1800"/>
              <a:buFont typeface="Arial"/>
              <a:buNone/>
            </a:pPr>
            <a:r>
              <a:rPr b="0" i="0" lang="en-US" sz="1800" u="none" cap="none" strike="noStrike">
                <a:solidFill>
                  <a:srgbClr val="3A3A38"/>
                </a:solidFill>
                <a:latin typeface="Calibri"/>
                <a:ea typeface="Calibri"/>
                <a:cs typeface="Calibri"/>
                <a:sym typeface="Calibri"/>
              </a:rPr>
              <a:t>Δημιουργήστε έναν απλό πίνακα με δύο στήλες σε έναν πίνακα παρουσιάσεων.</a:t>
            </a:r>
            <a:endParaRPr b="0" i="0" sz="1800" u="none" cap="none" strike="noStrike">
              <a:solidFill>
                <a:srgbClr val="3A3A38"/>
              </a:solidFill>
              <a:latin typeface="Calibri"/>
              <a:ea typeface="Calibri"/>
              <a:cs typeface="Calibri"/>
              <a:sym typeface="Calibri"/>
            </a:endParaRPr>
          </a:p>
          <a:p>
            <a:pPr indent="0" lvl="0" marL="0" marR="0" rtl="0" algn="just">
              <a:lnSpc>
                <a:spcPct val="90000"/>
              </a:lnSpc>
              <a:spcBef>
                <a:spcPts val="1000"/>
              </a:spcBef>
              <a:spcAft>
                <a:spcPts val="0"/>
              </a:spcAft>
              <a:buClr>
                <a:schemeClr val="accent6"/>
              </a:buClr>
              <a:buSzPts val="1800"/>
              <a:buFont typeface="Arial"/>
              <a:buNone/>
            </a:pPr>
            <a:r>
              <a:rPr b="1" i="0" lang="en-US" sz="1800" u="none" cap="none" strike="noStrike">
                <a:solidFill>
                  <a:schemeClr val="accent6"/>
                </a:solidFill>
                <a:latin typeface="Calibri"/>
                <a:ea typeface="Calibri"/>
                <a:cs typeface="Calibri"/>
                <a:sym typeface="Calibri"/>
              </a:rPr>
              <a:t>Δραστηριότητα: </a:t>
            </a:r>
            <a:r>
              <a:rPr b="0" i="0" lang="en-US" sz="1800" u="none" cap="none" strike="noStrike">
                <a:solidFill>
                  <a:srgbClr val="3A3A38"/>
                </a:solidFill>
                <a:latin typeface="Calibri"/>
                <a:ea typeface="Calibri"/>
                <a:cs typeface="Calibri"/>
                <a:sym typeface="Calibri"/>
              </a:rPr>
              <a:t>Οι ενήλικες μεγαλύτερης ηλικίας καταγράφουν «κλασική» αργκό ή όρους από την εποχή τους· οι νεότεροι συμμετέχοντες καταγράφουν σύγχρονη αργκό της «Γενιάς Ζ/Άλφα».</a:t>
            </a:r>
            <a:endParaRPr b="0" i="0" sz="1800" u="none" cap="none" strike="noStrike">
              <a:solidFill>
                <a:srgbClr val="3A3A38"/>
              </a:solidFill>
              <a:latin typeface="Calibri"/>
              <a:ea typeface="Calibri"/>
              <a:cs typeface="Calibri"/>
              <a:sym typeface="Calibri"/>
            </a:endParaRPr>
          </a:p>
          <a:p>
            <a:pPr indent="0" lvl="0" marL="0" marR="0" rtl="0" algn="just">
              <a:lnSpc>
                <a:spcPct val="90000"/>
              </a:lnSpc>
              <a:spcBef>
                <a:spcPts val="1000"/>
              </a:spcBef>
              <a:spcAft>
                <a:spcPts val="0"/>
              </a:spcAft>
              <a:buClr>
                <a:schemeClr val="accent6"/>
              </a:buClr>
              <a:buSzPts val="1800"/>
              <a:buFont typeface="Arial"/>
              <a:buNone/>
            </a:pPr>
            <a:r>
              <a:rPr b="1" i="0" lang="en-US" sz="1800" u="none" cap="none" strike="noStrike">
                <a:solidFill>
                  <a:schemeClr val="accent6"/>
                </a:solidFill>
                <a:latin typeface="Calibri"/>
                <a:ea typeface="Calibri"/>
                <a:cs typeface="Calibri"/>
                <a:sym typeface="Calibri"/>
              </a:rPr>
              <a:t>Γιατί λειτουργεί: </a:t>
            </a:r>
            <a:r>
              <a:rPr b="0" i="0" lang="en-US" sz="1800" u="none" cap="none" strike="noStrike">
                <a:solidFill>
                  <a:srgbClr val="3A3A38"/>
                </a:solidFill>
                <a:latin typeface="Calibri"/>
                <a:ea typeface="Calibri"/>
                <a:cs typeface="Calibri"/>
                <a:sym typeface="Calibri"/>
              </a:rPr>
              <a:t>Χρησιμοποιεί το χιούμορ για να γεφυρώσει το χάσμα μεταξύ των γενεών και δημιουργεί μια κοινή «μυστική γλώσσα» για την εκδρομή.</a:t>
            </a:r>
            <a:endParaRPr b="0" i="0" sz="1800" u="none" cap="none" strike="noStrike">
              <a:solidFill>
                <a:srgbClr val="3A3A38"/>
              </a:solidFill>
              <a:latin typeface="Calibri"/>
              <a:ea typeface="Calibri"/>
              <a:cs typeface="Calibri"/>
              <a:sym typeface="Calibri"/>
            </a:endParaRPr>
          </a:p>
          <a:p>
            <a:pPr indent="-215900" lvl="0" marL="342900" marR="0" rtl="0" algn="l">
              <a:lnSpc>
                <a:spcPct val="90000"/>
              </a:lnSpc>
              <a:spcBef>
                <a:spcPts val="1000"/>
              </a:spcBef>
              <a:spcAft>
                <a:spcPts val="0"/>
              </a:spcAft>
              <a:buClr>
                <a:srgbClr val="3A3A38"/>
              </a:buClr>
              <a:buSzPts val="2000"/>
              <a:buFont typeface="Arial"/>
              <a:buNone/>
            </a:pPr>
            <a:r>
              <a:t/>
            </a:r>
            <a:endParaRPr b="1" i="0" sz="2000" u="none" cap="none" strike="noStrike">
              <a:solidFill>
                <a:schemeClr val="accent6"/>
              </a:solidFill>
              <a:latin typeface="Calibri"/>
              <a:ea typeface="Calibri"/>
              <a:cs typeface="Calibri"/>
              <a:sym typeface="Calibri"/>
            </a:endParaRPr>
          </a:p>
        </p:txBody>
      </p:sp>
      <p:pic>
        <p:nvPicPr>
          <p:cNvPr id="154" name="Google Shape;154;p11"/>
          <p:cNvPicPr preferRelativeResize="0"/>
          <p:nvPr/>
        </p:nvPicPr>
        <p:blipFill rotWithShape="1">
          <a:blip r:embed="rId7">
            <a:alphaModFix/>
          </a:blip>
          <a:srcRect b="0" l="0" r="0" t="0"/>
          <a:stretch/>
        </p:blipFill>
        <p:spPr>
          <a:xfrm>
            <a:off x="7787215" y="2114785"/>
            <a:ext cx="442735" cy="37390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12"/>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ctr">
              <a:lnSpc>
                <a:spcPct val="100000"/>
              </a:lnSpc>
              <a:spcBef>
                <a:spcPts val="0"/>
              </a:spcBef>
              <a:spcAft>
                <a:spcPts val="0"/>
              </a:spcAft>
              <a:buClr>
                <a:srgbClr val="F9F9F9"/>
              </a:buClr>
              <a:buSzPts val="2800"/>
              <a:buFont typeface="Calibri"/>
              <a:buNone/>
            </a:pPr>
            <a:r>
              <a:rPr b="1" lang="en-US">
                <a:solidFill>
                  <a:srgbClr val="F9F9F9"/>
                </a:solidFill>
              </a:rPr>
              <a:t>4.2: Οργάνωση της εκδρομής (εκτιμώμενη διάρκεια: περίπου 2 ώρες) </a:t>
            </a:r>
            <a:endParaRPr b="1">
              <a:solidFill>
                <a:srgbClr val="F9F9F9"/>
              </a:solidFill>
            </a:endParaRPr>
          </a:p>
        </p:txBody>
      </p:sp>
      <p:pic>
        <p:nvPicPr>
          <p:cNvPr id="160" name="Google Shape;160;p12"/>
          <p:cNvPicPr preferRelativeResize="0"/>
          <p:nvPr/>
        </p:nvPicPr>
        <p:blipFill rotWithShape="1">
          <a:blip r:embed="rId3">
            <a:alphaModFix/>
          </a:blip>
          <a:srcRect b="0" l="0" r="0" t="0"/>
          <a:stretch/>
        </p:blipFill>
        <p:spPr>
          <a:xfrm>
            <a:off x="196463" y="6164852"/>
            <a:ext cx="1196975" cy="611505"/>
          </a:xfrm>
          <a:prstGeom prst="rect">
            <a:avLst/>
          </a:prstGeom>
          <a:noFill/>
          <a:ln>
            <a:noFill/>
          </a:ln>
        </p:spPr>
      </p:pic>
      <p:pic>
        <p:nvPicPr>
          <p:cNvPr id="161" name="Google Shape;161;p12"/>
          <p:cNvPicPr preferRelativeResize="0"/>
          <p:nvPr/>
        </p:nvPicPr>
        <p:blipFill rotWithShape="1">
          <a:blip r:embed="rId4">
            <a:alphaModFix/>
          </a:blip>
          <a:srcRect b="0" l="0" r="0" t="0"/>
          <a:stretch/>
        </p:blipFill>
        <p:spPr>
          <a:xfrm>
            <a:off x="11145605" y="6134303"/>
            <a:ext cx="710395" cy="642054"/>
          </a:xfrm>
          <a:prstGeom prst="rect">
            <a:avLst/>
          </a:prstGeom>
          <a:noFill/>
          <a:ln>
            <a:noFill/>
          </a:ln>
        </p:spPr>
      </p:pic>
      <p:sp>
        <p:nvSpPr>
          <p:cNvPr id="162" name="Google Shape;162;p12"/>
          <p:cNvSpPr txBox="1"/>
          <p:nvPr/>
        </p:nvSpPr>
        <p:spPr>
          <a:xfrm>
            <a:off x="301364" y="1275864"/>
            <a:ext cx="11520000" cy="1030918"/>
          </a:xfrm>
          <a:prstGeom prst="rect">
            <a:avLst/>
          </a:prstGeom>
          <a:noFill/>
          <a:ln>
            <a:noFill/>
          </a:ln>
        </p:spPr>
        <p:txBody>
          <a:bodyPr anchorCtr="0" anchor="t" bIns="45700" lIns="91425" spcFirstLastPara="1" rIns="91425" wrap="square" tIns="45700">
            <a:noAutofit/>
          </a:bodyPr>
          <a:lstStyle/>
          <a:p>
            <a:pPr indent="0" lvl="0" marL="0" marR="0" rtl="0" algn="just">
              <a:lnSpc>
                <a:spcPct val="90000"/>
              </a:lnSpc>
              <a:spcBef>
                <a:spcPts val="0"/>
              </a:spcBef>
              <a:spcAft>
                <a:spcPts val="0"/>
              </a:spcAft>
              <a:buClr>
                <a:schemeClr val="lt2"/>
              </a:buClr>
              <a:buSzPts val="2000"/>
              <a:buFont typeface="Arial"/>
              <a:buNone/>
            </a:pPr>
            <a:r>
              <a:t/>
            </a:r>
            <a:endParaRPr b="1" i="0" sz="2000" u="none" cap="none" strike="noStrike">
              <a:solidFill>
                <a:schemeClr val="accent4"/>
              </a:solidFill>
              <a:latin typeface="Calibri"/>
              <a:ea typeface="Calibri"/>
              <a:cs typeface="Calibri"/>
              <a:sym typeface="Calibri"/>
            </a:endParaRPr>
          </a:p>
          <a:p>
            <a:pPr indent="0" lvl="0" marL="0" marR="0" rtl="0" algn="just">
              <a:lnSpc>
                <a:spcPct val="90000"/>
              </a:lnSpc>
              <a:spcBef>
                <a:spcPts val="1000"/>
              </a:spcBef>
              <a:spcAft>
                <a:spcPts val="0"/>
              </a:spcAft>
              <a:buClr>
                <a:schemeClr val="lt2"/>
              </a:buClr>
              <a:buSzPts val="2200"/>
              <a:buFont typeface="Arial"/>
              <a:buNone/>
            </a:pPr>
            <a:r>
              <a:t/>
            </a:r>
            <a:endParaRPr b="1" i="0" sz="2200" u="none" cap="none" strike="noStrike">
              <a:solidFill>
                <a:schemeClr val="accent4"/>
              </a:solidFill>
              <a:latin typeface="Calibri"/>
              <a:ea typeface="Calibri"/>
              <a:cs typeface="Calibri"/>
              <a:sym typeface="Calibri"/>
            </a:endParaRPr>
          </a:p>
        </p:txBody>
      </p:sp>
      <p:pic>
        <p:nvPicPr>
          <p:cNvPr id="163" name="Google Shape;163;p12"/>
          <p:cNvPicPr preferRelativeResize="0"/>
          <p:nvPr/>
        </p:nvPicPr>
        <p:blipFill rotWithShape="1">
          <a:blip r:embed="rId5">
            <a:alphaModFix/>
          </a:blip>
          <a:srcRect b="0" l="0" r="0" t="0"/>
          <a:stretch/>
        </p:blipFill>
        <p:spPr>
          <a:xfrm>
            <a:off x="1579077" y="2593431"/>
            <a:ext cx="2553041" cy="2553041"/>
          </a:xfrm>
          <a:prstGeom prst="rect">
            <a:avLst/>
          </a:prstGeom>
          <a:noFill/>
          <a:ln>
            <a:noFill/>
          </a:ln>
        </p:spPr>
      </p:pic>
      <p:sp>
        <p:nvSpPr>
          <p:cNvPr id="164" name="Google Shape;164;p12"/>
          <p:cNvSpPr txBox="1"/>
          <p:nvPr/>
        </p:nvSpPr>
        <p:spPr>
          <a:xfrm>
            <a:off x="6061364" y="2284486"/>
            <a:ext cx="4291446" cy="255454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Μια σαφής αλλά ευέλικτη δομή βοηθά τους συμμετέχοντες να αισθάνονται άνετα και συμβάλλει στην ομαλή διεξαγωγή των δραστηριοτήτων.</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Αν και κάθε εκδρομή μπορεί να προσαρμοστεί στο εκάστοτε πλαίσιο, η τήρηση μιας απλής ακολουθίας βοηθά τους συντονιστές να καθοδηγήσουν την εμπειρία και να διατηρήσουν το ενδιαφέρον των συμμετεχόντων.</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13"/>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ctr">
              <a:lnSpc>
                <a:spcPct val="100000"/>
              </a:lnSpc>
              <a:spcBef>
                <a:spcPts val="0"/>
              </a:spcBef>
              <a:spcAft>
                <a:spcPts val="0"/>
              </a:spcAft>
              <a:buClr>
                <a:srgbClr val="F9F9F9"/>
              </a:buClr>
              <a:buSzPts val="2800"/>
              <a:buFont typeface="Calibri"/>
              <a:buNone/>
            </a:pPr>
            <a:r>
              <a:rPr b="1" lang="en-US">
                <a:solidFill>
                  <a:srgbClr val="F9F9F9"/>
                </a:solidFill>
              </a:rPr>
              <a:t>4.2: Οργάνωση της εκδρομής (εκτιμώμενη διάρκεια: περίπου 2 ώρες) </a:t>
            </a:r>
            <a:endParaRPr/>
          </a:p>
        </p:txBody>
      </p:sp>
      <p:pic>
        <p:nvPicPr>
          <p:cNvPr id="170" name="Google Shape;170;p13"/>
          <p:cNvPicPr preferRelativeResize="0"/>
          <p:nvPr/>
        </p:nvPicPr>
        <p:blipFill rotWithShape="1">
          <a:blip r:embed="rId3">
            <a:alphaModFix/>
          </a:blip>
          <a:srcRect b="0" l="0" r="0" t="0"/>
          <a:stretch/>
        </p:blipFill>
        <p:spPr>
          <a:xfrm>
            <a:off x="196463" y="6164852"/>
            <a:ext cx="1196975" cy="611505"/>
          </a:xfrm>
          <a:prstGeom prst="rect">
            <a:avLst/>
          </a:prstGeom>
          <a:noFill/>
          <a:ln>
            <a:noFill/>
          </a:ln>
        </p:spPr>
      </p:pic>
      <p:pic>
        <p:nvPicPr>
          <p:cNvPr id="171" name="Google Shape;171;p13"/>
          <p:cNvPicPr preferRelativeResize="0"/>
          <p:nvPr/>
        </p:nvPicPr>
        <p:blipFill rotWithShape="1">
          <a:blip r:embed="rId4">
            <a:alphaModFix/>
          </a:blip>
          <a:srcRect b="0" l="0" r="0" t="0"/>
          <a:stretch/>
        </p:blipFill>
        <p:spPr>
          <a:xfrm>
            <a:off x="11145605" y="6134303"/>
            <a:ext cx="710395" cy="642054"/>
          </a:xfrm>
          <a:prstGeom prst="rect">
            <a:avLst/>
          </a:prstGeom>
          <a:noFill/>
          <a:ln>
            <a:noFill/>
          </a:ln>
        </p:spPr>
      </p:pic>
      <p:sp>
        <p:nvSpPr>
          <p:cNvPr id="172" name="Google Shape;172;p13"/>
          <p:cNvSpPr txBox="1"/>
          <p:nvPr/>
        </p:nvSpPr>
        <p:spPr>
          <a:xfrm>
            <a:off x="301364" y="1275864"/>
            <a:ext cx="11520000" cy="1030918"/>
          </a:xfrm>
          <a:prstGeom prst="rect">
            <a:avLst/>
          </a:prstGeom>
          <a:noFill/>
          <a:ln>
            <a:noFill/>
          </a:ln>
        </p:spPr>
        <p:txBody>
          <a:bodyPr anchorCtr="0" anchor="t" bIns="45700" lIns="91425" spcFirstLastPara="1" rIns="91425" wrap="square" tIns="45700">
            <a:noAutofit/>
          </a:bodyPr>
          <a:lstStyle/>
          <a:p>
            <a:pPr indent="0" lvl="0" marL="0" marR="0" rtl="0" algn="just">
              <a:lnSpc>
                <a:spcPct val="90000"/>
              </a:lnSpc>
              <a:spcBef>
                <a:spcPts val="0"/>
              </a:spcBef>
              <a:spcAft>
                <a:spcPts val="0"/>
              </a:spcAft>
              <a:buClr>
                <a:schemeClr val="lt2"/>
              </a:buClr>
              <a:buSzPts val="2000"/>
              <a:buFont typeface="Arial"/>
              <a:buNone/>
            </a:pPr>
            <a:r>
              <a:t/>
            </a:r>
            <a:endParaRPr b="1" i="0" sz="2000" u="none" cap="none" strike="noStrike">
              <a:solidFill>
                <a:schemeClr val="accent4"/>
              </a:solidFill>
              <a:latin typeface="Calibri"/>
              <a:ea typeface="Calibri"/>
              <a:cs typeface="Calibri"/>
              <a:sym typeface="Calibri"/>
            </a:endParaRPr>
          </a:p>
          <a:p>
            <a:pPr indent="0" lvl="0" marL="0" marR="0" rtl="0" algn="just">
              <a:lnSpc>
                <a:spcPct val="90000"/>
              </a:lnSpc>
              <a:spcBef>
                <a:spcPts val="1000"/>
              </a:spcBef>
              <a:spcAft>
                <a:spcPts val="0"/>
              </a:spcAft>
              <a:buClr>
                <a:schemeClr val="lt2"/>
              </a:buClr>
              <a:buSzPts val="2200"/>
              <a:buFont typeface="Arial"/>
              <a:buNone/>
            </a:pPr>
            <a:r>
              <a:t/>
            </a:r>
            <a:endParaRPr b="1" i="0" sz="2200" u="none" cap="none" strike="noStrike">
              <a:solidFill>
                <a:schemeClr val="accent4"/>
              </a:solidFill>
              <a:latin typeface="Calibri"/>
              <a:ea typeface="Calibri"/>
              <a:cs typeface="Calibri"/>
              <a:sym typeface="Calibri"/>
            </a:endParaRPr>
          </a:p>
        </p:txBody>
      </p:sp>
      <p:pic>
        <p:nvPicPr>
          <p:cNvPr id="173" name="Google Shape;173;p13"/>
          <p:cNvPicPr preferRelativeResize="0"/>
          <p:nvPr/>
        </p:nvPicPr>
        <p:blipFill rotWithShape="1">
          <a:blip r:embed="rId5">
            <a:alphaModFix/>
          </a:blip>
          <a:srcRect b="0" l="0" r="0" t="0"/>
          <a:stretch/>
        </p:blipFill>
        <p:spPr>
          <a:xfrm>
            <a:off x="1305115" y="1624396"/>
            <a:ext cx="1381235" cy="1157251"/>
          </a:xfrm>
          <a:prstGeom prst="rect">
            <a:avLst/>
          </a:prstGeom>
          <a:noFill/>
          <a:ln>
            <a:noFill/>
          </a:ln>
        </p:spPr>
      </p:pic>
      <p:pic>
        <p:nvPicPr>
          <p:cNvPr id="174" name="Google Shape;174;p13"/>
          <p:cNvPicPr preferRelativeResize="0"/>
          <p:nvPr/>
        </p:nvPicPr>
        <p:blipFill rotWithShape="1">
          <a:blip r:embed="rId6">
            <a:alphaModFix/>
          </a:blip>
          <a:srcRect b="0" l="0" r="0" t="0"/>
          <a:stretch/>
        </p:blipFill>
        <p:spPr>
          <a:xfrm>
            <a:off x="1455028" y="4068041"/>
            <a:ext cx="1231322" cy="1231322"/>
          </a:xfrm>
          <a:prstGeom prst="rect">
            <a:avLst/>
          </a:prstGeom>
          <a:noFill/>
          <a:ln>
            <a:noFill/>
          </a:ln>
        </p:spPr>
      </p:pic>
      <p:sp>
        <p:nvSpPr>
          <p:cNvPr id="175" name="Google Shape;175;p13"/>
          <p:cNvSpPr txBox="1"/>
          <p:nvPr/>
        </p:nvSpPr>
        <p:spPr>
          <a:xfrm>
            <a:off x="3690101" y="1370027"/>
            <a:ext cx="7455504" cy="160043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1" lang="en-US" sz="2000" u="none" cap="none" strike="noStrike">
                <a:solidFill>
                  <a:schemeClr val="accent4"/>
                </a:solidFill>
                <a:latin typeface="Calibri"/>
                <a:ea typeface="Calibri"/>
                <a:cs typeface="Calibri"/>
                <a:sym typeface="Calibri"/>
              </a:rPr>
              <a:t>4.2.1: Καλωσόρισμα και δραστηριότητες για το σπάσιμο του πάγου (10–15 λεπτά)</a:t>
            </a:r>
            <a:endParaRPr b="1" i="1" sz="2000" u="none" cap="none" strike="noStrike">
              <a:solidFill>
                <a:schemeClr val="accent4"/>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Ξεκινήστε με μια σύντομη εισαγωγή και απλές δραστηριότητες που βοηθούν τους συμμετέχοντες να γνωριστούν μεταξύ τους. Αυτό μειώνει την αμηχανία και δημιουργεί μια χαλαρή ατμόσφαιρα.</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1" i="1" sz="1800" u="none" cap="none" strike="noStrike">
              <a:solidFill>
                <a:schemeClr val="dk1"/>
              </a:solidFill>
              <a:latin typeface="Calibri"/>
              <a:ea typeface="Calibri"/>
              <a:cs typeface="Calibri"/>
              <a:sym typeface="Calibri"/>
            </a:endParaRPr>
          </a:p>
        </p:txBody>
      </p:sp>
      <p:sp>
        <p:nvSpPr>
          <p:cNvPr id="176" name="Google Shape;176;p13"/>
          <p:cNvSpPr txBox="1"/>
          <p:nvPr/>
        </p:nvSpPr>
        <p:spPr>
          <a:xfrm>
            <a:off x="3690101" y="3167409"/>
            <a:ext cx="7455504" cy="224676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1" lang="en-US" sz="2000" u="none" cap="none" strike="noStrike">
                <a:solidFill>
                  <a:schemeClr val="accent4"/>
                </a:solidFill>
                <a:latin typeface="Calibri"/>
                <a:ea typeface="Calibri"/>
                <a:cs typeface="Calibri"/>
                <a:sym typeface="Calibri"/>
              </a:rPr>
              <a:t>4.2.2: Εξερεύνηση (20–30 λεπτά)</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Οι συμμετέχοντες εξερευνούν μαζί τον χώρο, παρατηρώντας το περιβάλλον τους και μοιράζονται τις πρώτες τους εντυπώσεις.</a:t>
            </a:r>
            <a:endParaRPr b="0" i="0" sz="20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Οι συντονιστές μπορούν να ενθαρρύνουν τη συζήτηση με απλές ερωτήσεις, όπως:</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 Τι θυμάστε από αυτό το μέρος;</a:t>
            </a:r>
            <a:br>
              <a:rPr b="0" i="0" lang="en-US" sz="2000" u="none" cap="none" strike="noStrike">
                <a:solidFill>
                  <a:schemeClr val="dk1"/>
                </a:solidFill>
                <a:latin typeface="Calibri"/>
                <a:ea typeface="Calibri"/>
                <a:cs typeface="Calibri"/>
                <a:sym typeface="Calibri"/>
              </a:rPr>
            </a:br>
            <a:r>
              <a:rPr b="0" i="0" lang="en-US" sz="2000" u="none" cap="none" strike="noStrike">
                <a:solidFill>
                  <a:schemeClr val="dk1"/>
                </a:solidFill>
                <a:latin typeface="Calibri"/>
                <a:ea typeface="Calibri"/>
                <a:cs typeface="Calibri"/>
                <a:sym typeface="Calibri"/>
              </a:rPr>
              <a:t>• Πώς έχει αλλάξει με την πάροδο του χρόνου;</a:t>
            </a:r>
            <a:br>
              <a:rPr b="0" i="0" lang="en-US" sz="2000" u="none" cap="none" strike="noStrike">
                <a:solidFill>
                  <a:schemeClr val="dk1"/>
                </a:solidFill>
                <a:latin typeface="Calibri"/>
                <a:ea typeface="Calibri"/>
                <a:cs typeface="Calibri"/>
                <a:sym typeface="Calibri"/>
              </a:rPr>
            </a:br>
            <a:r>
              <a:rPr b="0" i="0" lang="en-US" sz="2000" u="none" cap="none" strike="noStrike">
                <a:solidFill>
                  <a:schemeClr val="dk1"/>
                </a:solidFill>
                <a:latin typeface="Calibri"/>
                <a:ea typeface="Calibri"/>
                <a:cs typeface="Calibri"/>
                <a:sym typeface="Calibri"/>
              </a:rPr>
              <a:t>• Τι σημαίνει για εσάς σήμερα;</a:t>
            </a:r>
            <a:endParaRPr b="1" i="1" sz="20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14"/>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ctr">
              <a:lnSpc>
                <a:spcPct val="100000"/>
              </a:lnSpc>
              <a:spcBef>
                <a:spcPts val="0"/>
              </a:spcBef>
              <a:spcAft>
                <a:spcPts val="0"/>
              </a:spcAft>
              <a:buClr>
                <a:srgbClr val="F9F9F9"/>
              </a:buClr>
              <a:buSzPts val="2800"/>
              <a:buFont typeface="Calibri"/>
              <a:buNone/>
            </a:pPr>
            <a:r>
              <a:rPr b="1" lang="en-US">
                <a:solidFill>
                  <a:srgbClr val="F9F9F9"/>
                </a:solidFill>
              </a:rPr>
              <a:t>4.2: Οργάνωση της εκδρομής (εκτιμώμενη διάρκεια: περίπου 2 ώρες) </a:t>
            </a:r>
            <a:endParaRPr/>
          </a:p>
        </p:txBody>
      </p:sp>
      <p:pic>
        <p:nvPicPr>
          <p:cNvPr id="182" name="Google Shape;182;p14"/>
          <p:cNvPicPr preferRelativeResize="0"/>
          <p:nvPr/>
        </p:nvPicPr>
        <p:blipFill rotWithShape="1">
          <a:blip r:embed="rId3">
            <a:alphaModFix/>
          </a:blip>
          <a:srcRect b="0" l="0" r="0" t="0"/>
          <a:stretch/>
        </p:blipFill>
        <p:spPr>
          <a:xfrm>
            <a:off x="196463" y="6164852"/>
            <a:ext cx="1196975" cy="611505"/>
          </a:xfrm>
          <a:prstGeom prst="rect">
            <a:avLst/>
          </a:prstGeom>
          <a:noFill/>
          <a:ln>
            <a:noFill/>
          </a:ln>
        </p:spPr>
      </p:pic>
      <p:pic>
        <p:nvPicPr>
          <p:cNvPr id="183" name="Google Shape;183;p14"/>
          <p:cNvPicPr preferRelativeResize="0"/>
          <p:nvPr/>
        </p:nvPicPr>
        <p:blipFill rotWithShape="1">
          <a:blip r:embed="rId4">
            <a:alphaModFix/>
          </a:blip>
          <a:srcRect b="0" l="0" r="0" t="0"/>
          <a:stretch/>
        </p:blipFill>
        <p:spPr>
          <a:xfrm>
            <a:off x="11145605" y="6134303"/>
            <a:ext cx="710395" cy="642054"/>
          </a:xfrm>
          <a:prstGeom prst="rect">
            <a:avLst/>
          </a:prstGeom>
          <a:noFill/>
          <a:ln>
            <a:noFill/>
          </a:ln>
        </p:spPr>
      </p:pic>
      <p:sp>
        <p:nvSpPr>
          <p:cNvPr id="184" name="Google Shape;184;p14"/>
          <p:cNvSpPr txBox="1"/>
          <p:nvPr/>
        </p:nvSpPr>
        <p:spPr>
          <a:xfrm>
            <a:off x="301364" y="1275864"/>
            <a:ext cx="11520000" cy="1030918"/>
          </a:xfrm>
          <a:prstGeom prst="rect">
            <a:avLst/>
          </a:prstGeom>
          <a:noFill/>
          <a:ln>
            <a:noFill/>
          </a:ln>
        </p:spPr>
        <p:txBody>
          <a:bodyPr anchorCtr="0" anchor="t" bIns="45700" lIns="91425" spcFirstLastPara="1" rIns="91425" wrap="square" tIns="45700">
            <a:noAutofit/>
          </a:bodyPr>
          <a:lstStyle/>
          <a:p>
            <a:pPr indent="0" lvl="0" marL="0" marR="0" rtl="0" algn="just">
              <a:lnSpc>
                <a:spcPct val="90000"/>
              </a:lnSpc>
              <a:spcBef>
                <a:spcPts val="0"/>
              </a:spcBef>
              <a:spcAft>
                <a:spcPts val="0"/>
              </a:spcAft>
              <a:buClr>
                <a:schemeClr val="lt2"/>
              </a:buClr>
              <a:buSzPts val="2000"/>
              <a:buFont typeface="Arial"/>
              <a:buNone/>
            </a:pPr>
            <a:r>
              <a:t/>
            </a:r>
            <a:endParaRPr b="1" i="0" sz="2000" u="none" cap="none" strike="noStrike">
              <a:solidFill>
                <a:schemeClr val="accent4"/>
              </a:solidFill>
              <a:latin typeface="Calibri"/>
              <a:ea typeface="Calibri"/>
              <a:cs typeface="Calibri"/>
              <a:sym typeface="Calibri"/>
            </a:endParaRPr>
          </a:p>
          <a:p>
            <a:pPr indent="0" lvl="0" marL="0" marR="0" rtl="0" algn="just">
              <a:lnSpc>
                <a:spcPct val="90000"/>
              </a:lnSpc>
              <a:spcBef>
                <a:spcPts val="1000"/>
              </a:spcBef>
              <a:spcAft>
                <a:spcPts val="0"/>
              </a:spcAft>
              <a:buClr>
                <a:schemeClr val="lt2"/>
              </a:buClr>
              <a:buSzPts val="2200"/>
              <a:buFont typeface="Arial"/>
              <a:buNone/>
            </a:pPr>
            <a:r>
              <a:t/>
            </a:r>
            <a:endParaRPr b="1" i="0" sz="2200" u="none" cap="none" strike="noStrike">
              <a:solidFill>
                <a:schemeClr val="accent4"/>
              </a:solidFill>
              <a:latin typeface="Calibri"/>
              <a:ea typeface="Calibri"/>
              <a:cs typeface="Calibri"/>
              <a:sym typeface="Calibri"/>
            </a:endParaRPr>
          </a:p>
        </p:txBody>
      </p:sp>
      <p:sp>
        <p:nvSpPr>
          <p:cNvPr id="185" name="Google Shape;185;p14"/>
          <p:cNvSpPr txBox="1"/>
          <p:nvPr/>
        </p:nvSpPr>
        <p:spPr>
          <a:xfrm>
            <a:off x="3690101" y="1370027"/>
            <a:ext cx="7455504" cy="132343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1" lang="en-US" sz="2000" u="none" cap="none" strike="noStrike">
                <a:solidFill>
                  <a:schemeClr val="accent4"/>
                </a:solidFill>
                <a:latin typeface="Calibri"/>
                <a:ea typeface="Calibri"/>
                <a:cs typeface="Calibri"/>
                <a:sym typeface="Calibri"/>
              </a:rPr>
              <a:t>4.2.3: Ανταλλαγή ιστοριών (30 λεπτά)</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Οι συμμετέχοντες ανταλλάσσουν αναμνήσεις και εμπειρίες μέσω ανοιχτής συζήτησης.</a:t>
            </a:r>
            <a:br>
              <a:rPr b="0" i="0" lang="en-US" sz="2000" u="none" cap="none" strike="noStrike">
                <a:solidFill>
                  <a:schemeClr val="dk1"/>
                </a:solidFill>
                <a:latin typeface="Calibri"/>
                <a:ea typeface="Calibri"/>
                <a:cs typeface="Calibri"/>
                <a:sym typeface="Calibri"/>
              </a:rPr>
            </a:br>
            <a:r>
              <a:rPr b="0" i="0" lang="en-US" sz="2000" u="none" cap="none" strike="noStrike">
                <a:solidFill>
                  <a:schemeClr val="dk1"/>
                </a:solidFill>
                <a:latin typeface="Calibri"/>
                <a:ea typeface="Calibri"/>
                <a:cs typeface="Calibri"/>
                <a:sym typeface="Calibri"/>
              </a:rPr>
              <a:t> Ενθαρρύνετε τον φυσικό διάλογο αντί για δομημένες συνεντεύξεις.</a:t>
            </a:r>
            <a:endParaRPr b="1" i="1" sz="1800" u="none" cap="none" strike="noStrike">
              <a:solidFill>
                <a:schemeClr val="dk1"/>
              </a:solidFill>
              <a:latin typeface="Calibri"/>
              <a:ea typeface="Calibri"/>
              <a:cs typeface="Calibri"/>
              <a:sym typeface="Calibri"/>
            </a:endParaRPr>
          </a:p>
        </p:txBody>
      </p:sp>
      <p:sp>
        <p:nvSpPr>
          <p:cNvPr id="186" name="Google Shape;186;p14"/>
          <p:cNvSpPr txBox="1"/>
          <p:nvPr/>
        </p:nvSpPr>
        <p:spPr>
          <a:xfrm>
            <a:off x="3690101" y="3167409"/>
            <a:ext cx="7455504" cy="224676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1" lang="en-US" sz="2000" u="none" cap="none" strike="noStrike">
                <a:solidFill>
                  <a:schemeClr val="accent4"/>
                </a:solidFill>
                <a:latin typeface="Calibri"/>
                <a:ea typeface="Calibri"/>
                <a:cs typeface="Calibri"/>
                <a:sym typeface="Calibri"/>
              </a:rPr>
              <a:t>4.2.4: Κοινή δραστηριότητα (30–40 λεπτά)</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Οι συμμετέχοντες εργάζονται σε μικρές μικτές ομάδες για να καταγράψουν την εμπειρία τους μέσω:</a:t>
            </a:r>
            <a:br>
              <a:rPr b="0" i="0" lang="en-US" sz="2000" u="none" cap="none" strike="noStrike">
                <a:solidFill>
                  <a:schemeClr val="dk1"/>
                </a:solidFill>
                <a:latin typeface="Calibri"/>
                <a:ea typeface="Calibri"/>
                <a:cs typeface="Calibri"/>
                <a:sym typeface="Calibri"/>
              </a:rPr>
            </a:br>
            <a:r>
              <a:rPr b="0" i="0" lang="en-US" sz="2000" u="none" cap="none" strike="noStrike">
                <a:solidFill>
                  <a:schemeClr val="dk1"/>
                </a:solidFill>
                <a:latin typeface="Calibri"/>
                <a:ea typeface="Calibri"/>
                <a:cs typeface="Calibri"/>
                <a:sym typeface="Calibri"/>
              </a:rPr>
              <a:t>• φωτογραφιών</a:t>
            </a:r>
            <a:br>
              <a:rPr b="0" i="0" lang="en-US" sz="2000" u="none" cap="none" strike="noStrike">
                <a:solidFill>
                  <a:schemeClr val="dk1"/>
                </a:solidFill>
                <a:latin typeface="Calibri"/>
                <a:ea typeface="Calibri"/>
                <a:cs typeface="Calibri"/>
                <a:sym typeface="Calibri"/>
              </a:rPr>
            </a:br>
            <a:r>
              <a:rPr b="0" i="0" lang="en-US" sz="2000" u="none" cap="none" strike="noStrike">
                <a:solidFill>
                  <a:schemeClr val="dk1"/>
                </a:solidFill>
                <a:latin typeface="Calibri"/>
                <a:ea typeface="Calibri"/>
                <a:cs typeface="Calibri"/>
                <a:sym typeface="Calibri"/>
              </a:rPr>
              <a:t>• ηχογραφήσεων</a:t>
            </a:r>
            <a:br>
              <a:rPr b="0" i="0" lang="en-US" sz="2000" u="none" cap="none" strike="noStrike">
                <a:solidFill>
                  <a:schemeClr val="dk1"/>
                </a:solidFill>
                <a:latin typeface="Calibri"/>
                <a:ea typeface="Calibri"/>
                <a:cs typeface="Calibri"/>
                <a:sym typeface="Calibri"/>
              </a:rPr>
            </a:br>
            <a:r>
              <a:rPr b="0" i="0" lang="en-US" sz="2000" u="none" cap="none" strike="noStrike">
                <a:solidFill>
                  <a:schemeClr val="dk1"/>
                </a:solidFill>
                <a:latin typeface="Calibri"/>
                <a:ea typeface="Calibri"/>
                <a:cs typeface="Calibri"/>
                <a:sym typeface="Calibri"/>
              </a:rPr>
              <a:t>• σύντομες σημειώσεις</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Οι δραστηριότητες πρέπει να παραμένουν απλές και προσιτές για όλους.</a:t>
            </a:r>
            <a:endParaRPr b="1" i="1" sz="2000" u="none" cap="none" strike="noStrike">
              <a:solidFill>
                <a:schemeClr val="dk1"/>
              </a:solidFill>
              <a:latin typeface="Calibri"/>
              <a:ea typeface="Calibri"/>
              <a:cs typeface="Calibri"/>
              <a:sym typeface="Calibri"/>
            </a:endParaRPr>
          </a:p>
        </p:txBody>
      </p:sp>
      <p:pic>
        <p:nvPicPr>
          <p:cNvPr id="187" name="Google Shape;187;p14"/>
          <p:cNvPicPr preferRelativeResize="0"/>
          <p:nvPr/>
        </p:nvPicPr>
        <p:blipFill rotWithShape="1">
          <a:blip r:embed="rId5">
            <a:alphaModFix/>
          </a:blip>
          <a:srcRect b="0" l="0" r="0" t="0"/>
          <a:stretch/>
        </p:blipFill>
        <p:spPr>
          <a:xfrm>
            <a:off x="1308100" y="1528347"/>
            <a:ext cx="1164936" cy="1065084"/>
          </a:xfrm>
          <a:prstGeom prst="rect">
            <a:avLst/>
          </a:prstGeom>
          <a:noFill/>
          <a:ln>
            <a:noFill/>
          </a:ln>
        </p:spPr>
      </p:pic>
      <p:pic>
        <p:nvPicPr>
          <p:cNvPr id="188" name="Google Shape;188;p14"/>
          <p:cNvPicPr preferRelativeResize="0"/>
          <p:nvPr/>
        </p:nvPicPr>
        <p:blipFill rotWithShape="1">
          <a:blip r:embed="rId6">
            <a:alphaModFix/>
          </a:blip>
          <a:srcRect b="0" l="0" r="0" t="0"/>
          <a:stretch/>
        </p:blipFill>
        <p:spPr>
          <a:xfrm>
            <a:off x="1308100" y="3844603"/>
            <a:ext cx="1341582" cy="91471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15"/>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ctr">
              <a:lnSpc>
                <a:spcPct val="100000"/>
              </a:lnSpc>
              <a:spcBef>
                <a:spcPts val="0"/>
              </a:spcBef>
              <a:spcAft>
                <a:spcPts val="0"/>
              </a:spcAft>
              <a:buClr>
                <a:srgbClr val="F9F9F9"/>
              </a:buClr>
              <a:buSzPts val="2800"/>
              <a:buFont typeface="Calibri"/>
              <a:buNone/>
            </a:pPr>
            <a:r>
              <a:rPr b="1" lang="en-US">
                <a:solidFill>
                  <a:srgbClr val="F9F9F9"/>
                </a:solidFill>
              </a:rPr>
              <a:t>4.2: Οργάνωση της εκδρομής (εκτιμώμενη διάρκεια: περίπου 2 ώρες) </a:t>
            </a:r>
            <a:endParaRPr/>
          </a:p>
        </p:txBody>
      </p:sp>
      <p:pic>
        <p:nvPicPr>
          <p:cNvPr id="194" name="Google Shape;194;p15"/>
          <p:cNvPicPr preferRelativeResize="0"/>
          <p:nvPr/>
        </p:nvPicPr>
        <p:blipFill rotWithShape="1">
          <a:blip r:embed="rId3">
            <a:alphaModFix/>
          </a:blip>
          <a:srcRect b="0" l="0" r="0" t="0"/>
          <a:stretch/>
        </p:blipFill>
        <p:spPr>
          <a:xfrm>
            <a:off x="196463" y="6164852"/>
            <a:ext cx="1196975" cy="611505"/>
          </a:xfrm>
          <a:prstGeom prst="rect">
            <a:avLst/>
          </a:prstGeom>
          <a:noFill/>
          <a:ln>
            <a:noFill/>
          </a:ln>
        </p:spPr>
      </p:pic>
      <p:pic>
        <p:nvPicPr>
          <p:cNvPr id="195" name="Google Shape;195;p15"/>
          <p:cNvPicPr preferRelativeResize="0"/>
          <p:nvPr/>
        </p:nvPicPr>
        <p:blipFill rotWithShape="1">
          <a:blip r:embed="rId4">
            <a:alphaModFix/>
          </a:blip>
          <a:srcRect b="0" l="0" r="0" t="0"/>
          <a:stretch/>
        </p:blipFill>
        <p:spPr>
          <a:xfrm>
            <a:off x="11145605" y="6134303"/>
            <a:ext cx="710395" cy="642054"/>
          </a:xfrm>
          <a:prstGeom prst="rect">
            <a:avLst/>
          </a:prstGeom>
          <a:noFill/>
          <a:ln>
            <a:noFill/>
          </a:ln>
        </p:spPr>
      </p:pic>
      <p:sp>
        <p:nvSpPr>
          <p:cNvPr id="196" name="Google Shape;196;p15"/>
          <p:cNvSpPr txBox="1"/>
          <p:nvPr/>
        </p:nvSpPr>
        <p:spPr>
          <a:xfrm>
            <a:off x="301364" y="1275864"/>
            <a:ext cx="11520000" cy="1030918"/>
          </a:xfrm>
          <a:prstGeom prst="rect">
            <a:avLst/>
          </a:prstGeom>
          <a:noFill/>
          <a:ln>
            <a:noFill/>
          </a:ln>
        </p:spPr>
        <p:txBody>
          <a:bodyPr anchorCtr="0" anchor="t" bIns="45700" lIns="91425" spcFirstLastPara="1" rIns="91425" wrap="square" tIns="45700">
            <a:noAutofit/>
          </a:bodyPr>
          <a:lstStyle/>
          <a:p>
            <a:pPr indent="0" lvl="0" marL="0" marR="0" rtl="0" algn="just">
              <a:lnSpc>
                <a:spcPct val="90000"/>
              </a:lnSpc>
              <a:spcBef>
                <a:spcPts val="0"/>
              </a:spcBef>
              <a:spcAft>
                <a:spcPts val="0"/>
              </a:spcAft>
              <a:buClr>
                <a:schemeClr val="lt2"/>
              </a:buClr>
              <a:buSzPts val="2000"/>
              <a:buFont typeface="Arial"/>
              <a:buNone/>
            </a:pPr>
            <a:r>
              <a:t/>
            </a:r>
            <a:endParaRPr b="1" i="0" sz="2000" u="none" cap="none" strike="noStrike">
              <a:solidFill>
                <a:schemeClr val="accent4"/>
              </a:solidFill>
              <a:latin typeface="Calibri"/>
              <a:ea typeface="Calibri"/>
              <a:cs typeface="Calibri"/>
              <a:sym typeface="Calibri"/>
            </a:endParaRPr>
          </a:p>
          <a:p>
            <a:pPr indent="0" lvl="0" marL="0" marR="0" rtl="0" algn="just">
              <a:lnSpc>
                <a:spcPct val="90000"/>
              </a:lnSpc>
              <a:spcBef>
                <a:spcPts val="1000"/>
              </a:spcBef>
              <a:spcAft>
                <a:spcPts val="0"/>
              </a:spcAft>
              <a:buClr>
                <a:schemeClr val="lt2"/>
              </a:buClr>
              <a:buSzPts val="2200"/>
              <a:buFont typeface="Arial"/>
              <a:buNone/>
            </a:pPr>
            <a:r>
              <a:t/>
            </a:r>
            <a:endParaRPr b="1" i="0" sz="2200" u="none" cap="none" strike="noStrike">
              <a:solidFill>
                <a:schemeClr val="accent4"/>
              </a:solidFill>
              <a:latin typeface="Calibri"/>
              <a:ea typeface="Calibri"/>
              <a:cs typeface="Calibri"/>
              <a:sym typeface="Calibri"/>
            </a:endParaRPr>
          </a:p>
        </p:txBody>
      </p:sp>
      <p:sp>
        <p:nvSpPr>
          <p:cNvPr id="197" name="Google Shape;197;p15"/>
          <p:cNvSpPr txBox="1"/>
          <p:nvPr/>
        </p:nvSpPr>
        <p:spPr>
          <a:xfrm>
            <a:off x="422319" y="1370027"/>
            <a:ext cx="7455504" cy="31700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1" lang="en-US" sz="2000" u="none" cap="none" strike="noStrike">
                <a:solidFill>
                  <a:schemeClr val="accent4"/>
                </a:solidFill>
                <a:latin typeface="Calibri"/>
                <a:ea typeface="Calibri"/>
                <a:cs typeface="Calibri"/>
                <a:sym typeface="Calibri"/>
              </a:rPr>
              <a:t>4.2.5: Ανασκόπηση (15–20 λεπτά)</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Ολοκληρώστε την εκδρομή με μια σύντομη συνεδρία αναστοχασμού.</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Οι συμμετέχοντες μπορούν να μοιραστούν:</a:t>
            </a:r>
            <a:br>
              <a:rPr b="0" i="0" lang="en-US" sz="2000" u="none" cap="none" strike="noStrike">
                <a:solidFill>
                  <a:schemeClr val="dk1"/>
                </a:solidFill>
                <a:latin typeface="Calibri"/>
                <a:ea typeface="Calibri"/>
                <a:cs typeface="Calibri"/>
                <a:sym typeface="Calibri"/>
              </a:rPr>
            </a:br>
            <a:r>
              <a:rPr b="0" i="0" lang="en-US" sz="2000" u="none" cap="none" strike="noStrike">
                <a:solidFill>
                  <a:schemeClr val="dk1"/>
                </a:solidFill>
                <a:latin typeface="Calibri"/>
                <a:ea typeface="Calibri"/>
                <a:cs typeface="Calibri"/>
                <a:sym typeface="Calibri"/>
              </a:rPr>
              <a:t>• τι έμαθαν</a:t>
            </a:r>
            <a:br>
              <a:rPr b="0" i="0" lang="en-US" sz="2000" u="none" cap="none" strike="noStrike">
                <a:solidFill>
                  <a:schemeClr val="dk1"/>
                </a:solidFill>
                <a:latin typeface="Calibri"/>
                <a:ea typeface="Calibri"/>
                <a:cs typeface="Calibri"/>
                <a:sym typeface="Calibri"/>
              </a:rPr>
            </a:br>
            <a:r>
              <a:rPr b="0" i="0" lang="en-US" sz="2000" u="none" cap="none" strike="noStrike">
                <a:solidFill>
                  <a:schemeClr val="dk1"/>
                </a:solidFill>
                <a:latin typeface="Calibri"/>
                <a:ea typeface="Calibri"/>
                <a:cs typeface="Calibri"/>
                <a:sym typeface="Calibri"/>
              </a:rPr>
              <a:t>• τι τους εξέπληξε</a:t>
            </a:r>
            <a:br>
              <a:rPr b="0" i="0" lang="en-US" sz="2000" u="none" cap="none" strike="noStrike">
                <a:solidFill>
                  <a:schemeClr val="dk1"/>
                </a:solidFill>
                <a:latin typeface="Calibri"/>
                <a:ea typeface="Calibri"/>
                <a:cs typeface="Calibri"/>
                <a:sym typeface="Calibri"/>
              </a:rPr>
            </a:br>
            <a:r>
              <a:rPr b="0" i="0" lang="en-US" sz="2000" u="none" cap="none" strike="noStrike">
                <a:solidFill>
                  <a:schemeClr val="dk1"/>
                </a:solidFill>
                <a:latin typeface="Calibri"/>
                <a:ea typeface="Calibri"/>
                <a:cs typeface="Calibri"/>
                <a:sym typeface="Calibri"/>
              </a:rPr>
              <a:t>• πώς ένιωσαν κατά τη διάρκεια της δραστηριότητας</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Αυτό βοηθά στην εδραίωση της μάθησης και ενισχύει την κοινή εμπειρία.</a:t>
            </a:r>
            <a:endParaRPr b="1" i="0" sz="2000" u="none" cap="none" strike="noStrike">
              <a:solidFill>
                <a:schemeClr val="dk1"/>
              </a:solidFill>
              <a:latin typeface="Calibri"/>
              <a:ea typeface="Calibri"/>
              <a:cs typeface="Calibri"/>
              <a:sym typeface="Calibri"/>
            </a:endParaRPr>
          </a:p>
        </p:txBody>
      </p:sp>
      <p:pic>
        <p:nvPicPr>
          <p:cNvPr id="198" name="Google Shape;198;p15"/>
          <p:cNvPicPr preferRelativeResize="0"/>
          <p:nvPr/>
        </p:nvPicPr>
        <p:blipFill rotWithShape="1">
          <a:blip r:embed="rId5">
            <a:alphaModFix/>
          </a:blip>
          <a:srcRect b="0" l="0" r="0" t="0"/>
          <a:stretch/>
        </p:blipFill>
        <p:spPr>
          <a:xfrm>
            <a:off x="8692162" y="1770283"/>
            <a:ext cx="1419906" cy="1570502"/>
          </a:xfrm>
          <a:prstGeom prst="rect">
            <a:avLst/>
          </a:prstGeom>
          <a:noFill/>
          <a:ln>
            <a:noFill/>
          </a:ln>
        </p:spPr>
      </p:pic>
      <p:sp>
        <p:nvSpPr>
          <p:cNvPr id="199" name="Google Shape;199;p15"/>
          <p:cNvSpPr/>
          <p:nvPr/>
        </p:nvSpPr>
        <p:spPr>
          <a:xfrm>
            <a:off x="6746339" y="4416910"/>
            <a:ext cx="5273208" cy="1717393"/>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Clr>
                <a:srgbClr val="000000"/>
              </a:buClr>
              <a:buSzPts val="2000"/>
              <a:buFont typeface="Arial"/>
              <a:buNone/>
            </a:pPr>
            <a:r>
              <a:rPr b="1" i="0" lang="en-US" sz="2000" u="none" cap="none" strike="noStrike">
                <a:solidFill>
                  <a:schemeClr val="accent6"/>
                </a:solidFill>
                <a:latin typeface="Calibri"/>
                <a:ea typeface="Calibri"/>
                <a:cs typeface="Calibri"/>
                <a:sym typeface="Calibri"/>
              </a:rPr>
              <a:t>👉 Μπορείτε να τονίσετε:</a:t>
            </a:r>
            <a:endParaRPr b="1" i="0" sz="2000" u="none" cap="none" strike="noStrike">
              <a:solidFill>
                <a:schemeClr val="accent6"/>
              </a:solidFill>
              <a:latin typeface="Calibri"/>
              <a:ea typeface="Calibri"/>
              <a:cs typeface="Calibri"/>
              <a:sym typeface="Calibri"/>
            </a:endParaRPr>
          </a:p>
          <a:p>
            <a:pPr indent="-342900" lvl="0" marL="342900" marR="0" rtl="0" algn="l">
              <a:lnSpc>
                <a:spcPct val="107000"/>
              </a:lnSpc>
              <a:spcBef>
                <a:spcPts val="800"/>
              </a:spcBef>
              <a:spcAft>
                <a:spcPts val="0"/>
              </a:spcAft>
              <a:buClr>
                <a:schemeClr val="dk1"/>
              </a:buClr>
              <a:buSzPts val="1000"/>
              <a:buFont typeface="Noto Sans Symbols"/>
              <a:buChar char="∙"/>
            </a:pPr>
            <a:r>
              <a:rPr b="0" i="0" lang="en-US" sz="2000" u="none" cap="none" strike="noStrike">
                <a:solidFill>
                  <a:schemeClr val="dk1"/>
                </a:solidFill>
                <a:latin typeface="Calibri"/>
                <a:ea typeface="Calibri"/>
                <a:cs typeface="Calibri"/>
                <a:sym typeface="Calibri"/>
              </a:rPr>
              <a:t>«όχι άκαμπτη δομή → ευέλικτη»</a:t>
            </a:r>
            <a:endParaRPr b="0" i="0" sz="2000" u="none" cap="none" strike="noStrike">
              <a:solidFill>
                <a:schemeClr val="dk1"/>
              </a:solidFill>
              <a:latin typeface="Calibri"/>
              <a:ea typeface="Calibri"/>
              <a:cs typeface="Calibri"/>
              <a:sym typeface="Calibri"/>
            </a:endParaRPr>
          </a:p>
          <a:p>
            <a:pPr indent="-342900" lvl="0" marL="342900" marR="0" rtl="0" algn="l">
              <a:lnSpc>
                <a:spcPct val="107000"/>
              </a:lnSpc>
              <a:spcBef>
                <a:spcPts val="800"/>
              </a:spcBef>
              <a:spcAft>
                <a:spcPts val="0"/>
              </a:spcAft>
              <a:buClr>
                <a:schemeClr val="dk1"/>
              </a:buClr>
              <a:buSzPts val="1000"/>
              <a:buFont typeface="Noto Sans Symbols"/>
              <a:buChar char="∙"/>
            </a:pPr>
            <a:r>
              <a:rPr b="0" i="0" lang="en-US" sz="2000" u="none" cap="none" strike="noStrike">
                <a:solidFill>
                  <a:schemeClr val="dk1"/>
                </a:solidFill>
                <a:latin typeface="Calibri"/>
                <a:ea typeface="Calibri"/>
                <a:cs typeface="Calibri"/>
                <a:sym typeface="Calibri"/>
              </a:rPr>
              <a:t>«συζήτηση &gt; συνέντευξη»</a:t>
            </a:r>
            <a:endParaRPr b="0" i="0" sz="2000" u="none" cap="none" strike="noStrike">
              <a:solidFill>
                <a:schemeClr val="dk1"/>
              </a:solidFill>
              <a:latin typeface="Calibri"/>
              <a:ea typeface="Calibri"/>
              <a:cs typeface="Calibri"/>
              <a:sym typeface="Calibri"/>
            </a:endParaRPr>
          </a:p>
          <a:p>
            <a:pPr indent="-342900" lvl="0" marL="342900" marR="0" rtl="0" algn="l">
              <a:lnSpc>
                <a:spcPct val="107000"/>
              </a:lnSpc>
              <a:spcBef>
                <a:spcPts val="800"/>
              </a:spcBef>
              <a:spcAft>
                <a:spcPts val="0"/>
              </a:spcAft>
              <a:buClr>
                <a:schemeClr val="dk1"/>
              </a:buClr>
              <a:buSzPts val="1000"/>
              <a:buFont typeface="Noto Sans Symbols"/>
              <a:buChar char="∙"/>
            </a:pPr>
            <a:r>
              <a:rPr b="0" i="0" lang="en-US" sz="2000" u="none" cap="none" strike="noStrike">
                <a:solidFill>
                  <a:schemeClr val="dk1"/>
                </a:solidFill>
                <a:latin typeface="Calibri"/>
                <a:ea typeface="Calibri"/>
                <a:cs typeface="Calibri"/>
                <a:sym typeface="Calibri"/>
              </a:rPr>
              <a:t>«απλά εργαλεία, όχι πολύπλοκη τεχνολογία»</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16"/>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ctr">
              <a:lnSpc>
                <a:spcPct val="100000"/>
              </a:lnSpc>
              <a:spcBef>
                <a:spcPts val="0"/>
              </a:spcBef>
              <a:spcAft>
                <a:spcPts val="0"/>
              </a:spcAft>
              <a:buClr>
                <a:srgbClr val="F9F9F9"/>
              </a:buClr>
              <a:buSzPts val="2800"/>
              <a:buFont typeface="Calibri"/>
              <a:buNone/>
            </a:pPr>
            <a:r>
              <a:rPr b="1" lang="en-US">
                <a:solidFill>
                  <a:srgbClr val="F9F9F9"/>
                </a:solidFill>
              </a:rPr>
              <a:t>4.3: Δραστηριότητες ανατροφοδότησης</a:t>
            </a:r>
            <a:endParaRPr/>
          </a:p>
        </p:txBody>
      </p:sp>
      <p:pic>
        <p:nvPicPr>
          <p:cNvPr id="205" name="Google Shape;205;p16"/>
          <p:cNvPicPr preferRelativeResize="0"/>
          <p:nvPr/>
        </p:nvPicPr>
        <p:blipFill rotWithShape="1">
          <a:blip r:embed="rId3">
            <a:alphaModFix/>
          </a:blip>
          <a:srcRect b="0" l="0" r="0" t="0"/>
          <a:stretch/>
        </p:blipFill>
        <p:spPr>
          <a:xfrm>
            <a:off x="196463" y="6164852"/>
            <a:ext cx="1196975" cy="611505"/>
          </a:xfrm>
          <a:prstGeom prst="rect">
            <a:avLst/>
          </a:prstGeom>
          <a:noFill/>
          <a:ln>
            <a:noFill/>
          </a:ln>
        </p:spPr>
      </p:pic>
      <p:pic>
        <p:nvPicPr>
          <p:cNvPr id="206" name="Google Shape;206;p16"/>
          <p:cNvPicPr preferRelativeResize="0"/>
          <p:nvPr/>
        </p:nvPicPr>
        <p:blipFill rotWithShape="1">
          <a:blip r:embed="rId4">
            <a:alphaModFix/>
          </a:blip>
          <a:srcRect b="0" l="0" r="0" t="0"/>
          <a:stretch/>
        </p:blipFill>
        <p:spPr>
          <a:xfrm>
            <a:off x="11145605" y="6134303"/>
            <a:ext cx="710395" cy="642054"/>
          </a:xfrm>
          <a:prstGeom prst="rect">
            <a:avLst/>
          </a:prstGeom>
          <a:noFill/>
          <a:ln>
            <a:noFill/>
          </a:ln>
        </p:spPr>
      </p:pic>
      <p:sp>
        <p:nvSpPr>
          <p:cNvPr id="207" name="Google Shape;207;p16"/>
          <p:cNvSpPr/>
          <p:nvPr/>
        </p:nvSpPr>
        <p:spPr>
          <a:xfrm>
            <a:off x="1326291" y="1165989"/>
            <a:ext cx="9308757" cy="5015860"/>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Η εμπειρία της εκδρομής μπορεί να επεκταθεί μέσω απλών δραστηριοτήτων παρακολούθησης.</a:t>
            </a:r>
            <a:endParaRPr b="0" i="0" sz="1800" u="none" cap="none" strike="noStrike">
              <a:solidFill>
                <a:schemeClr val="dk1"/>
              </a:solidFill>
              <a:latin typeface="Calibri"/>
              <a:ea typeface="Calibri"/>
              <a:cs typeface="Calibri"/>
              <a:sym typeface="Calibri"/>
            </a:endParaRPr>
          </a:p>
          <a:p>
            <a:pPr indent="0" lvl="0" marL="0" marR="0" rtl="0" algn="just">
              <a:lnSpc>
                <a:spcPct val="107000"/>
              </a:lnSpc>
              <a:spcBef>
                <a:spcPts val="80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Οι συμμετέχοντες μπορούν να ξαναδούν το υλικό που δημιούργησαν (φωτογραφίες, ηχογραφήσεις, σημειώσεις) και να το μετατρέψουν σε βασικά ψηφιακά προϊόντα, όπως:</a:t>
            </a:r>
            <a:endParaRPr b="0" i="0" sz="1800" u="none" cap="none" strike="noStrike">
              <a:solidFill>
                <a:schemeClr val="dk1"/>
              </a:solidFill>
              <a:latin typeface="Calibri"/>
              <a:ea typeface="Calibri"/>
              <a:cs typeface="Calibri"/>
              <a:sym typeface="Calibri"/>
            </a:endParaRPr>
          </a:p>
          <a:p>
            <a:pPr indent="0" lvl="0" marL="0" marR="0" rtl="0" algn="l">
              <a:lnSpc>
                <a:spcPct val="107000"/>
              </a:lnSpc>
              <a:spcBef>
                <a:spcPts val="800"/>
              </a:spcBef>
              <a:spcAft>
                <a:spcPts val="0"/>
              </a:spcAft>
              <a:buClr>
                <a:srgbClr val="000000"/>
              </a:buClr>
              <a:buSzPts val="1800"/>
              <a:buFont typeface="Arial"/>
              <a:buNone/>
            </a:pPr>
            <a:br>
              <a:rPr b="0" i="0" lang="en-US" sz="1800" u="none" cap="none" strike="noStrike">
                <a:solidFill>
                  <a:schemeClr val="dk1"/>
                </a:solidFill>
                <a:latin typeface="Calibri"/>
                <a:ea typeface="Calibri"/>
                <a:cs typeface="Calibri"/>
                <a:sym typeface="Calibri"/>
              </a:rPr>
            </a:br>
            <a:r>
              <a:rPr b="0" i="0" lang="en-US" sz="1800" u="none" cap="none" strike="noStrike">
                <a:solidFill>
                  <a:schemeClr val="dk1"/>
                </a:solidFill>
                <a:latin typeface="Calibri"/>
                <a:ea typeface="Calibri"/>
                <a:cs typeface="Calibri"/>
                <a:sym typeface="Calibri"/>
              </a:rPr>
              <a:t>			</a:t>
            </a:r>
            <a:r>
              <a:rPr b="0" i="0" lang="en-US" sz="1800" u="none" cap="none" strike="noStrike">
                <a:solidFill>
                  <a:schemeClr val="accent6"/>
                </a:solidFill>
                <a:latin typeface="Calibri"/>
                <a:ea typeface="Calibri"/>
                <a:cs typeface="Calibri"/>
                <a:sym typeface="Calibri"/>
              </a:rPr>
              <a:t>• 🎥 </a:t>
            </a:r>
            <a:r>
              <a:rPr b="0" i="0" lang="en-US" sz="1800" u="none" cap="none" strike="noStrike">
                <a:solidFill>
                  <a:schemeClr val="dk1"/>
                </a:solidFill>
                <a:latin typeface="Calibri"/>
                <a:ea typeface="Calibri"/>
                <a:cs typeface="Calibri"/>
                <a:sym typeface="Calibri"/>
              </a:rPr>
              <a:t> σύντομα βίντεο</a:t>
            </a:r>
            <a:br>
              <a:rPr b="0" i="0" lang="en-US" sz="1800" u="none" cap="none" strike="noStrike">
                <a:solidFill>
                  <a:schemeClr val="dk1"/>
                </a:solidFill>
                <a:latin typeface="Calibri"/>
                <a:ea typeface="Calibri"/>
                <a:cs typeface="Calibri"/>
                <a:sym typeface="Calibri"/>
              </a:rPr>
            </a:br>
            <a:r>
              <a:rPr b="0" i="0" lang="en-US" sz="1800" u="none" cap="none" strike="noStrike">
                <a:solidFill>
                  <a:schemeClr val="dk1"/>
                </a:solidFill>
                <a:latin typeface="Calibri"/>
                <a:ea typeface="Calibri"/>
                <a:cs typeface="Calibri"/>
                <a:sym typeface="Calibri"/>
              </a:rPr>
              <a:t>			</a:t>
            </a:r>
            <a:r>
              <a:rPr b="0" i="0" lang="en-US" sz="1800" u="none" cap="none" strike="noStrike">
                <a:solidFill>
                  <a:schemeClr val="accent6"/>
                </a:solidFill>
                <a:latin typeface="Calibri"/>
                <a:ea typeface="Calibri"/>
                <a:cs typeface="Calibri"/>
                <a:sym typeface="Calibri"/>
              </a:rPr>
              <a:t>• 📷 </a:t>
            </a:r>
            <a:r>
              <a:rPr b="0" i="0" lang="en-US" sz="1800" u="none" cap="none" strike="noStrike">
                <a:solidFill>
                  <a:schemeClr val="dk1"/>
                </a:solidFill>
                <a:latin typeface="Calibri"/>
                <a:ea typeface="Calibri"/>
                <a:cs typeface="Calibri"/>
                <a:sym typeface="Calibri"/>
              </a:rPr>
              <a:t> φωτογραφικές ιστορίες</a:t>
            </a:r>
            <a:br>
              <a:rPr b="0" i="0" lang="en-US" sz="1800" u="none" cap="none" strike="noStrike">
                <a:solidFill>
                  <a:schemeClr val="dk1"/>
                </a:solidFill>
                <a:latin typeface="Calibri"/>
                <a:ea typeface="Calibri"/>
                <a:cs typeface="Calibri"/>
                <a:sym typeface="Calibri"/>
              </a:rPr>
            </a:br>
            <a:r>
              <a:rPr b="0" i="0" lang="en-US" sz="1800" u="none" cap="none" strike="noStrike">
                <a:solidFill>
                  <a:schemeClr val="dk1"/>
                </a:solidFill>
                <a:latin typeface="Calibri"/>
                <a:ea typeface="Calibri"/>
                <a:cs typeface="Calibri"/>
                <a:sym typeface="Calibri"/>
              </a:rPr>
              <a:t>			</a:t>
            </a:r>
            <a:r>
              <a:rPr b="0" i="0" lang="en-US" sz="1800" u="none" cap="none" strike="noStrike">
                <a:solidFill>
                  <a:schemeClr val="accent6"/>
                </a:solidFill>
                <a:latin typeface="Calibri"/>
                <a:ea typeface="Calibri"/>
                <a:cs typeface="Calibri"/>
                <a:sym typeface="Calibri"/>
              </a:rPr>
              <a:t>• 🎧 </a:t>
            </a:r>
            <a:r>
              <a:rPr b="0" i="0" lang="en-US" sz="1800" u="none" cap="none" strike="noStrike">
                <a:solidFill>
                  <a:schemeClr val="dk1"/>
                </a:solidFill>
                <a:latin typeface="Calibri"/>
                <a:ea typeface="Calibri"/>
                <a:cs typeface="Calibri"/>
                <a:sym typeface="Calibri"/>
              </a:rPr>
              <a:t> ηχητικά αποσπάσματα</a:t>
            </a:r>
            <a:endParaRPr b="0" i="0" sz="1400" u="none" cap="none" strike="noStrike">
              <a:solidFill>
                <a:srgbClr val="000000"/>
              </a:solidFill>
              <a:latin typeface="Arial"/>
              <a:ea typeface="Arial"/>
              <a:cs typeface="Arial"/>
              <a:sym typeface="Arial"/>
            </a:endParaRPr>
          </a:p>
          <a:p>
            <a:pPr indent="0" lvl="0" marL="0" marR="0" rtl="0" algn="l">
              <a:lnSpc>
                <a:spcPct val="107000"/>
              </a:lnSpc>
              <a:spcBef>
                <a:spcPts val="80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just">
              <a:lnSpc>
                <a:spcPct val="107000"/>
              </a:lnSpc>
              <a:spcBef>
                <a:spcPts val="80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Αυτά τα προϊόντα μπορούν να μοιραστούν εντός της ομάδας ή, όπου είναι σκόπιμο, με ένα ευρύτερο κοινό.</a:t>
            </a:r>
            <a:endParaRPr b="0" i="0" sz="1400" u="none" cap="none" strike="noStrike">
              <a:solidFill>
                <a:srgbClr val="000000"/>
              </a:solidFill>
              <a:latin typeface="Arial"/>
              <a:ea typeface="Arial"/>
              <a:cs typeface="Arial"/>
              <a:sym typeface="Arial"/>
            </a:endParaRPr>
          </a:p>
          <a:p>
            <a:pPr indent="0" lvl="0" marL="0" marR="0" rtl="0" algn="just">
              <a:lnSpc>
                <a:spcPct val="107000"/>
              </a:lnSpc>
              <a:spcBef>
                <a:spcPts val="800"/>
              </a:spcBef>
              <a:spcAft>
                <a:spcPts val="0"/>
              </a:spcAft>
              <a:buClr>
                <a:srgbClr val="000000"/>
              </a:buClr>
              <a:buSzPts val="1800"/>
              <a:buFont typeface="Arial"/>
              <a:buNone/>
            </a:pPr>
            <a:r>
              <a:rPr b="1" i="0" lang="en-US" sz="1800" u="none" cap="none" strike="noStrike">
                <a:solidFill>
                  <a:schemeClr val="accent6"/>
                </a:solidFill>
                <a:latin typeface="Calibri"/>
                <a:ea typeface="Calibri"/>
                <a:cs typeface="Calibri"/>
                <a:sym typeface="Calibri"/>
              </a:rPr>
              <a:t>👉 </a:t>
            </a:r>
            <a:r>
              <a:rPr b="0" i="0" lang="en-US" sz="1800" u="none" cap="none" strike="noStrike">
                <a:solidFill>
                  <a:schemeClr val="dk1"/>
                </a:solidFill>
                <a:latin typeface="Calibri"/>
                <a:ea typeface="Calibri"/>
                <a:cs typeface="Calibri"/>
                <a:sym typeface="Calibri"/>
              </a:rPr>
              <a:t>Η έμφαση πρέπει να παραμείνει στην αναστοχασμό και τη συνεργασία, όχι στην τεχνική πολυπλοκότητα. Επομένως:</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800"/>
              </a:spcBef>
              <a:spcAft>
                <a:spcPts val="0"/>
              </a:spcAft>
              <a:buClr>
                <a:schemeClr val="dk1"/>
              </a:buClr>
              <a:buSzPts val="1800"/>
              <a:buFont typeface="Arial"/>
              <a:buChar char="•"/>
            </a:pPr>
            <a:r>
              <a:rPr b="0" i="0" lang="en-US" sz="1800" u="none" cap="none" strike="noStrike">
                <a:solidFill>
                  <a:schemeClr val="dk1"/>
                </a:solidFill>
                <a:latin typeface="Calibri"/>
                <a:ea typeface="Calibri"/>
                <a:cs typeface="Calibri"/>
                <a:sym typeface="Calibri"/>
              </a:rPr>
              <a:t>«εδώ συνεχίζεται η μάθηση»</a:t>
            </a:r>
            <a:endParaRPr b="0" i="0" sz="18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Calibri"/>
                <a:ea typeface="Calibri"/>
                <a:cs typeface="Calibri"/>
                <a:sym typeface="Calibri"/>
              </a:rPr>
              <a:t>«δεν έχει να κάνει με την τέλεια επεξεργασία → έχει να κάνει με το νόημα»</a:t>
            </a:r>
            <a:endParaRPr b="0" i="0" sz="1800" u="none" cap="none" strike="noStrike">
              <a:solidFill>
                <a:schemeClr val="dk1"/>
              </a:solidFill>
              <a:latin typeface="Calibri"/>
              <a:ea typeface="Calibri"/>
              <a:cs typeface="Calibri"/>
              <a:sym typeface="Calibri"/>
            </a:endParaRPr>
          </a:p>
          <a:p>
            <a:pPr indent="0" lvl="0" marL="0" marR="0" rtl="0" algn="just">
              <a:lnSpc>
                <a:spcPct val="107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17"/>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ctr">
              <a:lnSpc>
                <a:spcPct val="100000"/>
              </a:lnSpc>
              <a:spcBef>
                <a:spcPts val="0"/>
              </a:spcBef>
              <a:spcAft>
                <a:spcPts val="0"/>
              </a:spcAft>
              <a:buClr>
                <a:srgbClr val="F9F9F9"/>
              </a:buClr>
              <a:buSzPts val="2800"/>
              <a:buFont typeface="Calibri"/>
              <a:buNone/>
            </a:pPr>
            <a:r>
              <a:rPr b="1" lang="en-US">
                <a:solidFill>
                  <a:srgbClr val="F9F9F9"/>
                </a:solidFill>
              </a:rPr>
              <a:t>5. Εργαλεία τεκμηρίωσης</a:t>
            </a:r>
            <a:endParaRPr/>
          </a:p>
        </p:txBody>
      </p:sp>
      <p:pic>
        <p:nvPicPr>
          <p:cNvPr id="213" name="Google Shape;213;p17"/>
          <p:cNvPicPr preferRelativeResize="0"/>
          <p:nvPr/>
        </p:nvPicPr>
        <p:blipFill rotWithShape="1">
          <a:blip r:embed="rId3">
            <a:alphaModFix/>
          </a:blip>
          <a:srcRect b="0" l="0" r="0" t="0"/>
          <a:stretch/>
        </p:blipFill>
        <p:spPr>
          <a:xfrm>
            <a:off x="196463" y="6164852"/>
            <a:ext cx="1196975" cy="611505"/>
          </a:xfrm>
          <a:prstGeom prst="rect">
            <a:avLst/>
          </a:prstGeom>
          <a:noFill/>
          <a:ln>
            <a:noFill/>
          </a:ln>
        </p:spPr>
      </p:pic>
      <p:pic>
        <p:nvPicPr>
          <p:cNvPr id="214" name="Google Shape;214;p17"/>
          <p:cNvPicPr preferRelativeResize="0"/>
          <p:nvPr/>
        </p:nvPicPr>
        <p:blipFill rotWithShape="1">
          <a:blip r:embed="rId4">
            <a:alphaModFix/>
          </a:blip>
          <a:srcRect b="0" l="0" r="0" t="0"/>
          <a:stretch/>
        </p:blipFill>
        <p:spPr>
          <a:xfrm>
            <a:off x="11145605" y="6134303"/>
            <a:ext cx="710395" cy="642054"/>
          </a:xfrm>
          <a:prstGeom prst="rect">
            <a:avLst/>
          </a:prstGeom>
          <a:noFill/>
          <a:ln>
            <a:noFill/>
          </a:ln>
        </p:spPr>
      </p:pic>
      <p:sp>
        <p:nvSpPr>
          <p:cNvPr id="215" name="Google Shape;215;p17"/>
          <p:cNvSpPr/>
          <p:nvPr/>
        </p:nvSpPr>
        <p:spPr>
          <a:xfrm>
            <a:off x="1326291" y="1165989"/>
            <a:ext cx="9308757" cy="52759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Calibri"/>
                <a:ea typeface="Calibri"/>
                <a:cs typeface="Calibri"/>
                <a:sym typeface="Calibri"/>
              </a:rPr>
              <a:t>Χρησιμοποιήστε απλά, προσιτά εργαλεία που οι συμμετέχοντες γνωρίζουν ήδη ή μπορούν να μάθουν γρήγορα.</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 </a:t>
            </a:r>
            <a:r>
              <a:rPr b="1" i="0" lang="en-US" sz="1800" u="none" cap="none" strike="noStrike">
                <a:solidFill>
                  <a:schemeClr val="accent4"/>
                </a:solidFill>
                <a:latin typeface="Calibri"/>
                <a:ea typeface="Calibri"/>
                <a:cs typeface="Calibri"/>
                <a:sym typeface="Calibri"/>
              </a:rPr>
              <a:t>Κάμερα smartphone</a:t>
            </a:r>
            <a:r>
              <a:rPr b="0" i="0" lang="en-US" sz="1800" u="none" cap="none" strike="noStrike">
                <a:solidFill>
                  <a:schemeClr val="accent4"/>
                </a:solidFill>
                <a:latin typeface="Calibri"/>
                <a:ea typeface="Calibri"/>
                <a:cs typeface="Calibri"/>
                <a:sym typeface="Calibri"/>
              </a:rPr>
              <a:t>: </a:t>
            </a:r>
            <a:r>
              <a:rPr b="0" i="0" lang="en-US" sz="1800" u="none" cap="none" strike="noStrike">
                <a:solidFill>
                  <a:schemeClr val="dk1"/>
                </a:solidFill>
                <a:latin typeface="Calibri"/>
                <a:ea typeface="Calibri"/>
                <a:cs typeface="Calibri"/>
                <a:sym typeface="Calibri"/>
              </a:rPr>
              <a:t>Τραβήξτε φωτογραφίες από μέρη, αντικείμενα ή λεπτομέρειες ή τραβήξτε σύντομα βίντεο (30–60 δευτερόλεπτα)</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accent4"/>
                </a:solidFill>
                <a:latin typeface="Calibri"/>
                <a:ea typeface="Calibri"/>
                <a:cs typeface="Calibri"/>
                <a:sym typeface="Calibri"/>
              </a:rPr>
              <a:t>Συσκευή εγγραφής φωνής (ενσωματωμένη ή μέσω εφαρμογών)</a:t>
            </a:r>
            <a:r>
              <a:rPr b="0" i="0" lang="en-US" sz="1800" u="none" cap="none" strike="noStrike">
                <a:solidFill>
                  <a:schemeClr val="accent4"/>
                </a:solidFill>
                <a:latin typeface="Calibri"/>
                <a:ea typeface="Calibri"/>
                <a:cs typeface="Calibri"/>
                <a:sym typeface="Calibri"/>
              </a:rPr>
              <a:t>: </a:t>
            </a:r>
            <a:r>
              <a:rPr b="0" i="0" lang="en-US" sz="1800" u="none" cap="none" strike="noStrike">
                <a:solidFill>
                  <a:schemeClr val="dk1"/>
                </a:solidFill>
                <a:latin typeface="Calibri"/>
                <a:ea typeface="Calibri"/>
                <a:cs typeface="Calibri"/>
                <a:sym typeface="Calibri"/>
              </a:rPr>
              <a:t>Καταγράψτε προσωπικές ιστορίες ή σύντομες συνεντεύξεις. Είναι </a:t>
            </a:r>
            <a:r>
              <a:rPr b="0" i="1" lang="en-US" sz="1800" u="none" cap="none" strike="noStrike">
                <a:solidFill>
                  <a:schemeClr val="dk1"/>
                </a:solidFill>
                <a:latin typeface="Calibri"/>
                <a:ea typeface="Calibri"/>
                <a:cs typeface="Calibri"/>
                <a:sym typeface="Calibri"/>
              </a:rPr>
              <a:t>λιγότερο εκφοβιστικό από το βίντεο και εύκολο στη χρήση</a:t>
            </a:r>
            <a:r>
              <a:rPr b="0" i="0" lang="en-US" sz="1800" u="none" cap="none" strike="noStrike">
                <a:solidFill>
                  <a:schemeClr val="dk1"/>
                </a:solidFill>
                <a:latin typeface="Calibri"/>
                <a:ea typeface="Calibri"/>
                <a:cs typeface="Calibri"/>
                <a:sym typeface="Calibri"/>
              </a:rPr>
              <a:t>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accent4"/>
                </a:solidFill>
                <a:latin typeface="Calibri"/>
                <a:ea typeface="Calibri"/>
                <a:cs typeface="Calibri"/>
                <a:sym typeface="Calibri"/>
              </a:rPr>
              <a:t>Συνδυασμός φωτογραφίας και ιστορίας</a:t>
            </a:r>
            <a:r>
              <a:rPr b="0" i="0" lang="en-US" sz="1800" u="none" cap="none" strike="noStrike">
                <a:solidFill>
                  <a:schemeClr val="accent4"/>
                </a:solidFill>
                <a:latin typeface="Calibri"/>
                <a:ea typeface="Calibri"/>
                <a:cs typeface="Calibri"/>
                <a:sym typeface="Calibri"/>
              </a:rPr>
              <a:t>: </a:t>
            </a:r>
            <a:r>
              <a:rPr b="0" i="0" lang="en-US" sz="1800" u="none" cap="none" strike="noStrike">
                <a:solidFill>
                  <a:schemeClr val="dk1"/>
                </a:solidFill>
                <a:latin typeface="Calibri"/>
                <a:ea typeface="Calibri"/>
                <a:cs typeface="Calibri"/>
                <a:sym typeface="Calibri"/>
              </a:rPr>
              <a:t>Τραβήξτε μια φωτογραφία και προσθέστε μια σύντομη εξήγηση (προφορική ή γραπτή)</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accent4"/>
                </a:solidFill>
                <a:latin typeface="Calibri"/>
                <a:ea typeface="Calibri"/>
                <a:cs typeface="Calibri"/>
                <a:sym typeface="Calibri"/>
              </a:rPr>
              <a:t>Σύντομα βίντεο</a:t>
            </a:r>
            <a:r>
              <a:rPr b="0" i="0" lang="en-US" sz="1800" u="none" cap="none" strike="noStrike">
                <a:solidFill>
                  <a:schemeClr val="accent4"/>
                </a:solidFill>
                <a:latin typeface="Calibri"/>
                <a:ea typeface="Calibri"/>
                <a:cs typeface="Calibri"/>
                <a:sym typeface="Calibri"/>
              </a:rPr>
              <a:t>: </a:t>
            </a:r>
            <a:r>
              <a:rPr b="0" i="0" lang="en-US" sz="1800" u="none" cap="none" strike="noStrike">
                <a:solidFill>
                  <a:schemeClr val="dk1"/>
                </a:solidFill>
                <a:latin typeface="Calibri"/>
                <a:ea typeface="Calibri"/>
                <a:cs typeface="Calibri"/>
                <a:sym typeface="Calibri"/>
              </a:rPr>
              <a:t>Αποτυπώστε μια ανάμνηση ή μια αντίδραση επί τόπου</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accent4"/>
                </a:solidFill>
                <a:latin typeface="Calibri"/>
                <a:ea typeface="Calibri"/>
                <a:cs typeface="Calibri"/>
                <a:sym typeface="Calibri"/>
              </a:rPr>
              <a:t>Εργαλεία χαρτογράφησης ιστοριών (π.χ. StoryMapJS)</a:t>
            </a:r>
            <a:r>
              <a:rPr b="0" i="0" lang="en-US" sz="1800" u="none" cap="none" strike="noStrike">
                <a:solidFill>
                  <a:schemeClr val="accent4"/>
                </a:solidFill>
                <a:latin typeface="Calibri"/>
                <a:ea typeface="Calibri"/>
                <a:cs typeface="Calibri"/>
                <a:sym typeface="Calibri"/>
              </a:rPr>
              <a:t>: </a:t>
            </a:r>
            <a:r>
              <a:rPr b="0" i="0" lang="en-US" sz="1800" u="none" cap="none" strike="noStrike">
                <a:solidFill>
                  <a:schemeClr val="dk1"/>
                </a:solidFill>
                <a:latin typeface="Calibri"/>
                <a:ea typeface="Calibri"/>
                <a:cs typeface="Calibri"/>
                <a:sym typeface="Calibri"/>
              </a:rPr>
              <a:t>Συνδυάστε φωτογραφίες, κείμενο και τοποθεσίες σε έναν ψηφιακό χάρτη</a:t>
            </a:r>
            <a:br>
              <a:rPr b="0" i="0" lang="en-US" sz="1800" u="none" cap="none" strike="noStrike">
                <a:solidFill>
                  <a:schemeClr val="dk1"/>
                </a:solidFill>
                <a:latin typeface="Calibri"/>
                <a:ea typeface="Calibri"/>
                <a:cs typeface="Calibri"/>
                <a:sym typeface="Calibri"/>
              </a:rPr>
            </a:br>
            <a:endParaRPr b="0" i="0" sz="1800" u="none" cap="none" strike="noStrike">
              <a:solidFill>
                <a:schemeClr val="dk1"/>
              </a:solidFill>
              <a:latin typeface="Calibri"/>
              <a:ea typeface="Calibri"/>
              <a:cs typeface="Calibri"/>
              <a:sym typeface="Calibri"/>
            </a:endParaRPr>
          </a:p>
          <a:p>
            <a:pPr indent="0" lvl="0" marL="0" marR="0" rtl="0" algn="just">
              <a:lnSpc>
                <a:spcPct val="107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p:txBody>
      </p:sp>
      <p:pic>
        <p:nvPicPr>
          <p:cNvPr id="216" name="Google Shape;216;p17"/>
          <p:cNvPicPr preferRelativeResize="0"/>
          <p:nvPr/>
        </p:nvPicPr>
        <p:blipFill rotWithShape="1">
          <a:blip r:embed="rId5">
            <a:alphaModFix/>
          </a:blip>
          <a:srcRect b="0" l="0" r="0" t="0"/>
          <a:stretch/>
        </p:blipFill>
        <p:spPr>
          <a:xfrm>
            <a:off x="888052" y="2058698"/>
            <a:ext cx="505386" cy="505386"/>
          </a:xfrm>
          <a:prstGeom prst="rect">
            <a:avLst/>
          </a:prstGeom>
          <a:noFill/>
          <a:ln>
            <a:noFill/>
          </a:ln>
        </p:spPr>
      </p:pic>
      <p:pic>
        <p:nvPicPr>
          <p:cNvPr id="217" name="Google Shape;217;p17"/>
          <p:cNvPicPr preferRelativeResize="0"/>
          <p:nvPr/>
        </p:nvPicPr>
        <p:blipFill rotWithShape="1">
          <a:blip r:embed="rId6">
            <a:alphaModFix/>
          </a:blip>
          <a:srcRect b="0" l="0" r="0" t="0"/>
          <a:stretch/>
        </p:blipFill>
        <p:spPr>
          <a:xfrm flipH="1">
            <a:off x="859055" y="2984159"/>
            <a:ext cx="467236" cy="477804"/>
          </a:xfrm>
          <a:prstGeom prst="rect">
            <a:avLst/>
          </a:prstGeom>
          <a:noFill/>
          <a:ln>
            <a:noFill/>
          </a:ln>
        </p:spPr>
      </p:pic>
      <p:pic>
        <p:nvPicPr>
          <p:cNvPr id="218" name="Google Shape;218;p17"/>
          <p:cNvPicPr preferRelativeResize="0"/>
          <p:nvPr/>
        </p:nvPicPr>
        <p:blipFill rotWithShape="1">
          <a:blip r:embed="rId7">
            <a:alphaModFix/>
          </a:blip>
          <a:srcRect b="0" l="0" r="0" t="0"/>
          <a:stretch/>
        </p:blipFill>
        <p:spPr>
          <a:xfrm>
            <a:off x="906474" y="4058248"/>
            <a:ext cx="372930" cy="372930"/>
          </a:xfrm>
          <a:prstGeom prst="rect">
            <a:avLst/>
          </a:prstGeom>
          <a:noFill/>
          <a:ln>
            <a:noFill/>
          </a:ln>
        </p:spPr>
      </p:pic>
      <p:pic>
        <p:nvPicPr>
          <p:cNvPr id="219" name="Google Shape;219;p17"/>
          <p:cNvPicPr preferRelativeResize="0"/>
          <p:nvPr/>
        </p:nvPicPr>
        <p:blipFill rotWithShape="1">
          <a:blip r:embed="rId8">
            <a:alphaModFix/>
          </a:blip>
          <a:srcRect b="0" l="0" r="0" t="0"/>
          <a:stretch/>
        </p:blipFill>
        <p:spPr>
          <a:xfrm flipH="1">
            <a:off x="844031" y="5456907"/>
            <a:ext cx="520434" cy="363426"/>
          </a:xfrm>
          <a:prstGeom prst="rect">
            <a:avLst/>
          </a:prstGeom>
          <a:noFill/>
          <a:ln>
            <a:noFill/>
          </a:ln>
        </p:spPr>
      </p:pic>
      <p:pic>
        <p:nvPicPr>
          <p:cNvPr id="220" name="Google Shape;220;p17"/>
          <p:cNvPicPr preferRelativeResize="0"/>
          <p:nvPr/>
        </p:nvPicPr>
        <p:blipFill rotWithShape="1">
          <a:blip r:embed="rId9">
            <a:alphaModFix/>
          </a:blip>
          <a:srcRect b="0" l="0" r="0" t="0"/>
          <a:stretch/>
        </p:blipFill>
        <p:spPr>
          <a:xfrm>
            <a:off x="879453" y="4643989"/>
            <a:ext cx="426439" cy="42643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18"/>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ctr">
              <a:lnSpc>
                <a:spcPct val="100000"/>
              </a:lnSpc>
              <a:spcBef>
                <a:spcPts val="0"/>
              </a:spcBef>
              <a:spcAft>
                <a:spcPts val="0"/>
              </a:spcAft>
              <a:buClr>
                <a:srgbClr val="FFFFFF"/>
              </a:buClr>
              <a:buSzPts val="2800"/>
              <a:buFont typeface="Calibri"/>
              <a:buNone/>
            </a:pPr>
            <a:r>
              <a:rPr b="1" lang="en-US"/>
              <a:t>6. Παραδείγματα οργανωμένων διαγενεακών εκδρομών</a:t>
            </a:r>
            <a:endParaRPr/>
          </a:p>
        </p:txBody>
      </p:sp>
      <p:pic>
        <p:nvPicPr>
          <p:cNvPr id="226" name="Google Shape;226;p18"/>
          <p:cNvPicPr preferRelativeResize="0"/>
          <p:nvPr/>
        </p:nvPicPr>
        <p:blipFill rotWithShape="1">
          <a:blip r:embed="rId3">
            <a:alphaModFix/>
          </a:blip>
          <a:srcRect b="0" l="0" r="0" t="0"/>
          <a:stretch/>
        </p:blipFill>
        <p:spPr>
          <a:xfrm>
            <a:off x="196463" y="6164852"/>
            <a:ext cx="1196975" cy="611505"/>
          </a:xfrm>
          <a:prstGeom prst="rect">
            <a:avLst/>
          </a:prstGeom>
          <a:noFill/>
          <a:ln>
            <a:noFill/>
          </a:ln>
        </p:spPr>
      </p:pic>
      <p:pic>
        <p:nvPicPr>
          <p:cNvPr id="227" name="Google Shape;227;p18"/>
          <p:cNvPicPr preferRelativeResize="0"/>
          <p:nvPr/>
        </p:nvPicPr>
        <p:blipFill rotWithShape="1">
          <a:blip r:embed="rId4">
            <a:alphaModFix/>
          </a:blip>
          <a:srcRect b="0" l="0" r="0" t="0"/>
          <a:stretch/>
        </p:blipFill>
        <p:spPr>
          <a:xfrm>
            <a:off x="11145605" y="6134303"/>
            <a:ext cx="710395" cy="642054"/>
          </a:xfrm>
          <a:prstGeom prst="rect">
            <a:avLst/>
          </a:prstGeom>
          <a:noFill/>
          <a:ln>
            <a:noFill/>
          </a:ln>
        </p:spPr>
      </p:pic>
      <p:sp>
        <p:nvSpPr>
          <p:cNvPr id="228" name="Google Shape;228;p18"/>
          <p:cNvSpPr/>
          <p:nvPr/>
        </p:nvSpPr>
        <p:spPr>
          <a:xfrm>
            <a:off x="990598" y="1291023"/>
            <a:ext cx="10709537" cy="5164747"/>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800"/>
              <a:buFont typeface="Arial"/>
              <a:buNone/>
            </a:pPr>
            <a:r>
              <a:rPr b="1" i="0" lang="en-US" sz="1800" u="none" cap="none" strike="noStrike">
                <a:solidFill>
                  <a:srgbClr val="3A3A3A"/>
                </a:solidFill>
                <a:latin typeface="Calibri"/>
                <a:ea typeface="Calibri"/>
                <a:cs typeface="Calibri"/>
                <a:sym typeface="Calibri"/>
              </a:rPr>
              <a:t>Τα παρακάτω παραδείγματα απεικονίζουν διαφορετικούς τρόπους με τους οποίους μπορούν να σχεδιαστούν οι εκδρομές. Οι εκπαιδευτές μπορούν να τα προσαρμόσουν ανάλογα με το πλαίσιο, το μέγεθος της ομάδας και τα ενδιαφέροντα των συμμετεχόντων.</a:t>
            </a:r>
            <a:endParaRPr b="1" i="0" sz="1800" u="none" cap="none" strike="noStrike">
              <a:solidFill>
                <a:srgbClr val="3A3A3A"/>
              </a:solidFill>
              <a:latin typeface="Calibri"/>
              <a:ea typeface="Calibri"/>
              <a:cs typeface="Calibri"/>
              <a:sym typeface="Calibri"/>
            </a:endParaRPr>
          </a:p>
          <a:p>
            <a:pPr indent="0" lvl="0" marL="0" marR="0" rtl="0" algn="just">
              <a:lnSpc>
                <a:spcPct val="107000"/>
              </a:lnSpc>
              <a:spcBef>
                <a:spcPts val="800"/>
              </a:spcBef>
              <a:spcAft>
                <a:spcPts val="0"/>
              </a:spcAft>
              <a:buClr>
                <a:srgbClr val="000000"/>
              </a:buClr>
              <a:buSzPts val="1800"/>
              <a:buFont typeface="Arial"/>
              <a:buNone/>
            </a:pPr>
            <a:r>
              <a:rPr b="1" i="0" lang="en-US" sz="1800" u="none" cap="none" strike="noStrike">
                <a:solidFill>
                  <a:srgbClr val="73BE44"/>
                </a:solidFill>
                <a:latin typeface="Calibri"/>
                <a:ea typeface="Calibri"/>
                <a:cs typeface="Calibri"/>
                <a:sym typeface="Calibri"/>
              </a:rPr>
              <a:t>1. Περίπατος αναμνήσεων: «Τότε και τώρα»</a:t>
            </a:r>
            <a:endParaRPr b="0" i="0" sz="1800" u="none" cap="none" strike="noStrike">
              <a:solidFill>
                <a:srgbClr val="3A3A3A"/>
              </a:solidFill>
              <a:latin typeface="Calibri"/>
              <a:ea typeface="Calibri"/>
              <a:cs typeface="Calibri"/>
              <a:sym typeface="Calibri"/>
            </a:endParaRPr>
          </a:p>
          <a:p>
            <a:pPr indent="0" lvl="0" marL="0" marR="0" rtl="0" algn="just">
              <a:lnSpc>
                <a:spcPct val="107000"/>
              </a:lnSpc>
              <a:spcBef>
                <a:spcPts val="800"/>
              </a:spcBef>
              <a:spcAft>
                <a:spcPts val="0"/>
              </a:spcAft>
              <a:buClr>
                <a:srgbClr val="000000"/>
              </a:buClr>
              <a:buSzPts val="1800"/>
              <a:buFont typeface="Arial"/>
              <a:buNone/>
            </a:pPr>
            <a:r>
              <a:rPr b="0" i="0" lang="en-US" sz="1800" u="none" cap="none" strike="noStrike">
                <a:solidFill>
                  <a:srgbClr val="3A3A3A"/>
                </a:solidFill>
                <a:latin typeface="Calibri"/>
                <a:ea typeface="Calibri"/>
                <a:cs typeface="Calibri"/>
                <a:sym typeface="Calibri"/>
              </a:rPr>
              <a:t>Οι συμμετέχοντες επισκέπτονται μια γνωστή γειτονιά ή έναν δρόμο και εξερευνούν πώς έχει αλλάξει με την πάροδο του χρόνου.</a:t>
            </a:r>
            <a:endParaRPr b="0" i="0" sz="1800" u="none" cap="none" strike="noStrike">
              <a:solidFill>
                <a:srgbClr val="3A3A3A"/>
              </a:solidFill>
              <a:latin typeface="Calibri"/>
              <a:ea typeface="Calibri"/>
              <a:cs typeface="Calibri"/>
              <a:sym typeface="Calibri"/>
            </a:endParaRPr>
          </a:p>
          <a:p>
            <a:pPr indent="-342900" lvl="0" marL="342900" marR="0" rtl="0" algn="just">
              <a:lnSpc>
                <a:spcPct val="107000"/>
              </a:lnSpc>
              <a:spcBef>
                <a:spcPts val="800"/>
              </a:spcBef>
              <a:spcAft>
                <a:spcPts val="0"/>
              </a:spcAft>
              <a:buClr>
                <a:srgbClr val="3A3A3A"/>
              </a:buClr>
              <a:buSzPts val="1000"/>
              <a:buFont typeface="Noto Sans Symbols"/>
              <a:buChar char="∙"/>
            </a:pPr>
            <a:r>
              <a:rPr b="0" i="0" lang="en-US" sz="1800" u="none" cap="none" strike="noStrike">
                <a:solidFill>
                  <a:srgbClr val="3A3A3A"/>
                </a:solidFill>
                <a:latin typeface="Calibri"/>
                <a:ea typeface="Calibri"/>
                <a:cs typeface="Calibri"/>
                <a:sym typeface="Calibri"/>
              </a:rPr>
              <a:t>Οι μεγαλύτεροι μοιράζονται αναμνήσεις για το πώς ήταν κάποτε ο τόπος </a:t>
            </a:r>
            <a:endParaRPr b="0" i="0" sz="1800" u="none" cap="none" strike="noStrike">
              <a:solidFill>
                <a:srgbClr val="3A3A3A"/>
              </a:solidFill>
              <a:latin typeface="Calibri"/>
              <a:ea typeface="Calibri"/>
              <a:cs typeface="Calibri"/>
              <a:sym typeface="Calibri"/>
            </a:endParaRPr>
          </a:p>
          <a:p>
            <a:pPr indent="-342900" lvl="0" marL="342900" marR="0" rtl="0" algn="just">
              <a:lnSpc>
                <a:spcPct val="107000"/>
              </a:lnSpc>
              <a:spcBef>
                <a:spcPts val="800"/>
              </a:spcBef>
              <a:spcAft>
                <a:spcPts val="0"/>
              </a:spcAft>
              <a:buClr>
                <a:srgbClr val="3A3A3A"/>
              </a:buClr>
              <a:buSzPts val="1000"/>
              <a:buFont typeface="Noto Sans Symbols"/>
              <a:buChar char="∙"/>
            </a:pPr>
            <a:r>
              <a:rPr b="0" i="0" lang="en-US" sz="1800" u="none" cap="none" strike="noStrike">
                <a:solidFill>
                  <a:srgbClr val="3A3A3A"/>
                </a:solidFill>
                <a:latin typeface="Calibri"/>
                <a:ea typeface="Calibri"/>
                <a:cs typeface="Calibri"/>
                <a:sym typeface="Calibri"/>
              </a:rPr>
              <a:t>Οι νεότεροι συμμετέχοντες τις συγκρίνουν με το παρόν </a:t>
            </a:r>
            <a:endParaRPr b="0" i="0" sz="1800" u="none" cap="none" strike="noStrike">
              <a:solidFill>
                <a:srgbClr val="3A3A3A"/>
              </a:solidFill>
              <a:latin typeface="Calibri"/>
              <a:ea typeface="Calibri"/>
              <a:cs typeface="Calibri"/>
              <a:sym typeface="Calibri"/>
            </a:endParaRPr>
          </a:p>
          <a:p>
            <a:pPr indent="-342900" lvl="0" marL="342900" marR="0" rtl="0" algn="just">
              <a:lnSpc>
                <a:spcPct val="107000"/>
              </a:lnSpc>
              <a:spcBef>
                <a:spcPts val="800"/>
              </a:spcBef>
              <a:spcAft>
                <a:spcPts val="0"/>
              </a:spcAft>
              <a:buClr>
                <a:srgbClr val="3A3A3A"/>
              </a:buClr>
              <a:buSzPts val="1000"/>
              <a:buFont typeface="Noto Sans Symbols"/>
              <a:buChar char="∙"/>
            </a:pPr>
            <a:r>
              <a:rPr b="0" i="0" lang="en-US" sz="1800" u="none" cap="none" strike="noStrike">
                <a:solidFill>
                  <a:srgbClr val="3A3A3A"/>
                </a:solidFill>
                <a:latin typeface="Calibri"/>
                <a:ea typeface="Calibri"/>
                <a:cs typeface="Calibri"/>
                <a:sym typeface="Calibri"/>
              </a:rPr>
              <a:t>Τραβούνται φωτογραφίες για να αποτυπωθούν οι προοπτικές «τότε έναντι τώρα» </a:t>
            </a:r>
            <a:endParaRPr b="0" i="0" sz="1800" u="none" cap="none" strike="noStrike">
              <a:solidFill>
                <a:srgbClr val="3A3A3A"/>
              </a:solidFill>
              <a:latin typeface="Calibri"/>
              <a:ea typeface="Calibri"/>
              <a:cs typeface="Calibri"/>
              <a:sym typeface="Calibri"/>
            </a:endParaRPr>
          </a:p>
          <a:p>
            <a:pPr indent="0" lvl="0" marL="0" marR="0" rtl="0" algn="just">
              <a:lnSpc>
                <a:spcPct val="107000"/>
              </a:lnSpc>
              <a:spcBef>
                <a:spcPts val="800"/>
              </a:spcBef>
              <a:spcAft>
                <a:spcPts val="0"/>
              </a:spcAft>
              <a:buClr>
                <a:srgbClr val="000000"/>
              </a:buClr>
              <a:buSzPts val="1800"/>
              <a:buFont typeface="Arial"/>
              <a:buNone/>
            </a:pPr>
            <a:r>
              <a:rPr b="1" i="0" lang="en-US" sz="1800" u="none" cap="none" strike="noStrike">
                <a:solidFill>
                  <a:srgbClr val="73BE44"/>
                </a:solidFill>
                <a:latin typeface="Calibri"/>
                <a:ea typeface="Calibri"/>
                <a:cs typeface="Calibri"/>
                <a:sym typeface="Calibri"/>
              </a:rPr>
              <a:t>2. Κύκλοι ιστοριών στον χώρο</a:t>
            </a:r>
            <a:endParaRPr b="0" i="0" sz="1800" u="none" cap="none" strike="noStrike">
              <a:solidFill>
                <a:srgbClr val="3A3A3A"/>
              </a:solidFill>
              <a:latin typeface="Calibri"/>
              <a:ea typeface="Calibri"/>
              <a:cs typeface="Calibri"/>
              <a:sym typeface="Calibri"/>
            </a:endParaRPr>
          </a:p>
          <a:p>
            <a:pPr indent="0" lvl="0" marL="0" marR="0" rtl="0" algn="just">
              <a:lnSpc>
                <a:spcPct val="107000"/>
              </a:lnSpc>
              <a:spcBef>
                <a:spcPts val="800"/>
              </a:spcBef>
              <a:spcAft>
                <a:spcPts val="0"/>
              </a:spcAft>
              <a:buClr>
                <a:srgbClr val="000000"/>
              </a:buClr>
              <a:buSzPts val="1800"/>
              <a:buFont typeface="Arial"/>
              <a:buNone/>
            </a:pPr>
            <a:r>
              <a:rPr b="0" i="0" lang="en-US" sz="1800" u="none" cap="none" strike="noStrike">
                <a:solidFill>
                  <a:srgbClr val="3A3A3A"/>
                </a:solidFill>
                <a:latin typeface="Calibri"/>
                <a:ea typeface="Calibri"/>
                <a:cs typeface="Calibri"/>
                <a:sym typeface="Calibri"/>
              </a:rPr>
              <a:t>Σε συγκεκριμένες στάσεις κατά τη διάρκεια της εκδρομής, οι συμμετέχοντες σχηματίζουν μικρές ομάδες και μοιράζονται σύντομες ιστορίες που σχετίζονται με την τοποθεσία.</a:t>
            </a:r>
            <a:endParaRPr b="0" i="0" sz="1800" u="none" cap="none" strike="noStrike">
              <a:solidFill>
                <a:srgbClr val="3A3A3A"/>
              </a:solidFill>
              <a:latin typeface="Calibri"/>
              <a:ea typeface="Calibri"/>
              <a:cs typeface="Calibri"/>
              <a:sym typeface="Calibri"/>
            </a:endParaRPr>
          </a:p>
          <a:p>
            <a:pPr indent="-342900" lvl="0" marL="342900" marR="0" rtl="0" algn="just">
              <a:lnSpc>
                <a:spcPct val="107000"/>
              </a:lnSpc>
              <a:spcBef>
                <a:spcPts val="800"/>
              </a:spcBef>
              <a:spcAft>
                <a:spcPts val="0"/>
              </a:spcAft>
              <a:buClr>
                <a:srgbClr val="3A3A3A"/>
              </a:buClr>
              <a:buSzPts val="1000"/>
              <a:buFont typeface="Noto Sans Symbols"/>
              <a:buChar char="∙"/>
            </a:pPr>
            <a:r>
              <a:rPr b="0" i="0" lang="en-US" sz="1800" u="none" cap="none" strike="noStrike">
                <a:solidFill>
                  <a:srgbClr val="3A3A3A"/>
                </a:solidFill>
                <a:latin typeface="Calibri"/>
                <a:ea typeface="Calibri"/>
                <a:cs typeface="Calibri"/>
                <a:sym typeface="Calibri"/>
              </a:rPr>
              <a:t>Κάθε άτομο καλείται να συνεισφέρει (αν το επιθυμεί) </a:t>
            </a:r>
            <a:endParaRPr b="0" i="0" sz="1800" u="none" cap="none" strike="noStrike">
              <a:solidFill>
                <a:srgbClr val="3A3A3A"/>
              </a:solidFill>
              <a:latin typeface="Calibri"/>
              <a:ea typeface="Calibri"/>
              <a:cs typeface="Calibri"/>
              <a:sym typeface="Calibri"/>
            </a:endParaRPr>
          </a:p>
          <a:p>
            <a:pPr indent="-342900" lvl="0" marL="342900" marR="0" rtl="0" algn="just">
              <a:lnSpc>
                <a:spcPct val="107000"/>
              </a:lnSpc>
              <a:spcBef>
                <a:spcPts val="800"/>
              </a:spcBef>
              <a:spcAft>
                <a:spcPts val="0"/>
              </a:spcAft>
              <a:buClr>
                <a:srgbClr val="3A3A3A"/>
              </a:buClr>
              <a:buSzPts val="1000"/>
              <a:buFont typeface="Noto Sans Symbols"/>
              <a:buChar char="∙"/>
            </a:pPr>
            <a:r>
              <a:rPr b="0" i="0" lang="en-US" sz="1800" u="none" cap="none" strike="noStrike">
                <a:solidFill>
                  <a:srgbClr val="3A3A3A"/>
                </a:solidFill>
                <a:latin typeface="Calibri"/>
                <a:ea typeface="Calibri"/>
                <a:cs typeface="Calibri"/>
                <a:sym typeface="Calibri"/>
              </a:rPr>
              <a:t>Οι ιστορίες μπορούν να αφορούν την καθημερινή ζωή, τις παραδόσεις ή προσωπικές εμπειρίες </a:t>
            </a:r>
            <a:endParaRPr b="0" i="0" sz="1800" u="none" cap="none" strike="noStrike">
              <a:solidFill>
                <a:srgbClr val="3A3A3A"/>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19"/>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ctr">
              <a:lnSpc>
                <a:spcPct val="100000"/>
              </a:lnSpc>
              <a:spcBef>
                <a:spcPts val="0"/>
              </a:spcBef>
              <a:spcAft>
                <a:spcPts val="0"/>
              </a:spcAft>
              <a:buClr>
                <a:srgbClr val="FFFFFF"/>
              </a:buClr>
              <a:buSzPts val="2800"/>
              <a:buFont typeface="Calibri"/>
              <a:buNone/>
            </a:pPr>
            <a:r>
              <a:rPr b="1" lang="en-US"/>
              <a:t>6. Παραδείγματα οργανωμένων διαγενεακών εκδρομών</a:t>
            </a:r>
            <a:endParaRPr/>
          </a:p>
        </p:txBody>
      </p:sp>
      <p:pic>
        <p:nvPicPr>
          <p:cNvPr id="234" name="Google Shape;234;p19"/>
          <p:cNvPicPr preferRelativeResize="0"/>
          <p:nvPr/>
        </p:nvPicPr>
        <p:blipFill rotWithShape="1">
          <a:blip r:embed="rId3">
            <a:alphaModFix/>
          </a:blip>
          <a:srcRect b="0" l="0" r="0" t="0"/>
          <a:stretch/>
        </p:blipFill>
        <p:spPr>
          <a:xfrm>
            <a:off x="196463" y="6164852"/>
            <a:ext cx="1196975" cy="611505"/>
          </a:xfrm>
          <a:prstGeom prst="rect">
            <a:avLst/>
          </a:prstGeom>
          <a:noFill/>
          <a:ln>
            <a:noFill/>
          </a:ln>
        </p:spPr>
      </p:pic>
      <p:pic>
        <p:nvPicPr>
          <p:cNvPr id="235" name="Google Shape;235;p19"/>
          <p:cNvPicPr preferRelativeResize="0"/>
          <p:nvPr/>
        </p:nvPicPr>
        <p:blipFill rotWithShape="1">
          <a:blip r:embed="rId4">
            <a:alphaModFix/>
          </a:blip>
          <a:srcRect b="0" l="0" r="0" t="0"/>
          <a:stretch/>
        </p:blipFill>
        <p:spPr>
          <a:xfrm>
            <a:off x="11145605" y="6134303"/>
            <a:ext cx="710395" cy="642054"/>
          </a:xfrm>
          <a:prstGeom prst="rect">
            <a:avLst/>
          </a:prstGeom>
          <a:noFill/>
          <a:ln>
            <a:noFill/>
          </a:ln>
        </p:spPr>
      </p:pic>
      <p:sp>
        <p:nvSpPr>
          <p:cNvPr id="236" name="Google Shape;236;p19"/>
          <p:cNvSpPr/>
          <p:nvPr/>
        </p:nvSpPr>
        <p:spPr>
          <a:xfrm>
            <a:off x="1393438" y="1187991"/>
            <a:ext cx="10078126" cy="5563703"/>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800"/>
              <a:buFont typeface="Arial"/>
              <a:buNone/>
            </a:pPr>
            <a:r>
              <a:rPr b="1" i="0" lang="en-US" sz="1800" u="none" cap="none" strike="noStrike">
                <a:solidFill>
                  <a:srgbClr val="73BE44"/>
                </a:solidFill>
                <a:latin typeface="Calibri"/>
                <a:ea typeface="Calibri"/>
                <a:cs typeface="Calibri"/>
                <a:sym typeface="Calibri"/>
              </a:rPr>
              <a:t>3. Ψηφιακή αναζήτηση ιστοριών</a:t>
            </a:r>
            <a:endParaRPr b="0" i="0" sz="1800" u="none" cap="none" strike="noStrike">
              <a:solidFill>
                <a:srgbClr val="3A3A3A"/>
              </a:solidFill>
              <a:latin typeface="Calibri"/>
              <a:ea typeface="Calibri"/>
              <a:cs typeface="Calibri"/>
              <a:sym typeface="Calibri"/>
            </a:endParaRPr>
          </a:p>
          <a:p>
            <a:pPr indent="0" lvl="0" marL="0" marR="0" rtl="0" algn="just">
              <a:lnSpc>
                <a:spcPct val="107000"/>
              </a:lnSpc>
              <a:spcBef>
                <a:spcPts val="800"/>
              </a:spcBef>
              <a:spcAft>
                <a:spcPts val="0"/>
              </a:spcAft>
              <a:buClr>
                <a:srgbClr val="000000"/>
              </a:buClr>
              <a:buSzPts val="1800"/>
              <a:buFont typeface="Arial"/>
              <a:buNone/>
            </a:pPr>
            <a:r>
              <a:rPr b="0" i="0" lang="en-US" sz="1800" u="none" cap="none" strike="noStrike">
                <a:solidFill>
                  <a:srgbClr val="3A3A3A"/>
                </a:solidFill>
                <a:latin typeface="Calibri"/>
                <a:ea typeface="Calibri"/>
                <a:cs typeface="Calibri"/>
                <a:sym typeface="Calibri"/>
              </a:rPr>
              <a:t>Οι συμμετέχοντες εργάζονται σε μικτές ομάδες για να «συλλέξουν» ιστορίες χρησιμοποιώντας απλά ψηφιακά εργαλεία.</a:t>
            </a:r>
            <a:endParaRPr b="0" i="0" sz="1800" u="none" cap="none" strike="noStrike">
              <a:solidFill>
                <a:srgbClr val="3A3A3A"/>
              </a:solidFill>
              <a:latin typeface="Calibri"/>
              <a:ea typeface="Calibri"/>
              <a:cs typeface="Calibri"/>
              <a:sym typeface="Calibri"/>
            </a:endParaRPr>
          </a:p>
          <a:p>
            <a:pPr indent="-342900" lvl="0" marL="342900" marR="0" rtl="0" algn="just">
              <a:lnSpc>
                <a:spcPct val="107000"/>
              </a:lnSpc>
              <a:spcBef>
                <a:spcPts val="800"/>
              </a:spcBef>
              <a:spcAft>
                <a:spcPts val="0"/>
              </a:spcAft>
              <a:buClr>
                <a:srgbClr val="3A3A3A"/>
              </a:buClr>
              <a:buSzPts val="1800"/>
              <a:buFont typeface="Open Sans"/>
              <a:buChar char="•"/>
            </a:pPr>
            <a:r>
              <a:rPr b="0" i="0" lang="en-US" sz="1800" u="none" cap="none" strike="noStrike">
                <a:solidFill>
                  <a:srgbClr val="3A3A3A"/>
                </a:solidFill>
                <a:latin typeface="Calibri"/>
                <a:ea typeface="Calibri"/>
                <a:cs typeface="Calibri"/>
                <a:sym typeface="Calibri"/>
              </a:rPr>
              <a:t>Ηχογραφούν σύντομα ηχητικά αποσπάσματα </a:t>
            </a:r>
            <a:endParaRPr b="0" i="0" sz="1800" u="none" cap="none" strike="noStrike">
              <a:solidFill>
                <a:srgbClr val="3A3A3A"/>
              </a:solidFill>
              <a:latin typeface="Calibri"/>
              <a:ea typeface="Calibri"/>
              <a:cs typeface="Calibri"/>
              <a:sym typeface="Calibri"/>
            </a:endParaRPr>
          </a:p>
          <a:p>
            <a:pPr indent="-342900" lvl="0" marL="342900" marR="0" rtl="0" algn="just">
              <a:lnSpc>
                <a:spcPct val="107000"/>
              </a:lnSpc>
              <a:spcBef>
                <a:spcPts val="0"/>
              </a:spcBef>
              <a:spcAft>
                <a:spcPts val="0"/>
              </a:spcAft>
              <a:buClr>
                <a:srgbClr val="3A3A3A"/>
              </a:buClr>
              <a:buSzPts val="1800"/>
              <a:buFont typeface="Open Sans"/>
              <a:buChar char="•"/>
            </a:pPr>
            <a:r>
              <a:rPr b="0" i="0" lang="en-US" sz="1800" u="none" cap="none" strike="noStrike">
                <a:solidFill>
                  <a:srgbClr val="3A3A3A"/>
                </a:solidFill>
                <a:latin typeface="Calibri"/>
                <a:ea typeface="Calibri"/>
                <a:cs typeface="Calibri"/>
                <a:sym typeface="Calibri"/>
              </a:rPr>
              <a:t>Λήψη φωτογραφιών από σημαντικά μέρη </a:t>
            </a:r>
            <a:endParaRPr b="0" i="0" sz="1800" u="none" cap="none" strike="noStrike">
              <a:solidFill>
                <a:srgbClr val="3A3A3A"/>
              </a:solidFill>
              <a:latin typeface="Calibri"/>
              <a:ea typeface="Calibri"/>
              <a:cs typeface="Calibri"/>
              <a:sym typeface="Calibri"/>
            </a:endParaRPr>
          </a:p>
          <a:p>
            <a:pPr indent="-342900" lvl="0" marL="342900" marR="0" rtl="0" algn="just">
              <a:lnSpc>
                <a:spcPct val="107000"/>
              </a:lnSpc>
              <a:spcBef>
                <a:spcPts val="0"/>
              </a:spcBef>
              <a:spcAft>
                <a:spcPts val="0"/>
              </a:spcAft>
              <a:buClr>
                <a:srgbClr val="3A3A3A"/>
              </a:buClr>
              <a:buSzPts val="1800"/>
              <a:buFont typeface="Open Sans"/>
              <a:buChar char="•"/>
            </a:pPr>
            <a:r>
              <a:rPr b="0" i="0" lang="en-US" sz="1800" u="none" cap="none" strike="noStrike">
                <a:solidFill>
                  <a:srgbClr val="3A3A3A"/>
                </a:solidFill>
                <a:latin typeface="Calibri"/>
                <a:ea typeface="Calibri"/>
                <a:cs typeface="Calibri"/>
                <a:sym typeface="Calibri"/>
              </a:rPr>
              <a:t>Καταγράφουν λέξεις-κλειδιά ή σύντομες σκέψεις</a:t>
            </a:r>
            <a:endParaRPr b="0" i="0" sz="1800" u="none" cap="none" strike="noStrike">
              <a:solidFill>
                <a:srgbClr val="3A3A3A"/>
              </a:solidFill>
              <a:latin typeface="Calibri"/>
              <a:ea typeface="Calibri"/>
              <a:cs typeface="Calibri"/>
              <a:sym typeface="Calibri"/>
            </a:endParaRPr>
          </a:p>
          <a:p>
            <a:pPr indent="0" lvl="0" marL="0" marR="0" rtl="0" algn="just">
              <a:lnSpc>
                <a:spcPct val="107000"/>
              </a:lnSpc>
              <a:spcBef>
                <a:spcPts val="800"/>
              </a:spcBef>
              <a:spcAft>
                <a:spcPts val="0"/>
              </a:spcAft>
              <a:buClr>
                <a:srgbClr val="000000"/>
              </a:buClr>
              <a:buSzPts val="1800"/>
              <a:buFont typeface="Arial"/>
              <a:buNone/>
            </a:pPr>
            <a:r>
              <a:rPr b="1" i="0" lang="en-US" sz="1800" u="none" cap="none" strike="noStrike">
                <a:solidFill>
                  <a:srgbClr val="73BE44"/>
                </a:solidFill>
                <a:latin typeface="Calibri"/>
                <a:ea typeface="Calibri"/>
                <a:cs typeface="Calibri"/>
                <a:sym typeface="Calibri"/>
              </a:rPr>
              <a:t>4. «Ένας τόπος μέσα από τα μάτια μου» </a:t>
            </a:r>
            <a:endParaRPr b="0" i="0" sz="1800" u="none" cap="none" strike="noStrike">
              <a:solidFill>
                <a:srgbClr val="3A3A3A"/>
              </a:solidFill>
              <a:latin typeface="Calibri"/>
              <a:ea typeface="Calibri"/>
              <a:cs typeface="Calibri"/>
              <a:sym typeface="Calibri"/>
            </a:endParaRPr>
          </a:p>
          <a:p>
            <a:pPr indent="0" lvl="0" marL="0" marR="0" rtl="0" algn="just">
              <a:lnSpc>
                <a:spcPct val="107000"/>
              </a:lnSpc>
              <a:spcBef>
                <a:spcPts val="800"/>
              </a:spcBef>
              <a:spcAft>
                <a:spcPts val="0"/>
              </a:spcAft>
              <a:buClr>
                <a:srgbClr val="000000"/>
              </a:buClr>
              <a:buSzPts val="1800"/>
              <a:buFont typeface="Arial"/>
              <a:buNone/>
            </a:pPr>
            <a:r>
              <a:rPr b="0" i="0" lang="en-US" sz="1800" u="none" cap="none" strike="noStrike">
                <a:solidFill>
                  <a:srgbClr val="3A3A3A"/>
                </a:solidFill>
                <a:latin typeface="Calibri"/>
                <a:ea typeface="Calibri"/>
                <a:cs typeface="Calibri"/>
                <a:sym typeface="Calibri"/>
              </a:rPr>
              <a:t>Κάθε συμμετέχων επιλέγει ένα μέρος και εξηγεί γιατί είναι σημαντικό για αυτόν.</a:t>
            </a:r>
            <a:endParaRPr b="0" i="0" sz="1800" u="none" cap="none" strike="noStrike">
              <a:solidFill>
                <a:srgbClr val="3A3A3A"/>
              </a:solidFill>
              <a:latin typeface="Calibri"/>
              <a:ea typeface="Calibri"/>
              <a:cs typeface="Calibri"/>
              <a:sym typeface="Calibri"/>
            </a:endParaRPr>
          </a:p>
          <a:p>
            <a:pPr indent="-342900" lvl="0" marL="342900" marR="0" rtl="0" algn="just">
              <a:lnSpc>
                <a:spcPct val="107000"/>
              </a:lnSpc>
              <a:spcBef>
                <a:spcPts val="800"/>
              </a:spcBef>
              <a:spcAft>
                <a:spcPts val="0"/>
              </a:spcAft>
              <a:buClr>
                <a:srgbClr val="3A3A3A"/>
              </a:buClr>
              <a:buSzPts val="1000"/>
              <a:buFont typeface="Noto Sans Symbols"/>
              <a:buChar char="∙"/>
            </a:pPr>
            <a:r>
              <a:rPr b="0" i="0" lang="en-US" sz="1800" u="none" cap="none" strike="noStrike">
                <a:solidFill>
                  <a:srgbClr val="3A3A3A"/>
                </a:solidFill>
                <a:latin typeface="Calibri"/>
                <a:ea typeface="Calibri"/>
                <a:cs typeface="Calibri"/>
                <a:sym typeface="Calibri"/>
              </a:rPr>
              <a:t>Οι ενήλικες μεγαλύτερης ηλικίας μπορούν να επικεντρωθούν στις αναμνήσεις </a:t>
            </a:r>
            <a:endParaRPr b="0" i="0" sz="1800" u="none" cap="none" strike="noStrike">
              <a:solidFill>
                <a:srgbClr val="3A3A3A"/>
              </a:solidFill>
              <a:latin typeface="Calibri"/>
              <a:ea typeface="Calibri"/>
              <a:cs typeface="Calibri"/>
              <a:sym typeface="Calibri"/>
            </a:endParaRPr>
          </a:p>
          <a:p>
            <a:pPr indent="-342900" lvl="0" marL="342900" marR="0" rtl="0" algn="just">
              <a:lnSpc>
                <a:spcPct val="107000"/>
              </a:lnSpc>
              <a:spcBef>
                <a:spcPts val="800"/>
              </a:spcBef>
              <a:spcAft>
                <a:spcPts val="0"/>
              </a:spcAft>
              <a:buClr>
                <a:srgbClr val="3A3A3A"/>
              </a:buClr>
              <a:buSzPts val="1000"/>
              <a:buFont typeface="Noto Sans Symbols"/>
              <a:buChar char="∙"/>
            </a:pPr>
            <a:r>
              <a:rPr b="0" i="0" lang="en-US" sz="1800" u="none" cap="none" strike="noStrike">
                <a:solidFill>
                  <a:srgbClr val="3A3A3A"/>
                </a:solidFill>
                <a:latin typeface="Calibri"/>
                <a:ea typeface="Calibri"/>
                <a:cs typeface="Calibri"/>
                <a:sym typeface="Calibri"/>
              </a:rPr>
              <a:t>Οι νεότεροι συμμετέχοντες μπορεί να επικεντρωθούν στη σημερινή χρήση ή στα συναισθήματά τους </a:t>
            </a:r>
            <a:endParaRPr b="0" i="0" sz="1800" u="none" cap="none" strike="noStrike">
              <a:solidFill>
                <a:srgbClr val="3A3A3A"/>
              </a:solidFill>
              <a:latin typeface="Calibri"/>
              <a:ea typeface="Calibri"/>
              <a:cs typeface="Calibri"/>
              <a:sym typeface="Calibri"/>
            </a:endParaRPr>
          </a:p>
          <a:p>
            <a:pPr indent="0" lvl="0" marL="0" marR="0" rtl="0" algn="just">
              <a:lnSpc>
                <a:spcPct val="107000"/>
              </a:lnSpc>
              <a:spcBef>
                <a:spcPts val="800"/>
              </a:spcBef>
              <a:spcAft>
                <a:spcPts val="0"/>
              </a:spcAft>
              <a:buClr>
                <a:srgbClr val="000000"/>
              </a:buClr>
              <a:buSzPts val="1800"/>
              <a:buFont typeface="Arial"/>
              <a:buNone/>
            </a:pPr>
            <a:r>
              <a:rPr b="1" i="0" lang="en-US" sz="1800" u="none" cap="none" strike="noStrike">
                <a:solidFill>
                  <a:srgbClr val="73BE44"/>
                </a:solidFill>
                <a:latin typeface="Calibri"/>
                <a:ea typeface="Calibri"/>
                <a:cs typeface="Calibri"/>
                <a:sym typeface="Calibri"/>
              </a:rPr>
              <a:t>5. Εκδρομή με αντιστροφή ρόλων</a:t>
            </a:r>
            <a:endParaRPr b="0" i="0" sz="1800" u="none" cap="none" strike="noStrike">
              <a:solidFill>
                <a:srgbClr val="3A3A3A"/>
              </a:solidFill>
              <a:latin typeface="Calibri"/>
              <a:ea typeface="Calibri"/>
              <a:cs typeface="Calibri"/>
              <a:sym typeface="Calibri"/>
            </a:endParaRPr>
          </a:p>
          <a:p>
            <a:pPr indent="0" lvl="0" marL="0" marR="0" rtl="0" algn="just">
              <a:lnSpc>
                <a:spcPct val="107000"/>
              </a:lnSpc>
              <a:spcBef>
                <a:spcPts val="800"/>
              </a:spcBef>
              <a:spcAft>
                <a:spcPts val="0"/>
              </a:spcAft>
              <a:buClr>
                <a:srgbClr val="000000"/>
              </a:buClr>
              <a:buSzPts val="1800"/>
              <a:buFont typeface="Arial"/>
              <a:buNone/>
            </a:pPr>
            <a:r>
              <a:rPr b="0" i="0" lang="en-US" sz="1800" u="none" cap="none" strike="noStrike">
                <a:solidFill>
                  <a:srgbClr val="3A3A3A"/>
                </a:solidFill>
                <a:latin typeface="Calibri"/>
                <a:ea typeface="Calibri"/>
                <a:cs typeface="Calibri"/>
                <a:sym typeface="Calibri"/>
              </a:rPr>
              <a:t>Οι νεότεροι συμμετέχοντες αναλαμβάνουν προσωρινά το ρόλο των «ξεναγών», ενώ οι μεγαλύτεροι ενεργούν ως «ειδικοί».</a:t>
            </a:r>
            <a:endParaRPr b="0" i="0" sz="1800" u="none" cap="none" strike="noStrike">
              <a:solidFill>
                <a:srgbClr val="3A3A3A"/>
              </a:solidFill>
              <a:latin typeface="Calibri"/>
              <a:ea typeface="Calibri"/>
              <a:cs typeface="Calibri"/>
              <a:sym typeface="Calibri"/>
            </a:endParaRPr>
          </a:p>
          <a:p>
            <a:pPr indent="-342900" lvl="0" marL="342900" marR="0" rtl="0" algn="just">
              <a:lnSpc>
                <a:spcPct val="107000"/>
              </a:lnSpc>
              <a:spcBef>
                <a:spcPts val="800"/>
              </a:spcBef>
              <a:spcAft>
                <a:spcPts val="0"/>
              </a:spcAft>
              <a:buClr>
                <a:srgbClr val="3A3A3A"/>
              </a:buClr>
              <a:buSzPts val="1000"/>
              <a:buFont typeface="Noto Sans Symbols"/>
              <a:buChar char="∙"/>
            </a:pPr>
            <a:r>
              <a:rPr b="0" i="0" lang="en-US" sz="1800" u="none" cap="none" strike="noStrike">
                <a:solidFill>
                  <a:srgbClr val="3A3A3A"/>
                </a:solidFill>
                <a:latin typeface="Calibri"/>
                <a:ea typeface="Calibri"/>
                <a:cs typeface="Calibri"/>
                <a:sym typeface="Calibri"/>
              </a:rPr>
              <a:t>Οι νεότεροι συμμετέχοντες καθοδηγούν τη διαδρομή </a:t>
            </a:r>
            <a:endParaRPr b="0" i="0" sz="1800" u="none" cap="none" strike="noStrike">
              <a:solidFill>
                <a:srgbClr val="3A3A3A"/>
              </a:solidFill>
              <a:latin typeface="Calibri"/>
              <a:ea typeface="Calibri"/>
              <a:cs typeface="Calibri"/>
              <a:sym typeface="Calibri"/>
            </a:endParaRPr>
          </a:p>
          <a:p>
            <a:pPr indent="-342900" lvl="0" marL="342900" marR="0" rtl="0" algn="just">
              <a:lnSpc>
                <a:spcPct val="107000"/>
              </a:lnSpc>
              <a:spcBef>
                <a:spcPts val="800"/>
              </a:spcBef>
              <a:spcAft>
                <a:spcPts val="0"/>
              </a:spcAft>
              <a:buClr>
                <a:srgbClr val="3A3A3A"/>
              </a:buClr>
              <a:buSzPts val="1000"/>
              <a:buFont typeface="Noto Sans Symbols"/>
              <a:buChar char="∙"/>
            </a:pPr>
            <a:r>
              <a:rPr b="0" i="0" lang="en-US" sz="1800" u="none" cap="none" strike="noStrike">
                <a:solidFill>
                  <a:srgbClr val="3A3A3A"/>
                </a:solidFill>
                <a:latin typeface="Calibri"/>
                <a:ea typeface="Calibri"/>
                <a:cs typeface="Calibri"/>
                <a:sym typeface="Calibri"/>
              </a:rPr>
              <a:t>Οι μεγαλύτεροι εμπλουτίζουν την εμπειρία με ιστορίες και πληροφορίες για το πλαίσιο </a:t>
            </a:r>
            <a:endParaRPr b="0" i="0" sz="1800" u="none" cap="none" strike="noStrike">
              <a:solidFill>
                <a:srgbClr val="3A3A3A"/>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20"/>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ctr">
              <a:lnSpc>
                <a:spcPct val="100000"/>
              </a:lnSpc>
              <a:spcBef>
                <a:spcPts val="0"/>
              </a:spcBef>
              <a:spcAft>
                <a:spcPts val="0"/>
              </a:spcAft>
              <a:buClr>
                <a:srgbClr val="FFFFFF"/>
              </a:buClr>
              <a:buSzPts val="2800"/>
              <a:buFont typeface="Calibri"/>
              <a:buNone/>
            </a:pPr>
            <a:r>
              <a:rPr b="1" lang="en-US"/>
              <a:t>6. Παραδείγματα οργανωμένων διαγενεακών εκδρομών</a:t>
            </a:r>
            <a:endParaRPr/>
          </a:p>
        </p:txBody>
      </p:sp>
      <p:pic>
        <p:nvPicPr>
          <p:cNvPr id="242" name="Google Shape;242;p20"/>
          <p:cNvPicPr preferRelativeResize="0"/>
          <p:nvPr/>
        </p:nvPicPr>
        <p:blipFill rotWithShape="1">
          <a:blip r:embed="rId3">
            <a:alphaModFix/>
          </a:blip>
          <a:srcRect b="0" l="0" r="0" t="0"/>
          <a:stretch/>
        </p:blipFill>
        <p:spPr>
          <a:xfrm>
            <a:off x="196463" y="6164852"/>
            <a:ext cx="1196975" cy="611505"/>
          </a:xfrm>
          <a:prstGeom prst="rect">
            <a:avLst/>
          </a:prstGeom>
          <a:noFill/>
          <a:ln>
            <a:noFill/>
          </a:ln>
        </p:spPr>
      </p:pic>
      <p:pic>
        <p:nvPicPr>
          <p:cNvPr id="243" name="Google Shape;243;p20"/>
          <p:cNvPicPr preferRelativeResize="0"/>
          <p:nvPr/>
        </p:nvPicPr>
        <p:blipFill rotWithShape="1">
          <a:blip r:embed="rId4">
            <a:alphaModFix/>
          </a:blip>
          <a:srcRect b="0" l="0" r="0" t="0"/>
          <a:stretch/>
        </p:blipFill>
        <p:spPr>
          <a:xfrm>
            <a:off x="11145605" y="6134303"/>
            <a:ext cx="710395" cy="642054"/>
          </a:xfrm>
          <a:prstGeom prst="rect">
            <a:avLst/>
          </a:prstGeom>
          <a:noFill/>
          <a:ln>
            <a:noFill/>
          </a:ln>
        </p:spPr>
      </p:pic>
      <p:sp>
        <p:nvSpPr>
          <p:cNvPr id="244" name="Google Shape;244;p20"/>
          <p:cNvSpPr/>
          <p:nvPr/>
        </p:nvSpPr>
        <p:spPr>
          <a:xfrm>
            <a:off x="1510145" y="1350119"/>
            <a:ext cx="9712037" cy="4970976"/>
          </a:xfrm>
          <a:prstGeom prst="rect">
            <a:avLst/>
          </a:prstGeom>
          <a:noFill/>
          <a:ln>
            <a:noFill/>
          </a:ln>
        </p:spPr>
        <p:txBody>
          <a:bodyPr anchorCtr="0" anchor="t" bIns="45700" lIns="91425" spcFirstLastPara="1" rIns="91425" wrap="square" tIns="45700">
            <a:spAutoFit/>
          </a:bodyPr>
          <a:lstStyle/>
          <a:p>
            <a:pPr indent="0" lvl="0" marL="0" marR="0" rtl="0" algn="just">
              <a:lnSpc>
                <a:spcPct val="107000"/>
              </a:lnSpc>
              <a:spcBef>
                <a:spcPts val="0"/>
              </a:spcBef>
              <a:spcAft>
                <a:spcPts val="0"/>
              </a:spcAft>
              <a:buClr>
                <a:srgbClr val="000000"/>
              </a:buClr>
              <a:buSzPts val="1800"/>
              <a:buFont typeface="Arial"/>
              <a:buNone/>
            </a:pPr>
            <a:r>
              <a:rPr b="1" i="0" lang="en-US" sz="1800" u="none" cap="none" strike="noStrike">
                <a:solidFill>
                  <a:srgbClr val="73BE44"/>
                </a:solidFill>
                <a:latin typeface="Calibri"/>
                <a:ea typeface="Calibri"/>
                <a:cs typeface="Calibri"/>
                <a:sym typeface="Calibri"/>
              </a:rPr>
              <a:t>6. Μικρές συνεντεύξεις εν κινήσει</a:t>
            </a:r>
            <a:endParaRPr b="0" i="0" sz="1800" u="none" cap="none" strike="noStrike">
              <a:solidFill>
                <a:srgbClr val="3A3A3A"/>
              </a:solidFill>
              <a:latin typeface="Calibri"/>
              <a:ea typeface="Calibri"/>
              <a:cs typeface="Calibri"/>
              <a:sym typeface="Calibri"/>
            </a:endParaRPr>
          </a:p>
          <a:p>
            <a:pPr indent="0" lvl="0" marL="0" marR="0" rtl="0" algn="just">
              <a:lnSpc>
                <a:spcPct val="107000"/>
              </a:lnSpc>
              <a:spcBef>
                <a:spcPts val="800"/>
              </a:spcBef>
              <a:spcAft>
                <a:spcPts val="0"/>
              </a:spcAft>
              <a:buClr>
                <a:srgbClr val="000000"/>
              </a:buClr>
              <a:buSzPts val="1800"/>
              <a:buFont typeface="Arial"/>
              <a:buNone/>
            </a:pPr>
            <a:r>
              <a:rPr b="0" i="0" lang="en-US" sz="1800" u="none" cap="none" strike="noStrike">
                <a:solidFill>
                  <a:srgbClr val="3A3A3A"/>
                </a:solidFill>
                <a:latin typeface="Calibri"/>
                <a:ea typeface="Calibri"/>
                <a:cs typeface="Calibri"/>
                <a:sym typeface="Calibri"/>
              </a:rPr>
              <a:t>Οι συμμετέχοντες εργάζονται σε ζεύγη (νέοι και μεγαλύτεροι) και πραγματοποιούν σύντομες, ανεπίσημες συνεντεύξεις.</a:t>
            </a:r>
            <a:endParaRPr b="0" i="0" sz="1800" u="none" cap="none" strike="noStrike">
              <a:solidFill>
                <a:srgbClr val="3A3A3A"/>
              </a:solidFill>
              <a:latin typeface="Calibri"/>
              <a:ea typeface="Calibri"/>
              <a:cs typeface="Calibri"/>
              <a:sym typeface="Calibri"/>
            </a:endParaRPr>
          </a:p>
          <a:p>
            <a:pPr indent="0" lvl="0" marL="0" marR="0" rtl="0" algn="just">
              <a:lnSpc>
                <a:spcPct val="107000"/>
              </a:lnSpc>
              <a:spcBef>
                <a:spcPts val="800"/>
              </a:spcBef>
              <a:spcAft>
                <a:spcPts val="0"/>
              </a:spcAft>
              <a:buClr>
                <a:srgbClr val="000000"/>
              </a:buClr>
              <a:buSzPts val="1800"/>
              <a:buFont typeface="Arial"/>
              <a:buNone/>
            </a:pPr>
            <a:r>
              <a:rPr b="0" i="0" lang="en-US" sz="1800" u="none" cap="none" strike="noStrike">
                <a:solidFill>
                  <a:srgbClr val="3A3A3A"/>
                </a:solidFill>
                <a:latin typeface="Calibri"/>
                <a:ea typeface="Calibri"/>
                <a:cs typeface="Calibri"/>
                <a:sym typeface="Calibri"/>
              </a:rPr>
              <a:t>Παραδείγματα ερωτήσεων:</a:t>
            </a:r>
            <a:endParaRPr b="0" i="0" sz="1800" u="none" cap="none" strike="noStrike">
              <a:solidFill>
                <a:srgbClr val="3A3A3A"/>
              </a:solidFill>
              <a:latin typeface="Calibri"/>
              <a:ea typeface="Calibri"/>
              <a:cs typeface="Calibri"/>
              <a:sym typeface="Calibri"/>
            </a:endParaRPr>
          </a:p>
          <a:p>
            <a:pPr indent="-342900" lvl="0" marL="342900" marR="0" rtl="0" algn="just">
              <a:lnSpc>
                <a:spcPct val="107000"/>
              </a:lnSpc>
              <a:spcBef>
                <a:spcPts val="800"/>
              </a:spcBef>
              <a:spcAft>
                <a:spcPts val="0"/>
              </a:spcAft>
              <a:buClr>
                <a:srgbClr val="3A3A3A"/>
              </a:buClr>
              <a:buSzPts val="1000"/>
              <a:buFont typeface="Noto Sans Symbols"/>
              <a:buChar char="∙"/>
            </a:pPr>
            <a:r>
              <a:rPr b="0" i="0" lang="en-US" sz="1800" u="none" cap="none" strike="noStrike">
                <a:solidFill>
                  <a:srgbClr val="3A3A3A"/>
                </a:solidFill>
                <a:latin typeface="Calibri"/>
                <a:ea typeface="Calibri"/>
                <a:cs typeface="Calibri"/>
                <a:sym typeface="Calibri"/>
              </a:rPr>
              <a:t>«Πώς ήταν αυτό το μέρος όταν ήσασταν νεότεροι;» </a:t>
            </a:r>
            <a:endParaRPr b="0" i="0" sz="1800" u="none" cap="none" strike="noStrike">
              <a:solidFill>
                <a:srgbClr val="3A3A3A"/>
              </a:solidFill>
              <a:latin typeface="Calibri"/>
              <a:ea typeface="Calibri"/>
              <a:cs typeface="Calibri"/>
              <a:sym typeface="Calibri"/>
            </a:endParaRPr>
          </a:p>
          <a:p>
            <a:pPr indent="-342900" lvl="0" marL="342900" marR="0" rtl="0" algn="just">
              <a:lnSpc>
                <a:spcPct val="107000"/>
              </a:lnSpc>
              <a:spcBef>
                <a:spcPts val="800"/>
              </a:spcBef>
              <a:spcAft>
                <a:spcPts val="0"/>
              </a:spcAft>
              <a:buClr>
                <a:srgbClr val="3A3A3A"/>
              </a:buClr>
              <a:buSzPts val="1000"/>
              <a:buFont typeface="Noto Sans Symbols"/>
              <a:buChar char="∙"/>
            </a:pPr>
            <a:r>
              <a:rPr b="0" i="0" lang="en-US" sz="1800" u="none" cap="none" strike="noStrike">
                <a:solidFill>
                  <a:srgbClr val="3A3A3A"/>
                </a:solidFill>
                <a:latin typeface="Calibri"/>
                <a:ea typeface="Calibri"/>
                <a:cs typeface="Calibri"/>
                <a:sym typeface="Calibri"/>
              </a:rPr>
              <a:t>«Ποια είναι η πιο έντονη ανάμνησή σου από εδώ;» </a:t>
            </a:r>
            <a:endParaRPr b="0" i="0" sz="1800" u="none" cap="none" strike="noStrike">
              <a:solidFill>
                <a:srgbClr val="3A3A3A"/>
              </a:solidFill>
              <a:latin typeface="Calibri"/>
              <a:ea typeface="Calibri"/>
              <a:cs typeface="Calibri"/>
              <a:sym typeface="Calibri"/>
            </a:endParaRPr>
          </a:p>
          <a:p>
            <a:pPr indent="0" lvl="0" marL="0" marR="0" rtl="0" algn="just">
              <a:lnSpc>
                <a:spcPct val="107000"/>
              </a:lnSpc>
              <a:spcBef>
                <a:spcPts val="800"/>
              </a:spcBef>
              <a:spcAft>
                <a:spcPts val="0"/>
              </a:spcAft>
              <a:buClr>
                <a:srgbClr val="000000"/>
              </a:buClr>
              <a:buSzPts val="1800"/>
              <a:buFont typeface="Arial"/>
              <a:buNone/>
            </a:pPr>
            <a:r>
              <a:rPr b="1" i="0" lang="en-US" sz="1800" u="none" cap="none" strike="noStrike">
                <a:solidFill>
                  <a:srgbClr val="73BE44"/>
                </a:solidFill>
                <a:latin typeface="Calibri"/>
                <a:ea typeface="Calibri"/>
                <a:cs typeface="Calibri"/>
                <a:sym typeface="Calibri"/>
              </a:rPr>
              <a:t>7. Δραστηριότητα «Photo Voice»</a:t>
            </a:r>
            <a:endParaRPr b="0" i="0" sz="1800" u="none" cap="none" strike="noStrike">
              <a:solidFill>
                <a:srgbClr val="3A3A3A"/>
              </a:solidFill>
              <a:latin typeface="Calibri"/>
              <a:ea typeface="Calibri"/>
              <a:cs typeface="Calibri"/>
              <a:sym typeface="Calibri"/>
            </a:endParaRPr>
          </a:p>
          <a:p>
            <a:pPr indent="0" lvl="0" marL="0" marR="0" rtl="0" algn="just">
              <a:lnSpc>
                <a:spcPct val="107000"/>
              </a:lnSpc>
              <a:spcBef>
                <a:spcPts val="800"/>
              </a:spcBef>
              <a:spcAft>
                <a:spcPts val="0"/>
              </a:spcAft>
              <a:buClr>
                <a:srgbClr val="000000"/>
              </a:buClr>
              <a:buSzPts val="1800"/>
              <a:buFont typeface="Arial"/>
              <a:buNone/>
            </a:pPr>
            <a:r>
              <a:rPr b="0" i="0" lang="en-US" sz="1800" u="none" cap="none" strike="noStrike">
                <a:solidFill>
                  <a:srgbClr val="3A3A3A"/>
                </a:solidFill>
                <a:latin typeface="Calibri"/>
                <a:ea typeface="Calibri"/>
                <a:cs typeface="Calibri"/>
                <a:sym typeface="Calibri"/>
              </a:rPr>
              <a:t>Οι συμμετέχοντες τραβούν φωτογραφίες που αντιπροσωπεύουν αναμνήσεις, αλλαγές και συναισθήματα. Στη συνέχεια, εξηγούν τις επιλογές τους.</a:t>
            </a:r>
            <a:endParaRPr b="0" i="0" sz="1800" u="none" cap="none" strike="noStrike">
              <a:solidFill>
                <a:srgbClr val="3A3A3A"/>
              </a:solidFill>
              <a:latin typeface="Calibri"/>
              <a:ea typeface="Calibri"/>
              <a:cs typeface="Calibri"/>
              <a:sym typeface="Calibri"/>
            </a:endParaRPr>
          </a:p>
          <a:p>
            <a:pPr indent="0" lvl="0" marL="0" marR="0" rtl="0" algn="just">
              <a:lnSpc>
                <a:spcPct val="107000"/>
              </a:lnSpc>
              <a:spcBef>
                <a:spcPts val="800"/>
              </a:spcBef>
              <a:spcAft>
                <a:spcPts val="0"/>
              </a:spcAft>
              <a:buClr>
                <a:srgbClr val="000000"/>
              </a:buClr>
              <a:buSzPts val="1800"/>
              <a:buFont typeface="Arial"/>
              <a:buNone/>
            </a:pPr>
            <a:r>
              <a:rPr b="1" i="0" lang="en-US" sz="1800" u="none" cap="none" strike="noStrike">
                <a:solidFill>
                  <a:srgbClr val="73BE44"/>
                </a:solidFill>
                <a:latin typeface="Calibri"/>
                <a:ea typeface="Calibri"/>
                <a:cs typeface="Calibri"/>
                <a:sym typeface="Calibri"/>
              </a:rPr>
              <a:t>8. Χαρτογράφηση ιστοριών</a:t>
            </a:r>
            <a:endParaRPr b="0" i="0" sz="1800" u="none" cap="none" strike="noStrike">
              <a:solidFill>
                <a:srgbClr val="3A3A3A"/>
              </a:solidFill>
              <a:latin typeface="Calibri"/>
              <a:ea typeface="Calibri"/>
              <a:cs typeface="Calibri"/>
              <a:sym typeface="Calibri"/>
            </a:endParaRPr>
          </a:p>
          <a:p>
            <a:pPr indent="0" lvl="0" marL="0" marR="0" rtl="0" algn="just">
              <a:lnSpc>
                <a:spcPct val="107000"/>
              </a:lnSpc>
              <a:spcBef>
                <a:spcPts val="800"/>
              </a:spcBef>
              <a:spcAft>
                <a:spcPts val="0"/>
              </a:spcAft>
              <a:buClr>
                <a:srgbClr val="000000"/>
              </a:buClr>
              <a:buSzPts val="1800"/>
              <a:buFont typeface="Arial"/>
              <a:buNone/>
            </a:pPr>
            <a:r>
              <a:rPr b="0" i="0" lang="en-US" sz="1800" u="none" cap="none" strike="noStrike">
                <a:solidFill>
                  <a:srgbClr val="3A3A3A"/>
                </a:solidFill>
                <a:latin typeface="Calibri"/>
                <a:ea typeface="Calibri"/>
                <a:cs typeface="Calibri"/>
                <a:sym typeface="Calibri"/>
              </a:rPr>
              <a:t>Οι συμμετέχοντες χαρτογραφούν συλλογικά τα μέρη που επισκέφτηκαν.</a:t>
            </a:r>
            <a:endParaRPr b="0" i="0" sz="1800" u="none" cap="none" strike="noStrike">
              <a:solidFill>
                <a:srgbClr val="3A3A3A"/>
              </a:solidFill>
              <a:latin typeface="Calibri"/>
              <a:ea typeface="Calibri"/>
              <a:cs typeface="Calibri"/>
              <a:sym typeface="Calibri"/>
            </a:endParaRPr>
          </a:p>
          <a:p>
            <a:pPr indent="-342900" lvl="0" marL="342900" marR="0" rtl="0" algn="just">
              <a:lnSpc>
                <a:spcPct val="107000"/>
              </a:lnSpc>
              <a:spcBef>
                <a:spcPts val="800"/>
              </a:spcBef>
              <a:spcAft>
                <a:spcPts val="0"/>
              </a:spcAft>
              <a:buClr>
                <a:srgbClr val="3A3A3A"/>
              </a:buClr>
              <a:buSzPts val="1000"/>
              <a:buFont typeface="Noto Sans Symbols"/>
              <a:buChar char="∙"/>
            </a:pPr>
            <a:r>
              <a:rPr b="0" i="0" lang="en-US" sz="1800" u="none" cap="none" strike="noStrike">
                <a:solidFill>
                  <a:srgbClr val="3A3A3A"/>
                </a:solidFill>
                <a:latin typeface="Calibri"/>
                <a:ea typeface="Calibri"/>
                <a:cs typeface="Calibri"/>
                <a:sym typeface="Calibri"/>
              </a:rPr>
              <a:t>Χρησιμοποιήστε χάρτες σε χαρτί ή απλά ψηφιακά εργαλεία (π.χ. StoryMapJS) </a:t>
            </a:r>
            <a:endParaRPr b="0" i="0" sz="1800" u="none" cap="none" strike="noStrike">
              <a:solidFill>
                <a:srgbClr val="3A3A3A"/>
              </a:solidFill>
              <a:latin typeface="Calibri"/>
              <a:ea typeface="Calibri"/>
              <a:cs typeface="Calibri"/>
              <a:sym typeface="Calibri"/>
            </a:endParaRPr>
          </a:p>
          <a:p>
            <a:pPr indent="-342900" lvl="0" marL="342900" marR="0" rtl="0" algn="just">
              <a:lnSpc>
                <a:spcPct val="107000"/>
              </a:lnSpc>
              <a:spcBef>
                <a:spcPts val="800"/>
              </a:spcBef>
              <a:spcAft>
                <a:spcPts val="0"/>
              </a:spcAft>
              <a:buClr>
                <a:srgbClr val="3A3A3A"/>
              </a:buClr>
              <a:buSzPts val="1000"/>
              <a:buFont typeface="Noto Sans Symbols"/>
              <a:buChar char="∙"/>
            </a:pPr>
            <a:r>
              <a:rPr b="0" i="0" lang="en-US" sz="1800" u="none" cap="none" strike="noStrike">
                <a:solidFill>
                  <a:srgbClr val="3A3A3A"/>
                </a:solidFill>
                <a:latin typeface="Calibri"/>
                <a:ea typeface="Calibri"/>
                <a:cs typeface="Calibri"/>
                <a:sym typeface="Calibri"/>
              </a:rPr>
              <a:t>Προσθέστε σύντομες περιγραφές ή ιστορίες για κάθε τοποθεσία </a:t>
            </a:r>
            <a:endParaRPr b="0" i="0" sz="1800" u="none" cap="none" strike="noStrike">
              <a:solidFill>
                <a:srgbClr val="3A3A3A"/>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21"/>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ctr">
              <a:lnSpc>
                <a:spcPct val="100000"/>
              </a:lnSpc>
              <a:spcBef>
                <a:spcPts val="0"/>
              </a:spcBef>
              <a:spcAft>
                <a:spcPts val="0"/>
              </a:spcAft>
              <a:buClr>
                <a:srgbClr val="FFFFFF"/>
              </a:buClr>
              <a:buSzPts val="2800"/>
              <a:buFont typeface="Calibri"/>
              <a:buNone/>
            </a:pPr>
            <a:r>
              <a:rPr b="1" lang="en-US"/>
              <a:t>7. Προσβασιμότητα και ένταξη</a:t>
            </a:r>
            <a:endParaRPr/>
          </a:p>
        </p:txBody>
      </p:sp>
      <p:pic>
        <p:nvPicPr>
          <p:cNvPr id="250" name="Google Shape;250;p21"/>
          <p:cNvPicPr preferRelativeResize="0"/>
          <p:nvPr/>
        </p:nvPicPr>
        <p:blipFill rotWithShape="1">
          <a:blip r:embed="rId3">
            <a:alphaModFix/>
          </a:blip>
          <a:srcRect b="0" l="0" r="0" t="0"/>
          <a:stretch/>
        </p:blipFill>
        <p:spPr>
          <a:xfrm>
            <a:off x="196463" y="6164852"/>
            <a:ext cx="1196975" cy="611505"/>
          </a:xfrm>
          <a:prstGeom prst="rect">
            <a:avLst/>
          </a:prstGeom>
          <a:noFill/>
          <a:ln>
            <a:noFill/>
          </a:ln>
        </p:spPr>
      </p:pic>
      <p:pic>
        <p:nvPicPr>
          <p:cNvPr id="251" name="Google Shape;251;p21"/>
          <p:cNvPicPr preferRelativeResize="0"/>
          <p:nvPr/>
        </p:nvPicPr>
        <p:blipFill rotWithShape="1">
          <a:blip r:embed="rId4">
            <a:alphaModFix/>
          </a:blip>
          <a:srcRect b="0" l="0" r="0" t="0"/>
          <a:stretch/>
        </p:blipFill>
        <p:spPr>
          <a:xfrm>
            <a:off x="11145605" y="6134303"/>
            <a:ext cx="710395" cy="642054"/>
          </a:xfrm>
          <a:prstGeom prst="rect">
            <a:avLst/>
          </a:prstGeom>
          <a:noFill/>
          <a:ln>
            <a:noFill/>
          </a:ln>
        </p:spPr>
      </p:pic>
      <p:sp>
        <p:nvSpPr>
          <p:cNvPr id="252" name="Google Shape;252;p21"/>
          <p:cNvSpPr txBox="1"/>
          <p:nvPr/>
        </p:nvSpPr>
        <p:spPr>
          <a:xfrm>
            <a:off x="301364" y="1275864"/>
            <a:ext cx="11520000" cy="1030918"/>
          </a:xfrm>
          <a:prstGeom prst="rect">
            <a:avLst/>
          </a:prstGeom>
          <a:noFill/>
          <a:ln>
            <a:noFill/>
          </a:ln>
        </p:spPr>
        <p:txBody>
          <a:bodyPr anchorCtr="0" anchor="t" bIns="45700" lIns="91425" spcFirstLastPara="1" rIns="91425" wrap="square" tIns="45700">
            <a:noAutofit/>
          </a:bodyPr>
          <a:lstStyle/>
          <a:p>
            <a:pPr indent="0" lvl="0" marL="0" marR="0" rtl="0" algn="just">
              <a:lnSpc>
                <a:spcPct val="90000"/>
              </a:lnSpc>
              <a:spcBef>
                <a:spcPts val="0"/>
              </a:spcBef>
              <a:spcAft>
                <a:spcPts val="0"/>
              </a:spcAft>
              <a:buClr>
                <a:schemeClr val="lt2"/>
              </a:buClr>
              <a:buSzPts val="2000"/>
              <a:buFont typeface="Arial"/>
              <a:buNone/>
            </a:pPr>
            <a:r>
              <a:t/>
            </a:r>
            <a:endParaRPr b="1" i="0" sz="2000" u="none" cap="none" strike="noStrike">
              <a:solidFill>
                <a:schemeClr val="accent4"/>
              </a:solidFill>
              <a:latin typeface="Calibri"/>
              <a:ea typeface="Calibri"/>
              <a:cs typeface="Calibri"/>
              <a:sym typeface="Calibri"/>
            </a:endParaRPr>
          </a:p>
          <a:p>
            <a:pPr indent="0" lvl="0" marL="0" marR="0" rtl="0" algn="just">
              <a:lnSpc>
                <a:spcPct val="90000"/>
              </a:lnSpc>
              <a:spcBef>
                <a:spcPts val="1000"/>
              </a:spcBef>
              <a:spcAft>
                <a:spcPts val="0"/>
              </a:spcAft>
              <a:buClr>
                <a:schemeClr val="lt2"/>
              </a:buClr>
              <a:buSzPts val="2000"/>
              <a:buFont typeface="Arial"/>
              <a:buNone/>
            </a:pPr>
            <a:r>
              <a:t/>
            </a:r>
            <a:endParaRPr b="1" i="0" sz="2000" u="none" cap="none" strike="noStrike">
              <a:solidFill>
                <a:schemeClr val="accent4"/>
              </a:solidFill>
              <a:latin typeface="Calibri"/>
              <a:ea typeface="Calibri"/>
              <a:cs typeface="Calibri"/>
              <a:sym typeface="Calibri"/>
            </a:endParaRPr>
          </a:p>
          <a:p>
            <a:pPr indent="0" lvl="0" marL="0" marR="0" rtl="0" algn="just">
              <a:lnSpc>
                <a:spcPct val="90000"/>
              </a:lnSpc>
              <a:spcBef>
                <a:spcPts val="1000"/>
              </a:spcBef>
              <a:spcAft>
                <a:spcPts val="0"/>
              </a:spcAft>
              <a:buClr>
                <a:schemeClr val="lt2"/>
              </a:buClr>
              <a:buSzPts val="2200"/>
              <a:buFont typeface="Arial"/>
              <a:buNone/>
            </a:pPr>
            <a:r>
              <a:t/>
            </a:r>
            <a:endParaRPr b="1" i="0" sz="2200" u="none" cap="none" strike="noStrike">
              <a:solidFill>
                <a:schemeClr val="accent4"/>
              </a:solidFill>
              <a:latin typeface="Calibri"/>
              <a:ea typeface="Calibri"/>
              <a:cs typeface="Calibri"/>
              <a:sym typeface="Calibri"/>
            </a:endParaRPr>
          </a:p>
        </p:txBody>
      </p:sp>
      <p:sp>
        <p:nvSpPr>
          <p:cNvPr id="253" name="Google Shape;253;p21"/>
          <p:cNvSpPr/>
          <p:nvPr/>
        </p:nvSpPr>
        <p:spPr>
          <a:xfrm>
            <a:off x="1099546" y="1207268"/>
            <a:ext cx="10046059" cy="532453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rgbClr val="3A3A3A"/>
                </a:solidFill>
                <a:latin typeface="Calibri"/>
                <a:ea typeface="Calibri"/>
                <a:cs typeface="Calibri"/>
                <a:sym typeface="Calibri"/>
              </a:rPr>
              <a:t>Η προσβασιμότητα και η ένταξη είναι απαραίτητες για να διασφαλιστεί </a:t>
            </a:r>
            <a:r>
              <a:rPr b="0" i="0" lang="en-US" sz="2000" u="none" cap="none" strike="noStrike">
                <a:solidFill>
                  <a:schemeClr val="dk1"/>
                </a:solidFill>
                <a:latin typeface="Calibri"/>
                <a:ea typeface="Calibri"/>
                <a:cs typeface="Calibri"/>
                <a:sym typeface="Calibri"/>
              </a:rPr>
              <a:t>ότι όλοι οι συμμετέχοντες μπορούν να συμμετέχουν ουσιαστικά στις διαγενεακές δραστηριότητες.</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Οι εκπαιδευτές θα πρέπει να λαμβάνουν υπόψη τις ανάγκες των συμμετεχόντων όσον αφορά τη σωματική άνεση, την επικοινωνία και τις ψηφιακές δεξιότητες.</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2000"/>
              <a:buFont typeface="Arial"/>
              <a:buNone/>
            </a:pPr>
            <a:r>
              <a:rPr b="1" i="0" lang="en-US" sz="2000" u="none" cap="none" strike="noStrike">
                <a:solidFill>
                  <a:schemeClr val="accent4"/>
                </a:solidFill>
                <a:latin typeface="Calibri"/>
                <a:ea typeface="Calibri"/>
                <a:cs typeface="Calibri"/>
                <a:sym typeface="Calibri"/>
              </a:rPr>
              <a:t>Για να διευκολύνετε τη συμμετοχή:</a:t>
            </a:r>
            <a:endParaRPr b="1" i="0" sz="2000" u="none" cap="none" strike="noStrike">
              <a:solidFill>
                <a:schemeClr val="accent4"/>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 Χρησιμοποιήστε σαφές υλικό, απλή γλώσσα και μεγάλα γράμματα</a:t>
            </a:r>
            <a:br>
              <a:rPr b="0" i="0" lang="en-US" sz="2000" u="none" cap="none" strike="noStrike">
                <a:solidFill>
                  <a:schemeClr val="dk1"/>
                </a:solidFill>
                <a:latin typeface="Calibri"/>
                <a:ea typeface="Calibri"/>
                <a:cs typeface="Calibri"/>
                <a:sym typeface="Calibri"/>
              </a:rPr>
            </a:br>
            <a:r>
              <a:rPr b="0" i="0" lang="en-US" sz="2000" u="none" cap="none" strike="noStrike">
                <a:solidFill>
                  <a:schemeClr val="dk1"/>
                </a:solidFill>
                <a:latin typeface="Calibri"/>
                <a:ea typeface="Calibri"/>
                <a:cs typeface="Calibri"/>
                <a:sym typeface="Calibri"/>
              </a:rPr>
              <a:t>• Φροντίστε να υπάρχει ένα ασφαλές, άνετο και καλά φωτισμένο περιβάλλον</a:t>
            </a:r>
            <a:br>
              <a:rPr b="0" i="0" lang="en-US" sz="2000" u="none" cap="none" strike="noStrike">
                <a:solidFill>
                  <a:schemeClr val="dk1"/>
                </a:solidFill>
                <a:latin typeface="Calibri"/>
                <a:ea typeface="Calibri"/>
                <a:cs typeface="Calibri"/>
                <a:sym typeface="Calibri"/>
              </a:rPr>
            </a:br>
            <a:r>
              <a:rPr b="0" i="0" lang="en-US" sz="2000" u="none" cap="none" strike="noStrike">
                <a:solidFill>
                  <a:schemeClr val="dk1"/>
                </a:solidFill>
                <a:latin typeface="Calibri"/>
                <a:ea typeface="Calibri"/>
                <a:cs typeface="Calibri"/>
                <a:sym typeface="Calibri"/>
              </a:rPr>
              <a:t>• Ελαχιστοποιήστε τους περισπασμούς και διευκολύνετε την κίνηση</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Η παροχή τεχνικής και ανθρώπινης υποστήριξης είναι εξίσου σημαντική. Αφήστε χρόνο στους συμμετέχοντες να εξοικειωθούν με τα εργαλεία και βεβαιωθείτε ότι όλοι έχουν πρόσβαση σε βοήθεια.</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accent6"/>
                </a:solidFill>
                <a:latin typeface="Calibri"/>
                <a:ea typeface="Calibri"/>
                <a:cs typeface="Calibri"/>
                <a:sym typeface="Calibri"/>
              </a:rPr>
              <a:t>👉 </a:t>
            </a:r>
            <a:r>
              <a:rPr b="0" i="0" lang="en-US" sz="2000" u="none" cap="none" strike="noStrike">
                <a:solidFill>
                  <a:schemeClr val="dk1"/>
                </a:solidFill>
                <a:latin typeface="Calibri"/>
                <a:ea typeface="Calibri"/>
                <a:cs typeface="Calibri"/>
                <a:sym typeface="Calibri"/>
              </a:rPr>
              <a:t>Συχνά, ένα άτομο που προσφέρει υποστήριξη είναι πιο αποτελεσματικό από οποιοδήποτε εργαλείο. </a:t>
            </a:r>
            <a:r>
              <a:rPr b="0" i="0" lang="en-US" sz="2000" u="none" cap="none" strike="noStrike">
                <a:solidFill>
                  <a:srgbClr val="3A3A3A"/>
                </a:solidFill>
                <a:latin typeface="Calibri"/>
                <a:ea typeface="Calibri"/>
                <a:cs typeface="Calibri"/>
                <a:sym typeface="Calibri"/>
              </a:rPr>
              <a:t>  </a:t>
            </a:r>
            <a:endParaRPr b="0" i="0" sz="2000" u="none" cap="none" strike="noStrike">
              <a:solidFill>
                <a:srgbClr val="3A3A3A"/>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22"/>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ctr">
              <a:lnSpc>
                <a:spcPct val="100000"/>
              </a:lnSpc>
              <a:spcBef>
                <a:spcPts val="0"/>
              </a:spcBef>
              <a:spcAft>
                <a:spcPts val="0"/>
              </a:spcAft>
              <a:buClr>
                <a:srgbClr val="FFFFFF"/>
              </a:buClr>
              <a:buSzPts val="2800"/>
              <a:buFont typeface="Calibri"/>
              <a:buNone/>
            </a:pPr>
            <a:r>
              <a:rPr b="1" lang="en-US"/>
              <a:t>8. Ασφάλεια και ηθική</a:t>
            </a:r>
            <a:endParaRPr/>
          </a:p>
        </p:txBody>
      </p:sp>
      <p:pic>
        <p:nvPicPr>
          <p:cNvPr id="259" name="Google Shape;259;p22"/>
          <p:cNvPicPr preferRelativeResize="0"/>
          <p:nvPr/>
        </p:nvPicPr>
        <p:blipFill rotWithShape="1">
          <a:blip r:embed="rId3">
            <a:alphaModFix/>
          </a:blip>
          <a:srcRect b="0" l="0" r="0" t="0"/>
          <a:stretch/>
        </p:blipFill>
        <p:spPr>
          <a:xfrm>
            <a:off x="196463" y="6164852"/>
            <a:ext cx="1196975" cy="611505"/>
          </a:xfrm>
          <a:prstGeom prst="rect">
            <a:avLst/>
          </a:prstGeom>
          <a:noFill/>
          <a:ln>
            <a:noFill/>
          </a:ln>
        </p:spPr>
      </p:pic>
      <p:pic>
        <p:nvPicPr>
          <p:cNvPr id="260" name="Google Shape;260;p22"/>
          <p:cNvPicPr preferRelativeResize="0"/>
          <p:nvPr/>
        </p:nvPicPr>
        <p:blipFill rotWithShape="1">
          <a:blip r:embed="rId4">
            <a:alphaModFix/>
          </a:blip>
          <a:srcRect b="0" l="0" r="0" t="0"/>
          <a:stretch/>
        </p:blipFill>
        <p:spPr>
          <a:xfrm>
            <a:off x="11145605" y="6134303"/>
            <a:ext cx="710395" cy="642054"/>
          </a:xfrm>
          <a:prstGeom prst="rect">
            <a:avLst/>
          </a:prstGeom>
          <a:noFill/>
          <a:ln>
            <a:noFill/>
          </a:ln>
        </p:spPr>
      </p:pic>
      <p:sp>
        <p:nvSpPr>
          <p:cNvPr id="261" name="Google Shape;261;p22"/>
          <p:cNvSpPr txBox="1"/>
          <p:nvPr/>
        </p:nvSpPr>
        <p:spPr>
          <a:xfrm>
            <a:off x="301364" y="1275864"/>
            <a:ext cx="11520000" cy="1030918"/>
          </a:xfrm>
          <a:prstGeom prst="rect">
            <a:avLst/>
          </a:prstGeom>
          <a:noFill/>
          <a:ln>
            <a:noFill/>
          </a:ln>
        </p:spPr>
        <p:txBody>
          <a:bodyPr anchorCtr="0" anchor="t" bIns="45700" lIns="91425" spcFirstLastPara="1" rIns="91425" wrap="square" tIns="45700">
            <a:noAutofit/>
          </a:bodyPr>
          <a:lstStyle/>
          <a:p>
            <a:pPr indent="0" lvl="0" marL="0" marR="0" rtl="0" algn="just">
              <a:lnSpc>
                <a:spcPct val="90000"/>
              </a:lnSpc>
              <a:spcBef>
                <a:spcPts val="0"/>
              </a:spcBef>
              <a:spcAft>
                <a:spcPts val="0"/>
              </a:spcAft>
              <a:buClr>
                <a:schemeClr val="lt2"/>
              </a:buClr>
              <a:buSzPts val="2000"/>
              <a:buFont typeface="Arial"/>
              <a:buNone/>
            </a:pPr>
            <a:r>
              <a:t/>
            </a:r>
            <a:endParaRPr b="1" i="0" sz="2000" u="none" cap="none" strike="noStrike">
              <a:solidFill>
                <a:schemeClr val="accent4"/>
              </a:solidFill>
              <a:latin typeface="Calibri"/>
              <a:ea typeface="Calibri"/>
              <a:cs typeface="Calibri"/>
              <a:sym typeface="Calibri"/>
            </a:endParaRPr>
          </a:p>
          <a:p>
            <a:pPr indent="0" lvl="0" marL="0" marR="0" rtl="0" algn="just">
              <a:lnSpc>
                <a:spcPct val="90000"/>
              </a:lnSpc>
              <a:spcBef>
                <a:spcPts val="1000"/>
              </a:spcBef>
              <a:spcAft>
                <a:spcPts val="0"/>
              </a:spcAft>
              <a:buClr>
                <a:schemeClr val="lt2"/>
              </a:buClr>
              <a:buSzPts val="2000"/>
              <a:buFont typeface="Arial"/>
              <a:buNone/>
            </a:pPr>
            <a:r>
              <a:t/>
            </a:r>
            <a:endParaRPr b="1" i="0" sz="2000" u="none" cap="none" strike="noStrike">
              <a:solidFill>
                <a:schemeClr val="accent4"/>
              </a:solidFill>
              <a:latin typeface="Calibri"/>
              <a:ea typeface="Calibri"/>
              <a:cs typeface="Calibri"/>
              <a:sym typeface="Calibri"/>
            </a:endParaRPr>
          </a:p>
          <a:p>
            <a:pPr indent="0" lvl="0" marL="0" marR="0" rtl="0" algn="just">
              <a:lnSpc>
                <a:spcPct val="90000"/>
              </a:lnSpc>
              <a:spcBef>
                <a:spcPts val="1000"/>
              </a:spcBef>
              <a:spcAft>
                <a:spcPts val="0"/>
              </a:spcAft>
              <a:buClr>
                <a:schemeClr val="lt2"/>
              </a:buClr>
              <a:buSzPts val="2200"/>
              <a:buFont typeface="Arial"/>
              <a:buNone/>
            </a:pPr>
            <a:r>
              <a:t/>
            </a:r>
            <a:endParaRPr b="1" i="0" sz="2200" u="none" cap="none" strike="noStrike">
              <a:solidFill>
                <a:schemeClr val="accent4"/>
              </a:solidFill>
              <a:latin typeface="Calibri"/>
              <a:ea typeface="Calibri"/>
              <a:cs typeface="Calibri"/>
              <a:sym typeface="Calibri"/>
            </a:endParaRPr>
          </a:p>
        </p:txBody>
      </p:sp>
      <p:sp>
        <p:nvSpPr>
          <p:cNvPr id="262" name="Google Shape;262;p22"/>
          <p:cNvSpPr/>
          <p:nvPr/>
        </p:nvSpPr>
        <p:spPr>
          <a:xfrm>
            <a:off x="1198417" y="1430434"/>
            <a:ext cx="10518687" cy="495520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Όταν εργάζεστε με προσωπικές ιστορίες και ψηφιακά εργαλεία, είναι σημαντικό να διασφαλίζετε ότι όλες οι δραστηριότητες είναι ασφαλείς, σεβαστές και ηθικά υπεύθυνες.</a:t>
            </a:r>
            <a:endParaRPr b="0" i="0" sz="20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Οι συντονιστές πρέπει να δημιουργούν ένα περιβάλλον στο οποίο οι συμμετέχοντες να αισθάνονται ασφαλείς, ενημερωμένοι και άνετοι να συμμετάσχουν.</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accent4"/>
                </a:solidFill>
                <a:latin typeface="Calibri"/>
                <a:ea typeface="Calibri"/>
                <a:cs typeface="Calibri"/>
                <a:sym typeface="Calibri"/>
              </a:rPr>
              <a:t>🔒Συγκατάθεση</a:t>
            </a:r>
            <a:br>
              <a:rPr b="0" i="0" lang="en-US" sz="2000" u="none" cap="none" strike="noStrike">
                <a:solidFill>
                  <a:schemeClr val="dk1"/>
                </a:solidFill>
                <a:latin typeface="Calibri"/>
                <a:ea typeface="Calibri"/>
                <a:cs typeface="Calibri"/>
                <a:sym typeface="Calibri"/>
              </a:rPr>
            </a:br>
            <a:r>
              <a:rPr b="0" i="0" lang="en-US" sz="2000" u="none" cap="none" strike="noStrike">
                <a:solidFill>
                  <a:schemeClr val="dk1"/>
                </a:solidFill>
                <a:latin typeface="Calibri"/>
                <a:ea typeface="Calibri"/>
                <a:cs typeface="Calibri"/>
                <a:sym typeface="Calibri"/>
              </a:rPr>
              <a:t> • Ζητήστε πάντα άδεια πριν τραβήξετε φωτογραφίες, ηχογραφήσετε ή βιντεοσκοπήσετε</a:t>
            </a:r>
            <a:br>
              <a:rPr b="0" i="0" lang="en-US" sz="2000" u="none" cap="none" strike="noStrike">
                <a:solidFill>
                  <a:schemeClr val="dk1"/>
                </a:solidFill>
                <a:latin typeface="Calibri"/>
                <a:ea typeface="Calibri"/>
                <a:cs typeface="Calibri"/>
                <a:sym typeface="Calibri"/>
              </a:rPr>
            </a:br>
            <a:r>
              <a:rPr b="0" i="0" lang="en-US" sz="2000" u="none" cap="none" strike="noStrike">
                <a:solidFill>
                  <a:schemeClr val="dk1"/>
                </a:solidFill>
                <a:latin typeface="Calibri"/>
                <a:ea typeface="Calibri"/>
                <a:cs typeface="Calibri"/>
                <a:sym typeface="Calibri"/>
              </a:rPr>
              <a:t>• Βεβαιωθείτε ότι οι συμμετέχοντες κατανοούν τι συμφωνούν</a:t>
            </a:r>
            <a:br>
              <a:rPr b="0" i="0" lang="en-US" sz="2000" u="none" cap="none" strike="noStrike">
                <a:solidFill>
                  <a:schemeClr val="dk1"/>
                </a:solidFill>
                <a:latin typeface="Calibri"/>
                <a:ea typeface="Calibri"/>
                <a:cs typeface="Calibri"/>
                <a:sym typeface="Calibri"/>
              </a:rPr>
            </a:br>
            <a:r>
              <a:rPr b="0" i="0" lang="en-US" sz="2000" u="none" cap="none" strike="noStrike">
                <a:solidFill>
                  <a:schemeClr val="dk1"/>
                </a:solidFill>
                <a:latin typeface="Calibri"/>
                <a:ea typeface="Calibri"/>
                <a:cs typeface="Calibri"/>
                <a:sym typeface="Calibri"/>
              </a:rPr>
              <a:t>• Η συμμετοχή πρέπει πάντα να είναι εθελοντική</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accent4"/>
                </a:solidFill>
                <a:latin typeface="Calibri"/>
                <a:ea typeface="Calibri"/>
                <a:cs typeface="Calibri"/>
                <a:sym typeface="Calibri"/>
              </a:rPr>
              <a:t>👁Προστασία της ιδιωτικής ζωής</a:t>
            </a:r>
            <a:br>
              <a:rPr b="0" i="0" lang="en-US" sz="2000" u="none" cap="none" strike="noStrike">
                <a:solidFill>
                  <a:schemeClr val="dk1"/>
                </a:solidFill>
                <a:latin typeface="Calibri"/>
                <a:ea typeface="Calibri"/>
                <a:cs typeface="Calibri"/>
                <a:sym typeface="Calibri"/>
              </a:rPr>
            </a:br>
            <a:r>
              <a:rPr b="0" i="0" lang="en-US" sz="2000" u="none" cap="none" strike="noStrike">
                <a:solidFill>
                  <a:schemeClr val="dk1"/>
                </a:solidFill>
                <a:latin typeface="Calibri"/>
                <a:ea typeface="Calibri"/>
                <a:cs typeface="Calibri"/>
                <a:sym typeface="Calibri"/>
              </a:rPr>
              <a:t> • Εξηγήστε πώς θα χρησιμοποιηθεί και θα κοινοποιηθεί το περιεχόμενο</a:t>
            </a:r>
            <a:br>
              <a:rPr b="0" i="0" lang="en-US" sz="2000" u="none" cap="none" strike="noStrike">
                <a:solidFill>
                  <a:schemeClr val="dk1"/>
                </a:solidFill>
                <a:latin typeface="Calibri"/>
                <a:ea typeface="Calibri"/>
                <a:cs typeface="Calibri"/>
                <a:sym typeface="Calibri"/>
              </a:rPr>
            </a:br>
            <a:r>
              <a:rPr b="0" i="0" lang="en-US" sz="2000" u="none" cap="none" strike="noStrike">
                <a:solidFill>
                  <a:schemeClr val="dk1"/>
                </a:solidFill>
                <a:latin typeface="Calibri"/>
                <a:ea typeface="Calibri"/>
                <a:cs typeface="Calibri"/>
                <a:sym typeface="Calibri"/>
              </a:rPr>
              <a:t>• Χρησιμοποιήστε σαφή και απλή γλώσσα</a:t>
            </a:r>
            <a:br>
              <a:rPr b="0" i="0" lang="en-US" sz="2000" u="none" cap="none" strike="noStrike">
                <a:solidFill>
                  <a:schemeClr val="dk1"/>
                </a:solidFill>
                <a:latin typeface="Calibri"/>
                <a:ea typeface="Calibri"/>
                <a:cs typeface="Calibri"/>
                <a:sym typeface="Calibri"/>
              </a:rPr>
            </a:br>
            <a:r>
              <a:rPr b="0" i="0" lang="en-US" sz="2000" u="none" cap="none" strike="noStrike">
                <a:solidFill>
                  <a:schemeClr val="dk1"/>
                </a:solidFill>
                <a:latin typeface="Calibri"/>
                <a:ea typeface="Calibri"/>
                <a:cs typeface="Calibri"/>
                <a:sym typeface="Calibri"/>
              </a:rPr>
              <a:t>• Να χειρίζεστε τις προσωπικές ιστορίες με προσοχή</a:t>
            </a:r>
            <a:endParaRPr b="0" i="0" sz="20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23"/>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ctr">
              <a:lnSpc>
                <a:spcPct val="100000"/>
              </a:lnSpc>
              <a:spcBef>
                <a:spcPts val="0"/>
              </a:spcBef>
              <a:spcAft>
                <a:spcPts val="0"/>
              </a:spcAft>
              <a:buClr>
                <a:srgbClr val="FFFFFF"/>
              </a:buClr>
              <a:buSzPts val="2800"/>
              <a:buFont typeface="Calibri"/>
              <a:buNone/>
            </a:pPr>
            <a:r>
              <a:rPr b="1" lang="en-US"/>
              <a:t>8. Ασφάλεια και ηθική</a:t>
            </a:r>
            <a:endParaRPr/>
          </a:p>
        </p:txBody>
      </p:sp>
      <p:pic>
        <p:nvPicPr>
          <p:cNvPr id="268" name="Google Shape;268;p23"/>
          <p:cNvPicPr preferRelativeResize="0"/>
          <p:nvPr/>
        </p:nvPicPr>
        <p:blipFill rotWithShape="1">
          <a:blip r:embed="rId3">
            <a:alphaModFix/>
          </a:blip>
          <a:srcRect b="0" l="0" r="0" t="0"/>
          <a:stretch/>
        </p:blipFill>
        <p:spPr>
          <a:xfrm>
            <a:off x="196463" y="6164852"/>
            <a:ext cx="1196975" cy="611505"/>
          </a:xfrm>
          <a:prstGeom prst="rect">
            <a:avLst/>
          </a:prstGeom>
          <a:noFill/>
          <a:ln>
            <a:noFill/>
          </a:ln>
        </p:spPr>
      </p:pic>
      <p:pic>
        <p:nvPicPr>
          <p:cNvPr id="269" name="Google Shape;269;p23"/>
          <p:cNvPicPr preferRelativeResize="0"/>
          <p:nvPr/>
        </p:nvPicPr>
        <p:blipFill rotWithShape="1">
          <a:blip r:embed="rId4">
            <a:alphaModFix/>
          </a:blip>
          <a:srcRect b="0" l="0" r="0" t="0"/>
          <a:stretch/>
        </p:blipFill>
        <p:spPr>
          <a:xfrm>
            <a:off x="11145605" y="6134303"/>
            <a:ext cx="710395" cy="642054"/>
          </a:xfrm>
          <a:prstGeom prst="rect">
            <a:avLst/>
          </a:prstGeom>
          <a:noFill/>
          <a:ln>
            <a:noFill/>
          </a:ln>
        </p:spPr>
      </p:pic>
      <p:sp>
        <p:nvSpPr>
          <p:cNvPr id="270" name="Google Shape;270;p23"/>
          <p:cNvSpPr txBox="1"/>
          <p:nvPr/>
        </p:nvSpPr>
        <p:spPr>
          <a:xfrm>
            <a:off x="336000" y="953637"/>
            <a:ext cx="11520000" cy="1030918"/>
          </a:xfrm>
          <a:prstGeom prst="rect">
            <a:avLst/>
          </a:prstGeom>
          <a:noFill/>
          <a:ln>
            <a:noFill/>
          </a:ln>
        </p:spPr>
        <p:txBody>
          <a:bodyPr anchorCtr="0" anchor="t" bIns="45700" lIns="91425" spcFirstLastPara="1" rIns="91425" wrap="square" tIns="45700">
            <a:noAutofit/>
          </a:bodyPr>
          <a:lstStyle/>
          <a:p>
            <a:pPr indent="0" lvl="0" marL="0" marR="0" rtl="0" algn="just">
              <a:lnSpc>
                <a:spcPct val="90000"/>
              </a:lnSpc>
              <a:spcBef>
                <a:spcPts val="0"/>
              </a:spcBef>
              <a:spcAft>
                <a:spcPts val="0"/>
              </a:spcAft>
              <a:buClr>
                <a:schemeClr val="lt2"/>
              </a:buClr>
              <a:buSzPts val="2000"/>
              <a:buFont typeface="Arial"/>
              <a:buNone/>
            </a:pPr>
            <a:r>
              <a:t/>
            </a:r>
            <a:endParaRPr b="1" i="0" sz="2000" u="none" cap="none" strike="noStrike">
              <a:solidFill>
                <a:schemeClr val="accent4"/>
              </a:solidFill>
              <a:latin typeface="Calibri"/>
              <a:ea typeface="Calibri"/>
              <a:cs typeface="Calibri"/>
              <a:sym typeface="Calibri"/>
            </a:endParaRPr>
          </a:p>
          <a:p>
            <a:pPr indent="0" lvl="0" marL="0" marR="0" rtl="0" algn="just">
              <a:lnSpc>
                <a:spcPct val="90000"/>
              </a:lnSpc>
              <a:spcBef>
                <a:spcPts val="1000"/>
              </a:spcBef>
              <a:spcAft>
                <a:spcPts val="0"/>
              </a:spcAft>
              <a:buClr>
                <a:schemeClr val="lt2"/>
              </a:buClr>
              <a:buSzPts val="2000"/>
              <a:buFont typeface="Arial"/>
              <a:buNone/>
            </a:pPr>
            <a:r>
              <a:t/>
            </a:r>
            <a:endParaRPr b="1" i="0" sz="2000" u="none" cap="none" strike="noStrike">
              <a:solidFill>
                <a:schemeClr val="accent4"/>
              </a:solidFill>
              <a:latin typeface="Calibri"/>
              <a:ea typeface="Calibri"/>
              <a:cs typeface="Calibri"/>
              <a:sym typeface="Calibri"/>
            </a:endParaRPr>
          </a:p>
          <a:p>
            <a:pPr indent="0" lvl="0" marL="0" marR="0" rtl="0" algn="just">
              <a:lnSpc>
                <a:spcPct val="90000"/>
              </a:lnSpc>
              <a:spcBef>
                <a:spcPts val="1000"/>
              </a:spcBef>
              <a:spcAft>
                <a:spcPts val="0"/>
              </a:spcAft>
              <a:buClr>
                <a:schemeClr val="lt2"/>
              </a:buClr>
              <a:buSzPts val="2200"/>
              <a:buFont typeface="Arial"/>
              <a:buNone/>
            </a:pPr>
            <a:r>
              <a:t/>
            </a:r>
            <a:endParaRPr b="1" i="0" sz="2200" u="none" cap="none" strike="noStrike">
              <a:solidFill>
                <a:schemeClr val="accent4"/>
              </a:solidFill>
              <a:latin typeface="Calibri"/>
              <a:ea typeface="Calibri"/>
              <a:cs typeface="Calibri"/>
              <a:sym typeface="Calibri"/>
            </a:endParaRPr>
          </a:p>
        </p:txBody>
      </p:sp>
      <p:sp>
        <p:nvSpPr>
          <p:cNvPr id="271" name="Google Shape;271;p23"/>
          <p:cNvSpPr/>
          <p:nvPr/>
        </p:nvSpPr>
        <p:spPr>
          <a:xfrm>
            <a:off x="1499739" y="1289326"/>
            <a:ext cx="10518687" cy="557075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accent4"/>
                </a:solidFill>
                <a:latin typeface="Calibri"/>
                <a:ea typeface="Calibri"/>
                <a:cs typeface="Calibri"/>
                <a:sym typeface="Calibri"/>
              </a:rPr>
              <a:t>🛡 Προστασία</a:t>
            </a:r>
            <a:br>
              <a:rPr b="0" i="0" lang="en-US" sz="2000" u="none" cap="none" strike="noStrike">
                <a:solidFill>
                  <a:schemeClr val="dk1"/>
                </a:solidFill>
                <a:latin typeface="Calibri"/>
                <a:ea typeface="Calibri"/>
                <a:cs typeface="Calibri"/>
                <a:sym typeface="Calibri"/>
              </a:rPr>
            </a:br>
            <a:r>
              <a:rPr b="0" i="0" lang="en-US" sz="2000" u="none" cap="none" strike="noStrike">
                <a:solidFill>
                  <a:schemeClr val="dk1"/>
                </a:solidFill>
                <a:latin typeface="Calibri"/>
                <a:ea typeface="Calibri"/>
                <a:cs typeface="Calibri"/>
                <a:sym typeface="Calibri"/>
              </a:rPr>
              <a:t> • Διασφάλιση ενός ασφαλούς και κατάλληλου περιβάλλοντος για όλους τους συμμετέχοντες</a:t>
            </a:r>
            <a:br>
              <a:rPr b="0" i="0" lang="en-US" sz="2000" u="none" cap="none" strike="noStrike">
                <a:solidFill>
                  <a:schemeClr val="dk1"/>
                </a:solidFill>
                <a:latin typeface="Calibri"/>
                <a:ea typeface="Calibri"/>
                <a:cs typeface="Calibri"/>
                <a:sym typeface="Calibri"/>
              </a:rPr>
            </a:br>
            <a:r>
              <a:rPr b="0" i="0" lang="en-US" sz="2000" u="none" cap="none" strike="noStrike">
                <a:solidFill>
                  <a:schemeClr val="dk1"/>
                </a:solidFill>
                <a:latin typeface="Calibri"/>
                <a:ea typeface="Calibri"/>
                <a:cs typeface="Calibri"/>
                <a:sym typeface="Calibri"/>
              </a:rPr>
              <a:t>• Τήρηση των οδηγιών του οργανισμού</a:t>
            </a:r>
            <a:br>
              <a:rPr b="0" i="0" lang="en-US" sz="2000" u="none" cap="none" strike="noStrike">
                <a:solidFill>
                  <a:schemeClr val="dk1"/>
                </a:solidFill>
                <a:latin typeface="Calibri"/>
                <a:ea typeface="Calibri"/>
                <a:cs typeface="Calibri"/>
                <a:sym typeface="Calibri"/>
              </a:rPr>
            </a:br>
            <a:r>
              <a:rPr b="0" i="0" lang="en-US" sz="2000" u="none" cap="none" strike="noStrike">
                <a:solidFill>
                  <a:schemeClr val="dk1"/>
                </a:solidFill>
                <a:latin typeface="Calibri"/>
                <a:ea typeface="Calibri"/>
                <a:cs typeface="Calibri"/>
                <a:sym typeface="Calibri"/>
              </a:rPr>
              <a:t>• Διατήρηση της επίβλεψης και σαφών προσδοκιών</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accent4"/>
                </a:solidFill>
                <a:latin typeface="Calibri"/>
                <a:ea typeface="Calibri"/>
                <a:cs typeface="Calibri"/>
                <a:sym typeface="Calibri"/>
              </a:rPr>
              <a:t>🤝   Χωρίς πίεση</a:t>
            </a:r>
            <a:br>
              <a:rPr b="0" i="0" lang="en-US" sz="2000" u="none" cap="none" strike="noStrike">
                <a:solidFill>
                  <a:schemeClr val="dk1"/>
                </a:solidFill>
                <a:latin typeface="Calibri"/>
                <a:ea typeface="Calibri"/>
                <a:cs typeface="Calibri"/>
                <a:sym typeface="Calibri"/>
              </a:rPr>
            </a:br>
            <a:r>
              <a:rPr b="0" i="0" lang="en-US" sz="2000" u="none" cap="none" strike="noStrike">
                <a:solidFill>
                  <a:schemeClr val="dk1"/>
                </a:solidFill>
                <a:latin typeface="Calibri"/>
                <a:ea typeface="Calibri"/>
                <a:cs typeface="Calibri"/>
                <a:sym typeface="Calibri"/>
              </a:rPr>
              <a:t> • Οι συμμετέχοντες μοιράζονται μόνο ό,τι τους κάνει να αισθάνονται άνετα</a:t>
            </a:r>
            <a:br>
              <a:rPr b="0" i="0" lang="en-US" sz="2000" u="none" cap="none" strike="noStrike">
                <a:solidFill>
                  <a:schemeClr val="dk1"/>
                </a:solidFill>
                <a:latin typeface="Calibri"/>
                <a:ea typeface="Calibri"/>
                <a:cs typeface="Calibri"/>
                <a:sym typeface="Calibri"/>
              </a:rPr>
            </a:br>
            <a:r>
              <a:rPr b="0" i="0" lang="en-US" sz="2000" u="none" cap="none" strike="noStrike">
                <a:solidFill>
                  <a:schemeClr val="dk1"/>
                </a:solidFill>
                <a:latin typeface="Calibri"/>
                <a:ea typeface="Calibri"/>
                <a:cs typeface="Calibri"/>
                <a:sym typeface="Calibri"/>
              </a:rPr>
              <a:t>• Αποφυγή της επιβολής της συμμετοχής</a:t>
            </a:r>
            <a:br>
              <a:rPr b="0" i="0" lang="en-US" sz="2000" u="none" cap="none" strike="noStrike">
                <a:solidFill>
                  <a:schemeClr val="dk1"/>
                </a:solidFill>
                <a:latin typeface="Calibri"/>
                <a:ea typeface="Calibri"/>
                <a:cs typeface="Calibri"/>
                <a:sym typeface="Calibri"/>
              </a:rPr>
            </a:br>
            <a:r>
              <a:rPr b="0" i="0" lang="en-US" sz="2000" u="none" cap="none" strike="noStrike">
                <a:solidFill>
                  <a:schemeClr val="dk1"/>
                </a:solidFill>
                <a:latin typeface="Calibri"/>
                <a:ea typeface="Calibri"/>
                <a:cs typeface="Calibri"/>
                <a:sym typeface="Calibri"/>
              </a:rPr>
              <a:t>• Σεβασμός στα διαφορετικά επίπεδα συμμετοχής</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accent6"/>
                </a:solidFill>
                <a:latin typeface="Calibri"/>
                <a:ea typeface="Calibri"/>
                <a:cs typeface="Calibri"/>
                <a:sym typeface="Calibri"/>
              </a:rPr>
              <a:t>👉 </a:t>
            </a:r>
            <a:r>
              <a:rPr b="0" i="0" lang="en-US" sz="2000" u="none" cap="none" strike="noStrike">
                <a:solidFill>
                  <a:schemeClr val="dk1"/>
                </a:solidFill>
                <a:latin typeface="Calibri"/>
                <a:ea typeface="Calibri"/>
                <a:cs typeface="Calibri"/>
                <a:sym typeface="Calibri"/>
              </a:rPr>
              <a:t>Μια ατμόσφαιρα υποστήριξης και σεβασμού χτίζει εμπιστοσύνη και ενθαρρύνει την αυθεντική συμμετοχή.</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342900" lvl="1" marL="800100" marR="0" rtl="0" algn="l">
              <a:lnSpc>
                <a:spcPct val="100000"/>
              </a:lnSpc>
              <a:spcBef>
                <a:spcPts val="0"/>
              </a:spcBef>
              <a:spcAft>
                <a:spcPts val="0"/>
              </a:spcAft>
              <a:buClr>
                <a:schemeClr val="dk1"/>
              </a:buClr>
              <a:buSzPts val="2000"/>
              <a:buFont typeface="Noto Sans Symbols"/>
              <a:buChar char="⮚"/>
            </a:pPr>
            <a:r>
              <a:rPr b="0" i="0" lang="en-US" sz="2000" u="none" cap="none" strike="noStrike">
                <a:solidFill>
                  <a:schemeClr val="dk1"/>
                </a:solidFill>
                <a:latin typeface="Calibri"/>
                <a:ea typeface="Calibri"/>
                <a:cs typeface="Calibri"/>
                <a:sym typeface="Calibri"/>
              </a:rPr>
              <a:t>«ιδιαίτερα σημαντικό όταν εργάζεστε με ανηλίκους»</a:t>
            </a:r>
            <a:endParaRPr b="0" i="0" sz="2000" u="none" cap="none" strike="noStrike">
              <a:solidFill>
                <a:schemeClr val="dk1"/>
              </a:solidFill>
              <a:latin typeface="Calibri"/>
              <a:ea typeface="Calibri"/>
              <a:cs typeface="Calibri"/>
              <a:sym typeface="Calibri"/>
            </a:endParaRPr>
          </a:p>
          <a:p>
            <a:pPr indent="-342900" lvl="1" marL="800100" marR="0" rtl="0" algn="l">
              <a:lnSpc>
                <a:spcPct val="100000"/>
              </a:lnSpc>
              <a:spcBef>
                <a:spcPts val="0"/>
              </a:spcBef>
              <a:spcAft>
                <a:spcPts val="0"/>
              </a:spcAft>
              <a:buClr>
                <a:schemeClr val="dk1"/>
              </a:buClr>
              <a:buSzPts val="2000"/>
              <a:buFont typeface="Noto Sans Symbols"/>
              <a:buChar char="⮚"/>
            </a:pPr>
            <a:r>
              <a:rPr b="0" i="0" lang="en-US" sz="2000" u="none" cap="none" strike="noStrike">
                <a:solidFill>
                  <a:schemeClr val="dk1"/>
                </a:solidFill>
                <a:latin typeface="Calibri"/>
                <a:ea typeface="Calibri"/>
                <a:cs typeface="Calibri"/>
                <a:sym typeface="Calibri"/>
              </a:rPr>
              <a:t>«ιστορίες = ευαίσθητο περιεχόμενο»</a:t>
            </a:r>
            <a:endParaRPr b="0" i="0" sz="1400" u="none" cap="none" strike="noStrike">
              <a:solidFill>
                <a:srgbClr val="000000"/>
              </a:solidFill>
              <a:latin typeface="Arial"/>
              <a:ea typeface="Arial"/>
              <a:cs typeface="Arial"/>
              <a:sym typeface="Arial"/>
            </a:endParaRPr>
          </a:p>
          <a:p>
            <a:pPr indent="-342900" lvl="1" marL="800100" marR="0" rtl="0" algn="l">
              <a:lnSpc>
                <a:spcPct val="100000"/>
              </a:lnSpc>
              <a:spcBef>
                <a:spcPts val="0"/>
              </a:spcBef>
              <a:spcAft>
                <a:spcPts val="0"/>
              </a:spcAft>
              <a:buClr>
                <a:schemeClr val="dk1"/>
              </a:buClr>
              <a:buSzPts val="2000"/>
              <a:buFont typeface="Noto Sans Symbols"/>
              <a:buChar char="⮚"/>
            </a:pPr>
            <a:r>
              <a:rPr b="0" i="0" lang="en-US" sz="2000" u="none" cap="none" strike="noStrike">
                <a:solidFill>
                  <a:schemeClr val="dk1"/>
                </a:solidFill>
                <a:latin typeface="Calibri"/>
                <a:ea typeface="Calibri"/>
                <a:cs typeface="Calibri"/>
                <a:sym typeface="Calibri"/>
              </a:rPr>
              <a:t>«Η εμπιστοσύνη αποτελεί το θεμέλιο της δραστηριότητας»</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pic>
        <p:nvPicPr>
          <p:cNvPr id="276" name="Google Shape;276;p24"/>
          <p:cNvPicPr preferRelativeResize="0"/>
          <p:nvPr>
            <p:ph idx="1" type="body"/>
          </p:nvPr>
        </p:nvPicPr>
        <p:blipFill rotWithShape="1">
          <a:blip r:embed="rId3">
            <a:alphaModFix/>
          </a:blip>
          <a:srcRect b="0" l="0" r="0" t="0"/>
          <a:stretch/>
        </p:blipFill>
        <p:spPr>
          <a:xfrm>
            <a:off x="6494591" y="2132187"/>
            <a:ext cx="4817269" cy="3211513"/>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ARDET Course template">
  <a:themeElements>
    <a:clrScheme name="LEGENDS">
      <a:dk1>
        <a:srgbClr val="3A3A3A"/>
      </a:dk1>
      <a:lt1>
        <a:srgbClr val="3A3A3A"/>
      </a:lt1>
      <a:dk2>
        <a:srgbClr val="E5E5E4"/>
      </a:dk2>
      <a:lt2>
        <a:srgbClr val="E5E5E4"/>
      </a:lt2>
      <a:accent1>
        <a:srgbClr val="4E3F98"/>
      </a:accent1>
      <a:accent2>
        <a:srgbClr val="164CA0"/>
      </a:accent2>
      <a:accent3>
        <a:srgbClr val="0078B6"/>
      </a:accent3>
      <a:accent4>
        <a:srgbClr val="73BE44"/>
      </a:accent4>
      <a:accent5>
        <a:srgbClr val="164CA0"/>
      </a:accent5>
      <a:accent6>
        <a:srgbClr val="4E3F98"/>
      </a:accent6>
      <a:hlink>
        <a:srgbClr val="0078B6"/>
      </a:hlink>
      <a:folHlink>
        <a:srgbClr val="164CA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2014-07-11T09:12:14Z</dcterms:created>
  <dc:creator>2Fast4u</dc:creator>
</cp:coreProperties>
</file>